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5" d="100"/>
          <a:sy n="75" d="100"/>
        </p:scale>
        <p:origin x="7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95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1784628"/>
            <a:ext cx="7477601" cy="3332798"/>
          </a:xfrm>
          <a:prstGeom prst="rect">
            <a:avLst/>
          </a:prstGeom>
          <a:noFill/>
          <a:ln/>
        </p:spPr>
        <p:txBody>
          <a:bodyPr wrap="squar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Course Development and Instructional Design for Medical Simulation</a:t>
            </a:r>
            <a:endParaRPr lang="en-US" sz="5249" dirty="0"/>
          </a:p>
        </p:txBody>
      </p:sp>
      <p:sp>
        <p:nvSpPr>
          <p:cNvPr id="5" name="Text 3"/>
          <p:cNvSpPr/>
          <p:nvPr/>
        </p:nvSpPr>
        <p:spPr>
          <a:xfrm>
            <a:off x="833199" y="5450681"/>
            <a:ext cx="7477601" cy="355402"/>
          </a:xfrm>
          <a:prstGeom prst="rect">
            <a:avLst/>
          </a:prstGeom>
          <a:noFill/>
          <a:ln/>
        </p:spPr>
        <p:txBody>
          <a:bodyPr wrap="non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Learn to create effective medical simulation courses</a:t>
            </a:r>
            <a:endParaRPr lang="en-US" sz="1750" dirty="0"/>
          </a:p>
        </p:txBody>
      </p:sp>
      <p:sp>
        <p:nvSpPr>
          <p:cNvPr id="8" name="Text 5"/>
          <p:cNvSpPr/>
          <p:nvPr/>
        </p:nvSpPr>
        <p:spPr>
          <a:xfrm>
            <a:off x="833199" y="6055995"/>
            <a:ext cx="3489419" cy="388858"/>
          </a:xfrm>
          <a:prstGeom prst="rect">
            <a:avLst/>
          </a:prstGeom>
          <a:noFill/>
          <a:ln/>
        </p:spPr>
        <p:txBody>
          <a:bodyPr wrap="none" rtlCol="0" anchor="t"/>
          <a:lstStyle/>
          <a:p>
            <a:pPr marL="0" indent="0" algn="l">
              <a:lnSpc>
                <a:spcPts val="3062"/>
              </a:lnSpc>
              <a:buNone/>
            </a:pPr>
            <a:r>
              <a:rPr lang="en-US" sz="2187" b="1" dirty="0">
                <a:solidFill>
                  <a:srgbClr val="EBECEF"/>
                </a:solidFill>
                <a:latin typeface="Epilogue" pitchFamily="34" charset="0"/>
                <a:ea typeface="Epilogue" pitchFamily="34" charset="-122"/>
                <a:cs typeface="Epilogue" pitchFamily="34" charset="-120"/>
              </a:rPr>
              <a:t>by William Morse, Ph.D.</a:t>
            </a:r>
            <a:endParaRPr lang="en-US" sz="2187" dirty="0"/>
          </a:p>
        </p:txBody>
      </p:sp>
      <p:pic>
        <p:nvPicPr>
          <p:cNvPr id="6" name="Image 0" descr="preencoded.png">
            <a:extLst>
              <a:ext uri="{FF2B5EF4-FFF2-40B4-BE49-F238E27FC236}">
                <a16:creationId xmlns:a16="http://schemas.microsoft.com/office/drawing/2014/main" id="{B5EF0B3E-CD2B-083B-E1DE-485FAECE3E02}"/>
              </a:ext>
            </a:extLst>
          </p:cNvPr>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1812727"/>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Benefits of Medical Simulation</a:t>
            </a:r>
            <a:endParaRPr lang="en-US" sz="4374" dirty="0"/>
          </a:p>
        </p:txBody>
      </p:sp>
      <p:sp>
        <p:nvSpPr>
          <p:cNvPr id="5" name="Text 3"/>
          <p:cNvSpPr/>
          <p:nvPr/>
        </p:nvSpPr>
        <p:spPr>
          <a:xfrm>
            <a:off x="833199" y="3534728"/>
            <a:ext cx="4663440" cy="416481"/>
          </a:xfrm>
          <a:prstGeom prst="rect">
            <a:avLst/>
          </a:prstGeom>
          <a:noFill/>
          <a:ln/>
        </p:spPr>
        <p:txBody>
          <a:bodyPr wrap="none" rtlCol="0" anchor="t"/>
          <a:lstStyle/>
          <a:p>
            <a:pPr marL="0" indent="0">
              <a:lnSpc>
                <a:spcPts val="3281"/>
              </a:lnSpc>
              <a:buNone/>
            </a:pPr>
            <a:r>
              <a:rPr lang="en-US" sz="2624" dirty="0">
                <a:solidFill>
                  <a:srgbClr val="FFFFFF"/>
                </a:solidFill>
                <a:latin typeface="Fraunces" pitchFamily="34" charset="0"/>
                <a:ea typeface="Fraunces" pitchFamily="34" charset="-122"/>
                <a:cs typeface="Fraunces" pitchFamily="34" charset="-120"/>
              </a:rPr>
              <a:t>Teamwork and Collaboration</a:t>
            </a:r>
            <a:endParaRPr lang="en-US" sz="2624" dirty="0"/>
          </a:p>
        </p:txBody>
      </p:sp>
      <p:sp>
        <p:nvSpPr>
          <p:cNvPr id="6" name="Text 4"/>
          <p:cNvSpPr/>
          <p:nvPr/>
        </p:nvSpPr>
        <p:spPr>
          <a:xfrm>
            <a:off x="833199" y="4284464"/>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Medical simulation provides a unique opportunity for healthcare professionals to practice teamwork and collaboration in a high-stress, fast-paced environment. By working together to manage complex scenarios, teams can improve communication, coordination, and decision-making, leading to better patient outcomes and increased job satisfaction.</a:t>
            </a:r>
            <a:endParaRPr lang="en-US" sz="1750" dirty="0"/>
          </a:p>
        </p:txBody>
      </p:sp>
      <p:pic>
        <p:nvPicPr>
          <p:cNvPr id="7"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1812727"/>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Benefits of Medical Simulation</a:t>
            </a:r>
            <a:endParaRPr lang="en-US" sz="4374" dirty="0"/>
          </a:p>
        </p:txBody>
      </p:sp>
      <p:sp>
        <p:nvSpPr>
          <p:cNvPr id="5" name="Text 3"/>
          <p:cNvSpPr/>
          <p:nvPr/>
        </p:nvSpPr>
        <p:spPr>
          <a:xfrm>
            <a:off x="833199" y="3534728"/>
            <a:ext cx="3840480" cy="416481"/>
          </a:xfrm>
          <a:prstGeom prst="rect">
            <a:avLst/>
          </a:prstGeom>
          <a:noFill/>
          <a:ln/>
        </p:spPr>
        <p:txBody>
          <a:bodyPr wrap="none" rtlCol="0" anchor="t"/>
          <a:lstStyle/>
          <a:p>
            <a:pPr marL="0" indent="0">
              <a:lnSpc>
                <a:spcPts val="3281"/>
              </a:lnSpc>
              <a:buNone/>
            </a:pPr>
            <a:r>
              <a:rPr lang="en-US" sz="2624" dirty="0">
                <a:solidFill>
                  <a:srgbClr val="FFFFFF"/>
                </a:solidFill>
                <a:latin typeface="Fraunces" pitchFamily="34" charset="0"/>
                <a:ea typeface="Fraunces" pitchFamily="34" charset="-122"/>
                <a:cs typeface="Fraunces" pitchFamily="34" charset="-120"/>
              </a:rPr>
              <a:t>Improved Patient Safety</a:t>
            </a:r>
            <a:endParaRPr lang="en-US" sz="2624" dirty="0"/>
          </a:p>
        </p:txBody>
      </p:sp>
      <p:sp>
        <p:nvSpPr>
          <p:cNvPr id="6" name="Text 4"/>
          <p:cNvSpPr/>
          <p:nvPr/>
        </p:nvSpPr>
        <p:spPr>
          <a:xfrm>
            <a:off x="833199" y="4284464"/>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Medical simulation enables healthcare professionals to practice complex procedures and scenarios in a controlled environment, leading to improved patient safety and better outcomes. By identifying and addressing potential errors and complications in a safe setting, healthcare professionals can provide more effective and efficient care to their patients.</a:t>
            </a:r>
            <a:endParaRPr lang="en-US" sz="1750" dirty="0"/>
          </a:p>
        </p:txBody>
      </p:sp>
      <p:pic>
        <p:nvPicPr>
          <p:cNvPr id="7"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9644">
            <a:solidFill>
              <a:srgbClr val="565151"/>
            </a:solidFill>
            <a:prstDash val="solid"/>
          </a:ln>
        </p:spPr>
        <p:txBody>
          <a:bodyPr/>
          <a:lstStyle/>
          <a:p>
            <a:endParaRPr lang="en-US"/>
          </a:p>
        </p:txBody>
      </p:sp>
      <p:sp>
        <p:nvSpPr>
          <p:cNvPr id="4" name="Text 2"/>
          <p:cNvSpPr/>
          <p:nvPr/>
        </p:nvSpPr>
        <p:spPr>
          <a:xfrm>
            <a:off x="6364367" y="1035368"/>
            <a:ext cx="7388066" cy="972026"/>
          </a:xfrm>
          <a:prstGeom prst="rect">
            <a:avLst/>
          </a:prstGeom>
          <a:noFill/>
          <a:ln/>
        </p:spPr>
        <p:txBody>
          <a:bodyPr wrap="square" rtlCol="0" anchor="t"/>
          <a:lstStyle/>
          <a:p>
            <a:pPr marL="0" indent="0">
              <a:lnSpc>
                <a:spcPts val="3827"/>
              </a:lnSpc>
              <a:buNone/>
            </a:pPr>
            <a:r>
              <a:rPr lang="en-US" sz="3062" dirty="0">
                <a:solidFill>
                  <a:srgbClr val="FFFFFF"/>
                </a:solidFill>
                <a:latin typeface="Fraunces" pitchFamily="34" charset="0"/>
                <a:ea typeface="Fraunces" pitchFamily="34" charset="-122"/>
                <a:cs typeface="Fraunces" pitchFamily="34" charset="-120"/>
              </a:rPr>
              <a:t>Conclusion - Introduction to Medical Simulation</a:t>
            </a:r>
            <a:endParaRPr lang="en-US" sz="3062" dirty="0"/>
          </a:p>
        </p:txBody>
      </p:sp>
      <p:sp>
        <p:nvSpPr>
          <p:cNvPr id="5" name="Shape 3"/>
          <p:cNvSpPr/>
          <p:nvPr/>
        </p:nvSpPr>
        <p:spPr>
          <a:xfrm>
            <a:off x="6364367" y="2362081"/>
            <a:ext cx="349925" cy="349925"/>
          </a:xfrm>
          <a:prstGeom prst="roundRect">
            <a:avLst>
              <a:gd name="adj" fmla="val 20002"/>
            </a:avLst>
          </a:prstGeom>
          <a:solidFill>
            <a:srgbClr val="283157"/>
          </a:solidFill>
          <a:ln w="9644">
            <a:solidFill>
              <a:srgbClr val="303B69"/>
            </a:solidFill>
            <a:prstDash val="solid"/>
          </a:ln>
        </p:spPr>
        <p:txBody>
          <a:bodyPr/>
          <a:lstStyle/>
          <a:p>
            <a:endParaRPr lang="en-US"/>
          </a:p>
        </p:txBody>
      </p:sp>
      <p:sp>
        <p:nvSpPr>
          <p:cNvPr id="6" name="Text 4"/>
          <p:cNvSpPr/>
          <p:nvPr/>
        </p:nvSpPr>
        <p:spPr>
          <a:xfrm>
            <a:off x="6485930" y="2391132"/>
            <a:ext cx="106680" cy="291703"/>
          </a:xfrm>
          <a:prstGeom prst="rect">
            <a:avLst/>
          </a:prstGeom>
          <a:noFill/>
          <a:ln/>
        </p:spPr>
        <p:txBody>
          <a:bodyPr wrap="none" rtlCol="0" anchor="t"/>
          <a:lstStyle/>
          <a:p>
            <a:pPr marL="0" indent="0" algn="ctr">
              <a:lnSpc>
                <a:spcPts val="2296"/>
              </a:lnSpc>
              <a:buNone/>
            </a:pPr>
            <a:r>
              <a:rPr lang="en-US" sz="1837" dirty="0">
                <a:solidFill>
                  <a:srgbClr val="EBECEF"/>
                </a:solidFill>
                <a:latin typeface="Fraunces" pitchFamily="34" charset="0"/>
                <a:ea typeface="Fraunces" pitchFamily="34" charset="-122"/>
                <a:cs typeface="Fraunces" pitchFamily="34" charset="-120"/>
              </a:rPr>
              <a:t>1</a:t>
            </a:r>
            <a:endParaRPr lang="en-US" sz="1837" dirty="0"/>
          </a:p>
        </p:txBody>
      </p:sp>
      <p:sp>
        <p:nvSpPr>
          <p:cNvPr id="7" name="Text 5"/>
          <p:cNvSpPr/>
          <p:nvPr/>
        </p:nvSpPr>
        <p:spPr>
          <a:xfrm>
            <a:off x="6869787" y="2415540"/>
            <a:ext cx="2964180" cy="243007"/>
          </a:xfrm>
          <a:prstGeom prst="rect">
            <a:avLst/>
          </a:prstGeom>
          <a:noFill/>
          <a:ln/>
        </p:spPr>
        <p:txBody>
          <a:bodyPr wrap="none" rtlCol="0" anchor="t"/>
          <a:lstStyle/>
          <a:p>
            <a:pPr marL="0" indent="0">
              <a:lnSpc>
                <a:spcPts val="1914"/>
              </a:lnSpc>
              <a:buNone/>
            </a:pPr>
            <a:r>
              <a:rPr lang="en-US" sz="1531" dirty="0">
                <a:solidFill>
                  <a:srgbClr val="EBECEF"/>
                </a:solidFill>
                <a:latin typeface="Fraunces" pitchFamily="34" charset="0"/>
                <a:ea typeface="Fraunces" pitchFamily="34" charset="-122"/>
                <a:cs typeface="Fraunces" pitchFamily="34" charset="-120"/>
              </a:rPr>
              <a:t>Enhanced Learning Experiences</a:t>
            </a:r>
            <a:endParaRPr lang="en-US" sz="1531" dirty="0"/>
          </a:p>
        </p:txBody>
      </p:sp>
      <p:sp>
        <p:nvSpPr>
          <p:cNvPr id="8" name="Text 6"/>
          <p:cNvSpPr/>
          <p:nvPr/>
        </p:nvSpPr>
        <p:spPr>
          <a:xfrm>
            <a:off x="6869787" y="2814042"/>
            <a:ext cx="3110865" cy="994886"/>
          </a:xfrm>
          <a:prstGeom prst="rect">
            <a:avLst/>
          </a:prstGeom>
          <a:noFill/>
          <a:ln/>
        </p:spPr>
        <p:txBody>
          <a:bodyPr wrap="squar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Medical simulation enables healthcare professionals to practice and refine their skills in a safe and controlled environment.</a:t>
            </a:r>
            <a:endParaRPr lang="en-US" sz="1225" dirty="0"/>
          </a:p>
        </p:txBody>
      </p:sp>
      <p:sp>
        <p:nvSpPr>
          <p:cNvPr id="9" name="Shape 7"/>
          <p:cNvSpPr/>
          <p:nvPr/>
        </p:nvSpPr>
        <p:spPr>
          <a:xfrm>
            <a:off x="10136148" y="2362081"/>
            <a:ext cx="349925" cy="349925"/>
          </a:xfrm>
          <a:prstGeom prst="roundRect">
            <a:avLst>
              <a:gd name="adj" fmla="val 20002"/>
            </a:avLst>
          </a:prstGeom>
          <a:solidFill>
            <a:srgbClr val="283157"/>
          </a:solidFill>
          <a:ln w="9644">
            <a:solidFill>
              <a:srgbClr val="303B69"/>
            </a:solidFill>
            <a:prstDash val="solid"/>
          </a:ln>
        </p:spPr>
        <p:txBody>
          <a:bodyPr/>
          <a:lstStyle/>
          <a:p>
            <a:endParaRPr lang="en-US"/>
          </a:p>
        </p:txBody>
      </p:sp>
      <p:sp>
        <p:nvSpPr>
          <p:cNvPr id="10" name="Text 8"/>
          <p:cNvSpPr/>
          <p:nvPr/>
        </p:nvSpPr>
        <p:spPr>
          <a:xfrm>
            <a:off x="10238661" y="2391132"/>
            <a:ext cx="144780" cy="291703"/>
          </a:xfrm>
          <a:prstGeom prst="rect">
            <a:avLst/>
          </a:prstGeom>
          <a:noFill/>
          <a:ln/>
        </p:spPr>
        <p:txBody>
          <a:bodyPr wrap="none" rtlCol="0" anchor="t"/>
          <a:lstStyle/>
          <a:p>
            <a:pPr marL="0" indent="0" algn="ctr">
              <a:lnSpc>
                <a:spcPts val="2296"/>
              </a:lnSpc>
              <a:buNone/>
            </a:pPr>
            <a:r>
              <a:rPr lang="en-US" sz="1837" dirty="0">
                <a:solidFill>
                  <a:srgbClr val="EBECEF"/>
                </a:solidFill>
                <a:latin typeface="Fraunces" pitchFamily="34" charset="0"/>
                <a:ea typeface="Fraunces" pitchFamily="34" charset="-122"/>
                <a:cs typeface="Fraunces" pitchFamily="34" charset="-120"/>
              </a:rPr>
              <a:t>2</a:t>
            </a:r>
            <a:endParaRPr lang="en-US" sz="1837" dirty="0"/>
          </a:p>
        </p:txBody>
      </p:sp>
      <p:sp>
        <p:nvSpPr>
          <p:cNvPr id="11" name="Text 9"/>
          <p:cNvSpPr/>
          <p:nvPr/>
        </p:nvSpPr>
        <p:spPr>
          <a:xfrm>
            <a:off x="10641568" y="2415540"/>
            <a:ext cx="2255520" cy="243007"/>
          </a:xfrm>
          <a:prstGeom prst="rect">
            <a:avLst/>
          </a:prstGeom>
          <a:noFill/>
          <a:ln/>
        </p:spPr>
        <p:txBody>
          <a:bodyPr wrap="none" rtlCol="0" anchor="t"/>
          <a:lstStyle/>
          <a:p>
            <a:pPr marL="0" indent="0">
              <a:lnSpc>
                <a:spcPts val="1914"/>
              </a:lnSpc>
              <a:buNone/>
            </a:pPr>
            <a:r>
              <a:rPr lang="en-US" sz="1531" dirty="0">
                <a:solidFill>
                  <a:srgbClr val="EBECEF"/>
                </a:solidFill>
                <a:latin typeface="Fraunces" pitchFamily="34" charset="0"/>
                <a:ea typeface="Fraunces" pitchFamily="34" charset="-122"/>
                <a:cs typeface="Fraunces" pitchFamily="34" charset="-120"/>
              </a:rPr>
              <a:t>Improved Patient Safety</a:t>
            </a:r>
            <a:endParaRPr lang="en-US" sz="1531" dirty="0"/>
          </a:p>
        </p:txBody>
      </p:sp>
      <p:sp>
        <p:nvSpPr>
          <p:cNvPr id="12" name="Text 10"/>
          <p:cNvSpPr/>
          <p:nvPr/>
        </p:nvSpPr>
        <p:spPr>
          <a:xfrm>
            <a:off x="10641568" y="2814042"/>
            <a:ext cx="3110865" cy="1243608"/>
          </a:xfrm>
          <a:prstGeom prst="rect">
            <a:avLst/>
          </a:prstGeom>
          <a:noFill/>
          <a:ln/>
        </p:spPr>
        <p:txBody>
          <a:bodyPr wrap="squar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By identifying and addressing potential errors and complications in a safe setting, healthcare professionals can provide more effective and efficient care to their patients.</a:t>
            </a:r>
            <a:endParaRPr lang="en-US" sz="1225" dirty="0"/>
          </a:p>
        </p:txBody>
      </p:sp>
      <p:sp>
        <p:nvSpPr>
          <p:cNvPr id="13" name="Shape 11"/>
          <p:cNvSpPr/>
          <p:nvPr/>
        </p:nvSpPr>
        <p:spPr>
          <a:xfrm>
            <a:off x="6364367" y="4334589"/>
            <a:ext cx="349925" cy="349925"/>
          </a:xfrm>
          <a:prstGeom prst="roundRect">
            <a:avLst>
              <a:gd name="adj" fmla="val 20002"/>
            </a:avLst>
          </a:prstGeom>
          <a:solidFill>
            <a:srgbClr val="283157"/>
          </a:solidFill>
          <a:ln w="9644">
            <a:solidFill>
              <a:srgbClr val="303B69"/>
            </a:solidFill>
            <a:prstDash val="solid"/>
          </a:ln>
        </p:spPr>
        <p:txBody>
          <a:bodyPr/>
          <a:lstStyle/>
          <a:p>
            <a:endParaRPr lang="en-US"/>
          </a:p>
        </p:txBody>
      </p:sp>
      <p:sp>
        <p:nvSpPr>
          <p:cNvPr id="14" name="Text 12"/>
          <p:cNvSpPr/>
          <p:nvPr/>
        </p:nvSpPr>
        <p:spPr>
          <a:xfrm>
            <a:off x="6474500" y="4363641"/>
            <a:ext cx="129540" cy="291703"/>
          </a:xfrm>
          <a:prstGeom prst="rect">
            <a:avLst/>
          </a:prstGeom>
          <a:noFill/>
          <a:ln/>
        </p:spPr>
        <p:txBody>
          <a:bodyPr wrap="none" rtlCol="0" anchor="t"/>
          <a:lstStyle/>
          <a:p>
            <a:pPr marL="0" indent="0" algn="ctr">
              <a:lnSpc>
                <a:spcPts val="2296"/>
              </a:lnSpc>
              <a:buNone/>
            </a:pPr>
            <a:r>
              <a:rPr lang="en-US" sz="1837" dirty="0">
                <a:solidFill>
                  <a:srgbClr val="EBECEF"/>
                </a:solidFill>
                <a:latin typeface="Fraunces" pitchFamily="34" charset="0"/>
                <a:ea typeface="Fraunces" pitchFamily="34" charset="-122"/>
                <a:cs typeface="Fraunces" pitchFamily="34" charset="-120"/>
              </a:rPr>
              <a:t>3</a:t>
            </a:r>
            <a:endParaRPr lang="en-US" sz="1837" dirty="0"/>
          </a:p>
        </p:txBody>
      </p:sp>
      <p:sp>
        <p:nvSpPr>
          <p:cNvPr id="15" name="Text 13"/>
          <p:cNvSpPr/>
          <p:nvPr/>
        </p:nvSpPr>
        <p:spPr>
          <a:xfrm>
            <a:off x="6869787" y="4388048"/>
            <a:ext cx="2171700" cy="243007"/>
          </a:xfrm>
          <a:prstGeom prst="rect">
            <a:avLst/>
          </a:prstGeom>
          <a:noFill/>
          <a:ln/>
        </p:spPr>
        <p:txBody>
          <a:bodyPr wrap="none" rtlCol="0" anchor="t"/>
          <a:lstStyle/>
          <a:p>
            <a:pPr marL="0" indent="0">
              <a:lnSpc>
                <a:spcPts val="1914"/>
              </a:lnSpc>
              <a:buNone/>
            </a:pPr>
            <a:r>
              <a:rPr lang="en-US" sz="1531" dirty="0">
                <a:solidFill>
                  <a:srgbClr val="EBECEF"/>
                </a:solidFill>
                <a:latin typeface="Fraunces" pitchFamily="34" charset="0"/>
                <a:ea typeface="Fraunces" pitchFamily="34" charset="-122"/>
                <a:cs typeface="Fraunces" pitchFamily="34" charset="-120"/>
              </a:rPr>
              <a:t>Cost-Effective Training</a:t>
            </a:r>
            <a:endParaRPr lang="en-US" sz="1531" dirty="0"/>
          </a:p>
        </p:txBody>
      </p:sp>
      <p:sp>
        <p:nvSpPr>
          <p:cNvPr id="16" name="Text 14"/>
          <p:cNvSpPr/>
          <p:nvPr/>
        </p:nvSpPr>
        <p:spPr>
          <a:xfrm>
            <a:off x="6869787" y="4786551"/>
            <a:ext cx="3110865" cy="1243608"/>
          </a:xfrm>
          <a:prstGeom prst="rect">
            <a:avLst/>
          </a:prstGeom>
          <a:noFill/>
          <a:ln/>
        </p:spPr>
        <p:txBody>
          <a:bodyPr wrap="squar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Medical simulation provides a cost-effective training method that can reduce the need for expensive equipment and minimize potential risks to patients.</a:t>
            </a:r>
            <a:endParaRPr lang="en-US" sz="1225" dirty="0"/>
          </a:p>
        </p:txBody>
      </p:sp>
      <p:sp>
        <p:nvSpPr>
          <p:cNvPr id="17" name="Shape 15"/>
          <p:cNvSpPr/>
          <p:nvPr/>
        </p:nvSpPr>
        <p:spPr>
          <a:xfrm>
            <a:off x="10136148" y="4334589"/>
            <a:ext cx="349925" cy="349925"/>
          </a:xfrm>
          <a:prstGeom prst="roundRect">
            <a:avLst>
              <a:gd name="adj" fmla="val 20002"/>
            </a:avLst>
          </a:prstGeom>
          <a:solidFill>
            <a:srgbClr val="283157"/>
          </a:solidFill>
          <a:ln w="9644">
            <a:solidFill>
              <a:srgbClr val="303B69"/>
            </a:solidFill>
            <a:prstDash val="solid"/>
          </a:ln>
        </p:spPr>
        <p:txBody>
          <a:bodyPr/>
          <a:lstStyle/>
          <a:p>
            <a:endParaRPr lang="en-US"/>
          </a:p>
        </p:txBody>
      </p:sp>
      <p:sp>
        <p:nvSpPr>
          <p:cNvPr id="18" name="Text 16"/>
          <p:cNvSpPr/>
          <p:nvPr/>
        </p:nvSpPr>
        <p:spPr>
          <a:xfrm>
            <a:off x="10238661" y="4363641"/>
            <a:ext cx="144780" cy="291703"/>
          </a:xfrm>
          <a:prstGeom prst="rect">
            <a:avLst/>
          </a:prstGeom>
          <a:noFill/>
          <a:ln/>
        </p:spPr>
        <p:txBody>
          <a:bodyPr wrap="none" rtlCol="0" anchor="t"/>
          <a:lstStyle/>
          <a:p>
            <a:pPr marL="0" indent="0" algn="ctr">
              <a:lnSpc>
                <a:spcPts val="2296"/>
              </a:lnSpc>
              <a:buNone/>
            </a:pPr>
            <a:r>
              <a:rPr lang="en-US" sz="1837" dirty="0">
                <a:solidFill>
                  <a:srgbClr val="EBECEF"/>
                </a:solidFill>
                <a:latin typeface="Fraunces" pitchFamily="34" charset="0"/>
                <a:ea typeface="Fraunces" pitchFamily="34" charset="-122"/>
                <a:cs typeface="Fraunces" pitchFamily="34" charset="-120"/>
              </a:rPr>
              <a:t>4</a:t>
            </a:r>
            <a:endParaRPr lang="en-US" sz="1837" dirty="0"/>
          </a:p>
        </p:txBody>
      </p:sp>
      <p:sp>
        <p:nvSpPr>
          <p:cNvPr id="19" name="Text 17"/>
          <p:cNvSpPr/>
          <p:nvPr/>
        </p:nvSpPr>
        <p:spPr>
          <a:xfrm>
            <a:off x="10641568" y="4388048"/>
            <a:ext cx="3110865" cy="486013"/>
          </a:xfrm>
          <a:prstGeom prst="rect">
            <a:avLst/>
          </a:prstGeom>
          <a:noFill/>
          <a:ln/>
        </p:spPr>
        <p:txBody>
          <a:bodyPr wrap="square" rtlCol="0" anchor="t"/>
          <a:lstStyle/>
          <a:p>
            <a:pPr marL="0" indent="0">
              <a:lnSpc>
                <a:spcPts val="1914"/>
              </a:lnSpc>
              <a:buNone/>
            </a:pPr>
            <a:r>
              <a:rPr lang="en-US" sz="1531" dirty="0">
                <a:solidFill>
                  <a:srgbClr val="EBECEF"/>
                </a:solidFill>
                <a:latin typeface="Fraunces" pitchFamily="34" charset="0"/>
                <a:ea typeface="Fraunces" pitchFamily="34" charset="-122"/>
                <a:cs typeface="Fraunces" pitchFamily="34" charset="-120"/>
              </a:rPr>
              <a:t>Opportunities for Research and Evaluation</a:t>
            </a:r>
            <a:endParaRPr lang="en-US" sz="1531" dirty="0"/>
          </a:p>
        </p:txBody>
      </p:sp>
      <p:sp>
        <p:nvSpPr>
          <p:cNvPr id="20" name="Text 18"/>
          <p:cNvSpPr/>
          <p:nvPr/>
        </p:nvSpPr>
        <p:spPr>
          <a:xfrm>
            <a:off x="10641568" y="5029557"/>
            <a:ext cx="3110865" cy="1243608"/>
          </a:xfrm>
          <a:prstGeom prst="rect">
            <a:avLst/>
          </a:prstGeom>
          <a:noFill/>
          <a:ln/>
        </p:spPr>
        <p:txBody>
          <a:bodyPr wrap="squar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Medical simulation offers opportunities for research and evaluation of new procedures and techniques, leading to more effective and efficient healthcare practices.</a:t>
            </a:r>
            <a:endParaRPr lang="en-US" sz="1225" dirty="0"/>
          </a:p>
        </p:txBody>
      </p:sp>
      <p:sp>
        <p:nvSpPr>
          <p:cNvPr id="21" name="Text 19"/>
          <p:cNvSpPr/>
          <p:nvPr/>
        </p:nvSpPr>
        <p:spPr>
          <a:xfrm>
            <a:off x="6364367" y="6448068"/>
            <a:ext cx="7388066" cy="746165"/>
          </a:xfrm>
          <a:prstGeom prst="rect">
            <a:avLst/>
          </a:prstGeom>
          <a:noFill/>
          <a:ln/>
        </p:spPr>
        <p:txBody>
          <a:bodyPr wrap="squar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As instructional designers, understanding the fundamentals of medical simulation is essential for developing effective courses that empower healthcare professionals to deliver optimal patient care.</a:t>
            </a:r>
            <a:endParaRPr lang="en-US" sz="1225" dirty="0"/>
          </a:p>
        </p:txBody>
      </p:sp>
      <p:pic>
        <p:nvPicPr>
          <p:cNvPr id="22"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2268141"/>
            <a:ext cx="843534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Designing Simulation Scenarios</a:t>
            </a:r>
            <a:endParaRPr lang="en-US" sz="4374" dirty="0"/>
          </a:p>
        </p:txBody>
      </p:sp>
      <p:sp>
        <p:nvSpPr>
          <p:cNvPr id="7" name="Text 4"/>
          <p:cNvSpPr/>
          <p:nvPr/>
        </p:nvSpPr>
        <p:spPr>
          <a:xfrm>
            <a:off x="2037993" y="3295769"/>
            <a:ext cx="3555087" cy="555427"/>
          </a:xfrm>
          <a:prstGeom prst="rect">
            <a:avLst/>
          </a:prstGeom>
          <a:noFill/>
          <a:ln/>
        </p:spPr>
        <p:txBody>
          <a:bodyPr wrap="none" rtlCol="0" anchor="t"/>
          <a:lstStyle/>
          <a:p>
            <a:pPr marL="0" indent="0">
              <a:lnSpc>
                <a:spcPts val="4374"/>
              </a:lnSpc>
              <a:buNone/>
            </a:pPr>
            <a:r>
              <a:rPr lang="en-US" sz="3499" dirty="0">
                <a:solidFill>
                  <a:srgbClr val="FFFFFF"/>
                </a:solidFill>
                <a:latin typeface="Fraunces" pitchFamily="34" charset="0"/>
                <a:ea typeface="Fraunces" pitchFamily="34" charset="-122"/>
                <a:cs typeface="Fraunces" pitchFamily="34" charset="-120"/>
              </a:rPr>
              <a:t>Introduction</a:t>
            </a:r>
            <a:endParaRPr lang="en-US" sz="3499" dirty="0"/>
          </a:p>
        </p:txBody>
      </p:sp>
      <p:sp>
        <p:nvSpPr>
          <p:cNvPr id="8" name="Text 5"/>
          <p:cNvSpPr/>
          <p:nvPr/>
        </p:nvSpPr>
        <p:spPr>
          <a:xfrm>
            <a:off x="2037993" y="4184452"/>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Simulation scenarios are an essential component of medical simulation training as they allow learners to apply their knowledge and skills in a realistic and dynamic environment. Designing effective simulation scenarios is crucial to ensure that learners achieve the desired learning outcomes and gain valuable hands-on experience in a safe setting. This topic will delve into the key considerations and best practices for designing simulation scenarios in medical education.</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2144">
            <a:solidFill>
              <a:srgbClr val="565151"/>
            </a:solidFill>
            <a:prstDash val="solid"/>
          </a:ln>
        </p:spPr>
        <p:txBody>
          <a:bodyPr/>
          <a:lstStyle/>
          <a:p>
            <a:endParaRPr lang="en-US"/>
          </a:p>
        </p:txBody>
      </p:sp>
      <p:sp>
        <p:nvSpPr>
          <p:cNvPr id="4" name="Text 2"/>
          <p:cNvSpPr/>
          <p:nvPr/>
        </p:nvSpPr>
        <p:spPr>
          <a:xfrm>
            <a:off x="728663" y="991314"/>
            <a:ext cx="7170420" cy="607219"/>
          </a:xfrm>
          <a:prstGeom prst="rect">
            <a:avLst/>
          </a:prstGeom>
          <a:noFill/>
          <a:ln/>
        </p:spPr>
        <p:txBody>
          <a:bodyPr wrap="none" rtlCol="0" anchor="t"/>
          <a:lstStyle/>
          <a:p>
            <a:pPr marL="0" indent="0">
              <a:lnSpc>
                <a:spcPts val="4781"/>
              </a:lnSpc>
              <a:buNone/>
            </a:pPr>
            <a:r>
              <a:rPr lang="en-US" sz="3825" dirty="0">
                <a:solidFill>
                  <a:srgbClr val="FFFFFF"/>
                </a:solidFill>
                <a:latin typeface="Fraunces" pitchFamily="34" charset="0"/>
                <a:ea typeface="Fraunces" pitchFamily="34" charset="-122"/>
                <a:cs typeface="Fraunces" pitchFamily="34" charset="-120"/>
              </a:rPr>
              <a:t>Scenario Development Process</a:t>
            </a:r>
            <a:endParaRPr lang="en-US" sz="3825" dirty="0"/>
          </a:p>
        </p:txBody>
      </p:sp>
      <p:sp>
        <p:nvSpPr>
          <p:cNvPr id="5" name="Text 3"/>
          <p:cNvSpPr/>
          <p:nvPr/>
        </p:nvSpPr>
        <p:spPr>
          <a:xfrm>
            <a:off x="728663" y="1889998"/>
            <a:ext cx="4297680" cy="364331"/>
          </a:xfrm>
          <a:prstGeom prst="rect">
            <a:avLst/>
          </a:prstGeom>
          <a:noFill/>
          <a:ln/>
        </p:spPr>
        <p:txBody>
          <a:bodyPr wrap="none" rtlCol="0" anchor="t"/>
          <a:lstStyle/>
          <a:p>
            <a:pPr marL="0" indent="0">
              <a:lnSpc>
                <a:spcPts val="2869"/>
              </a:lnSpc>
              <a:buNone/>
            </a:pPr>
            <a:r>
              <a:rPr lang="en-US" sz="2295" dirty="0">
                <a:solidFill>
                  <a:srgbClr val="FFFFFF"/>
                </a:solidFill>
                <a:latin typeface="Fraunces" pitchFamily="34" charset="0"/>
                <a:ea typeface="Fraunces" pitchFamily="34" charset="-122"/>
                <a:cs typeface="Fraunces" pitchFamily="34" charset="-120"/>
              </a:rPr>
              <a:t>Scenario Development Process</a:t>
            </a:r>
            <a:endParaRPr lang="en-US" sz="2295" dirty="0"/>
          </a:p>
        </p:txBody>
      </p:sp>
      <p:sp>
        <p:nvSpPr>
          <p:cNvPr id="6" name="Shape 4"/>
          <p:cNvSpPr/>
          <p:nvPr/>
        </p:nvSpPr>
        <p:spPr>
          <a:xfrm>
            <a:off x="728663" y="2697599"/>
            <a:ext cx="437198" cy="437198"/>
          </a:xfrm>
          <a:prstGeom prst="roundRect">
            <a:avLst>
              <a:gd name="adj" fmla="val 20000"/>
            </a:avLst>
          </a:prstGeom>
          <a:solidFill>
            <a:srgbClr val="283157"/>
          </a:solidFill>
          <a:ln w="12144">
            <a:solidFill>
              <a:srgbClr val="303B69"/>
            </a:solidFill>
            <a:prstDash val="solid"/>
          </a:ln>
        </p:spPr>
        <p:txBody>
          <a:bodyPr/>
          <a:lstStyle/>
          <a:p>
            <a:endParaRPr lang="en-US"/>
          </a:p>
        </p:txBody>
      </p:sp>
      <p:sp>
        <p:nvSpPr>
          <p:cNvPr id="7" name="Text 5"/>
          <p:cNvSpPr/>
          <p:nvPr/>
        </p:nvSpPr>
        <p:spPr>
          <a:xfrm>
            <a:off x="878681" y="2734032"/>
            <a:ext cx="137160" cy="364331"/>
          </a:xfrm>
          <a:prstGeom prst="rect">
            <a:avLst/>
          </a:prstGeom>
          <a:noFill/>
          <a:ln/>
        </p:spPr>
        <p:txBody>
          <a:bodyPr wrap="none" rtlCol="0" anchor="t"/>
          <a:lstStyle/>
          <a:p>
            <a:pPr marL="0" indent="0" algn="ctr">
              <a:lnSpc>
                <a:spcPts val="2869"/>
              </a:lnSpc>
              <a:buNone/>
            </a:pPr>
            <a:r>
              <a:rPr lang="en-US" sz="2295" dirty="0">
                <a:solidFill>
                  <a:srgbClr val="EBECEF"/>
                </a:solidFill>
                <a:latin typeface="Fraunces" pitchFamily="34" charset="0"/>
                <a:ea typeface="Fraunces" pitchFamily="34" charset="-122"/>
                <a:cs typeface="Fraunces" pitchFamily="34" charset="-120"/>
              </a:rPr>
              <a:t>1</a:t>
            </a:r>
            <a:endParaRPr lang="en-US" sz="2295" dirty="0"/>
          </a:p>
        </p:txBody>
      </p:sp>
      <p:sp>
        <p:nvSpPr>
          <p:cNvPr id="8" name="Text 6"/>
          <p:cNvSpPr/>
          <p:nvPr/>
        </p:nvSpPr>
        <p:spPr>
          <a:xfrm>
            <a:off x="1360170" y="2764393"/>
            <a:ext cx="3291840" cy="303609"/>
          </a:xfrm>
          <a:prstGeom prst="rect">
            <a:avLst/>
          </a:prstGeom>
          <a:noFill/>
          <a:ln/>
        </p:spPr>
        <p:txBody>
          <a:bodyPr wrap="none" rtlCol="0" anchor="t"/>
          <a:lstStyle/>
          <a:p>
            <a:pPr marL="0" indent="0">
              <a:lnSpc>
                <a:spcPts val="2391"/>
              </a:lnSpc>
              <a:buNone/>
            </a:pPr>
            <a:r>
              <a:rPr lang="en-US" sz="1913" dirty="0">
                <a:solidFill>
                  <a:srgbClr val="EBECEF"/>
                </a:solidFill>
                <a:latin typeface="Fraunces" pitchFamily="34" charset="0"/>
                <a:ea typeface="Fraunces" pitchFamily="34" charset="-122"/>
                <a:cs typeface="Fraunces" pitchFamily="34" charset="-120"/>
              </a:rPr>
              <a:t>Assess Needs and Objectives</a:t>
            </a:r>
            <a:endParaRPr lang="en-US" sz="1913" dirty="0"/>
          </a:p>
        </p:txBody>
      </p:sp>
      <p:sp>
        <p:nvSpPr>
          <p:cNvPr id="9" name="Text 7"/>
          <p:cNvSpPr/>
          <p:nvPr/>
        </p:nvSpPr>
        <p:spPr>
          <a:xfrm>
            <a:off x="1360170" y="3262313"/>
            <a:ext cx="7055168" cy="310872"/>
          </a:xfrm>
          <a:prstGeom prst="rect">
            <a:avLst/>
          </a:prstGeom>
          <a:noFill/>
          <a:ln/>
        </p:spPr>
        <p:txBody>
          <a:bodyPr wrap="none" rtlCol="0" anchor="t"/>
          <a:lstStyle/>
          <a:p>
            <a:pPr marL="0" indent="0">
              <a:lnSpc>
                <a:spcPts val="2448"/>
              </a:lnSpc>
              <a:buNone/>
            </a:pPr>
            <a:r>
              <a:rPr lang="en-US" sz="1530" dirty="0">
                <a:solidFill>
                  <a:srgbClr val="EBECEF"/>
                </a:solidFill>
                <a:latin typeface="Epilogue" pitchFamily="34" charset="0"/>
                <a:ea typeface="Epilogue" pitchFamily="34" charset="-122"/>
                <a:cs typeface="Epilogue" pitchFamily="34" charset="-120"/>
              </a:rPr>
              <a:t>Conduct a needs assessment and define scenario objectives.</a:t>
            </a:r>
            <a:endParaRPr lang="en-US" sz="1530" dirty="0"/>
          </a:p>
        </p:txBody>
      </p:sp>
      <p:sp>
        <p:nvSpPr>
          <p:cNvPr id="10" name="Shape 8"/>
          <p:cNvSpPr/>
          <p:nvPr/>
        </p:nvSpPr>
        <p:spPr>
          <a:xfrm>
            <a:off x="728663" y="3919299"/>
            <a:ext cx="437198" cy="437198"/>
          </a:xfrm>
          <a:prstGeom prst="roundRect">
            <a:avLst>
              <a:gd name="adj" fmla="val 20000"/>
            </a:avLst>
          </a:prstGeom>
          <a:solidFill>
            <a:srgbClr val="283157"/>
          </a:solidFill>
          <a:ln w="12144">
            <a:solidFill>
              <a:srgbClr val="303B69"/>
            </a:solidFill>
            <a:prstDash val="solid"/>
          </a:ln>
        </p:spPr>
        <p:txBody>
          <a:bodyPr/>
          <a:lstStyle/>
          <a:p>
            <a:endParaRPr lang="en-US"/>
          </a:p>
        </p:txBody>
      </p:sp>
      <p:sp>
        <p:nvSpPr>
          <p:cNvPr id="11" name="Text 9"/>
          <p:cNvSpPr/>
          <p:nvPr/>
        </p:nvSpPr>
        <p:spPr>
          <a:xfrm>
            <a:off x="859631" y="3955732"/>
            <a:ext cx="175260" cy="364331"/>
          </a:xfrm>
          <a:prstGeom prst="rect">
            <a:avLst/>
          </a:prstGeom>
          <a:noFill/>
          <a:ln/>
        </p:spPr>
        <p:txBody>
          <a:bodyPr wrap="none" rtlCol="0" anchor="t"/>
          <a:lstStyle/>
          <a:p>
            <a:pPr marL="0" indent="0" algn="ctr">
              <a:lnSpc>
                <a:spcPts val="2869"/>
              </a:lnSpc>
              <a:buNone/>
            </a:pPr>
            <a:r>
              <a:rPr lang="en-US" sz="2295" dirty="0">
                <a:solidFill>
                  <a:srgbClr val="EBECEF"/>
                </a:solidFill>
                <a:latin typeface="Fraunces" pitchFamily="34" charset="0"/>
                <a:ea typeface="Fraunces" pitchFamily="34" charset="-122"/>
                <a:cs typeface="Fraunces" pitchFamily="34" charset="-120"/>
              </a:rPr>
              <a:t>2</a:t>
            </a:r>
            <a:endParaRPr lang="en-US" sz="2295" dirty="0"/>
          </a:p>
        </p:txBody>
      </p:sp>
      <p:sp>
        <p:nvSpPr>
          <p:cNvPr id="12" name="Text 10"/>
          <p:cNvSpPr/>
          <p:nvPr/>
        </p:nvSpPr>
        <p:spPr>
          <a:xfrm>
            <a:off x="1360170" y="3986093"/>
            <a:ext cx="3985260" cy="303609"/>
          </a:xfrm>
          <a:prstGeom prst="rect">
            <a:avLst/>
          </a:prstGeom>
          <a:noFill/>
          <a:ln/>
        </p:spPr>
        <p:txBody>
          <a:bodyPr wrap="none" rtlCol="0" anchor="t"/>
          <a:lstStyle/>
          <a:p>
            <a:pPr marL="0" indent="0">
              <a:lnSpc>
                <a:spcPts val="2391"/>
              </a:lnSpc>
              <a:buNone/>
            </a:pPr>
            <a:r>
              <a:rPr lang="en-US" sz="1913" dirty="0">
                <a:solidFill>
                  <a:srgbClr val="EBECEF"/>
                </a:solidFill>
                <a:latin typeface="Fraunces" pitchFamily="34" charset="0"/>
                <a:ea typeface="Fraunces" pitchFamily="34" charset="-122"/>
                <a:cs typeface="Fraunces" pitchFamily="34" charset="-120"/>
              </a:rPr>
              <a:t>Storyboard and Develop Materials</a:t>
            </a:r>
            <a:endParaRPr lang="en-US" sz="1913" dirty="0"/>
          </a:p>
        </p:txBody>
      </p:sp>
      <p:sp>
        <p:nvSpPr>
          <p:cNvPr id="13" name="Text 11"/>
          <p:cNvSpPr/>
          <p:nvPr/>
        </p:nvSpPr>
        <p:spPr>
          <a:xfrm>
            <a:off x="1360170" y="4484013"/>
            <a:ext cx="7055168" cy="310872"/>
          </a:xfrm>
          <a:prstGeom prst="rect">
            <a:avLst/>
          </a:prstGeom>
          <a:noFill/>
          <a:ln/>
        </p:spPr>
        <p:txBody>
          <a:bodyPr wrap="none" rtlCol="0" anchor="t"/>
          <a:lstStyle/>
          <a:p>
            <a:pPr marL="0" indent="0">
              <a:lnSpc>
                <a:spcPts val="2448"/>
              </a:lnSpc>
              <a:buNone/>
            </a:pPr>
            <a:r>
              <a:rPr lang="en-US" sz="1530" dirty="0">
                <a:solidFill>
                  <a:srgbClr val="EBECEF"/>
                </a:solidFill>
                <a:latin typeface="Epilogue" pitchFamily="34" charset="0"/>
                <a:ea typeface="Epilogue" pitchFamily="34" charset="-122"/>
                <a:cs typeface="Epilogue" pitchFamily="34" charset="-120"/>
              </a:rPr>
              <a:t>Create a storyboard and develop supporting materials.</a:t>
            </a:r>
            <a:endParaRPr lang="en-US" sz="1530" dirty="0"/>
          </a:p>
        </p:txBody>
      </p:sp>
      <p:sp>
        <p:nvSpPr>
          <p:cNvPr id="14" name="Shape 12"/>
          <p:cNvSpPr/>
          <p:nvPr/>
        </p:nvSpPr>
        <p:spPr>
          <a:xfrm>
            <a:off x="728663" y="5141000"/>
            <a:ext cx="437198" cy="437198"/>
          </a:xfrm>
          <a:prstGeom prst="roundRect">
            <a:avLst>
              <a:gd name="adj" fmla="val 20000"/>
            </a:avLst>
          </a:prstGeom>
          <a:solidFill>
            <a:srgbClr val="283157"/>
          </a:solidFill>
          <a:ln w="12144">
            <a:solidFill>
              <a:srgbClr val="303B69"/>
            </a:solidFill>
            <a:prstDash val="solid"/>
          </a:ln>
        </p:spPr>
        <p:txBody>
          <a:bodyPr/>
          <a:lstStyle/>
          <a:p>
            <a:endParaRPr lang="en-US"/>
          </a:p>
        </p:txBody>
      </p:sp>
      <p:sp>
        <p:nvSpPr>
          <p:cNvPr id="15" name="Text 13"/>
          <p:cNvSpPr/>
          <p:nvPr/>
        </p:nvSpPr>
        <p:spPr>
          <a:xfrm>
            <a:off x="867251" y="5177433"/>
            <a:ext cx="160020" cy="364331"/>
          </a:xfrm>
          <a:prstGeom prst="rect">
            <a:avLst/>
          </a:prstGeom>
          <a:noFill/>
          <a:ln/>
        </p:spPr>
        <p:txBody>
          <a:bodyPr wrap="none" rtlCol="0" anchor="t"/>
          <a:lstStyle/>
          <a:p>
            <a:pPr marL="0" indent="0" algn="ctr">
              <a:lnSpc>
                <a:spcPts val="2869"/>
              </a:lnSpc>
              <a:buNone/>
            </a:pPr>
            <a:r>
              <a:rPr lang="en-US" sz="2295" dirty="0">
                <a:solidFill>
                  <a:srgbClr val="EBECEF"/>
                </a:solidFill>
                <a:latin typeface="Fraunces" pitchFamily="34" charset="0"/>
                <a:ea typeface="Fraunces" pitchFamily="34" charset="-122"/>
                <a:cs typeface="Fraunces" pitchFamily="34" charset="-120"/>
              </a:rPr>
              <a:t>3</a:t>
            </a:r>
            <a:endParaRPr lang="en-US" sz="2295" dirty="0"/>
          </a:p>
        </p:txBody>
      </p:sp>
      <p:sp>
        <p:nvSpPr>
          <p:cNvPr id="16" name="Text 14"/>
          <p:cNvSpPr/>
          <p:nvPr/>
        </p:nvSpPr>
        <p:spPr>
          <a:xfrm>
            <a:off x="1360170" y="5207794"/>
            <a:ext cx="3901440" cy="303609"/>
          </a:xfrm>
          <a:prstGeom prst="rect">
            <a:avLst/>
          </a:prstGeom>
          <a:noFill/>
          <a:ln/>
        </p:spPr>
        <p:txBody>
          <a:bodyPr wrap="none" rtlCol="0" anchor="t"/>
          <a:lstStyle/>
          <a:p>
            <a:pPr marL="0" indent="0">
              <a:lnSpc>
                <a:spcPts val="2391"/>
              </a:lnSpc>
              <a:buNone/>
            </a:pPr>
            <a:r>
              <a:rPr lang="en-US" sz="1913" dirty="0">
                <a:solidFill>
                  <a:srgbClr val="EBECEF"/>
                </a:solidFill>
                <a:latin typeface="Fraunces" pitchFamily="34" charset="0"/>
                <a:ea typeface="Fraunces" pitchFamily="34" charset="-122"/>
                <a:cs typeface="Fraunces" pitchFamily="34" charset="-120"/>
              </a:rPr>
              <a:t>Design Simulation and Modalities</a:t>
            </a:r>
            <a:endParaRPr lang="en-US" sz="1913" dirty="0"/>
          </a:p>
        </p:txBody>
      </p:sp>
      <p:sp>
        <p:nvSpPr>
          <p:cNvPr id="17" name="Text 15"/>
          <p:cNvSpPr/>
          <p:nvPr/>
        </p:nvSpPr>
        <p:spPr>
          <a:xfrm>
            <a:off x="1360170" y="5705713"/>
            <a:ext cx="7055168" cy="310872"/>
          </a:xfrm>
          <a:prstGeom prst="rect">
            <a:avLst/>
          </a:prstGeom>
          <a:noFill/>
          <a:ln/>
        </p:spPr>
        <p:txBody>
          <a:bodyPr wrap="none" rtlCol="0" anchor="t"/>
          <a:lstStyle/>
          <a:p>
            <a:pPr marL="0" indent="0">
              <a:lnSpc>
                <a:spcPts val="2448"/>
              </a:lnSpc>
              <a:buNone/>
            </a:pPr>
            <a:r>
              <a:rPr lang="en-US" sz="1530" dirty="0">
                <a:solidFill>
                  <a:srgbClr val="EBECEF"/>
                </a:solidFill>
                <a:latin typeface="Epilogue" pitchFamily="34" charset="0"/>
                <a:ea typeface="Epilogue" pitchFamily="34" charset="-122"/>
                <a:cs typeface="Epilogue" pitchFamily="34" charset="-120"/>
              </a:rPr>
              <a:t>Design the simulation and select appropriate modalities.</a:t>
            </a:r>
            <a:endParaRPr lang="en-US" sz="1530" dirty="0"/>
          </a:p>
        </p:txBody>
      </p:sp>
      <p:sp>
        <p:nvSpPr>
          <p:cNvPr id="18" name="Shape 16"/>
          <p:cNvSpPr/>
          <p:nvPr/>
        </p:nvSpPr>
        <p:spPr>
          <a:xfrm>
            <a:off x="728663" y="6362700"/>
            <a:ext cx="437198" cy="437198"/>
          </a:xfrm>
          <a:prstGeom prst="roundRect">
            <a:avLst>
              <a:gd name="adj" fmla="val 20000"/>
            </a:avLst>
          </a:prstGeom>
          <a:solidFill>
            <a:srgbClr val="283157"/>
          </a:solidFill>
          <a:ln w="12144">
            <a:solidFill>
              <a:srgbClr val="303B69"/>
            </a:solidFill>
            <a:prstDash val="solid"/>
          </a:ln>
        </p:spPr>
        <p:txBody>
          <a:bodyPr/>
          <a:lstStyle/>
          <a:p>
            <a:endParaRPr lang="en-US"/>
          </a:p>
        </p:txBody>
      </p:sp>
      <p:sp>
        <p:nvSpPr>
          <p:cNvPr id="19" name="Text 17"/>
          <p:cNvSpPr/>
          <p:nvPr/>
        </p:nvSpPr>
        <p:spPr>
          <a:xfrm>
            <a:off x="859631" y="6399133"/>
            <a:ext cx="175260" cy="364331"/>
          </a:xfrm>
          <a:prstGeom prst="rect">
            <a:avLst/>
          </a:prstGeom>
          <a:noFill/>
          <a:ln/>
        </p:spPr>
        <p:txBody>
          <a:bodyPr wrap="none" rtlCol="0" anchor="t"/>
          <a:lstStyle/>
          <a:p>
            <a:pPr marL="0" indent="0" algn="ctr">
              <a:lnSpc>
                <a:spcPts val="2869"/>
              </a:lnSpc>
              <a:buNone/>
            </a:pPr>
            <a:r>
              <a:rPr lang="en-US" sz="2295" dirty="0">
                <a:solidFill>
                  <a:srgbClr val="EBECEF"/>
                </a:solidFill>
                <a:latin typeface="Fraunces" pitchFamily="34" charset="0"/>
                <a:ea typeface="Fraunces" pitchFamily="34" charset="-122"/>
                <a:cs typeface="Fraunces" pitchFamily="34" charset="-120"/>
              </a:rPr>
              <a:t>4</a:t>
            </a:r>
            <a:endParaRPr lang="en-US" sz="2295" dirty="0"/>
          </a:p>
        </p:txBody>
      </p:sp>
      <p:sp>
        <p:nvSpPr>
          <p:cNvPr id="20" name="Text 18"/>
          <p:cNvSpPr/>
          <p:nvPr/>
        </p:nvSpPr>
        <p:spPr>
          <a:xfrm>
            <a:off x="1360170" y="6429494"/>
            <a:ext cx="2400300" cy="303609"/>
          </a:xfrm>
          <a:prstGeom prst="rect">
            <a:avLst/>
          </a:prstGeom>
          <a:noFill/>
          <a:ln/>
        </p:spPr>
        <p:txBody>
          <a:bodyPr wrap="none" rtlCol="0" anchor="t"/>
          <a:lstStyle/>
          <a:p>
            <a:pPr marL="0" indent="0">
              <a:lnSpc>
                <a:spcPts val="2391"/>
              </a:lnSpc>
              <a:buNone/>
            </a:pPr>
            <a:r>
              <a:rPr lang="en-US" sz="1913" dirty="0">
                <a:solidFill>
                  <a:srgbClr val="EBECEF"/>
                </a:solidFill>
                <a:latin typeface="Fraunces" pitchFamily="34" charset="0"/>
                <a:ea typeface="Fraunces" pitchFamily="34" charset="-122"/>
                <a:cs typeface="Fraunces" pitchFamily="34" charset="-120"/>
              </a:rPr>
              <a:t>Pilot Test and Refine</a:t>
            </a:r>
            <a:endParaRPr lang="en-US" sz="1913" dirty="0"/>
          </a:p>
        </p:txBody>
      </p:sp>
      <p:sp>
        <p:nvSpPr>
          <p:cNvPr id="21" name="Text 19"/>
          <p:cNvSpPr/>
          <p:nvPr/>
        </p:nvSpPr>
        <p:spPr>
          <a:xfrm>
            <a:off x="1360170" y="6927413"/>
            <a:ext cx="7055168" cy="310872"/>
          </a:xfrm>
          <a:prstGeom prst="rect">
            <a:avLst/>
          </a:prstGeom>
          <a:noFill/>
          <a:ln/>
        </p:spPr>
        <p:txBody>
          <a:bodyPr wrap="none" rtlCol="0" anchor="t"/>
          <a:lstStyle/>
          <a:p>
            <a:pPr marL="0" indent="0">
              <a:lnSpc>
                <a:spcPts val="2448"/>
              </a:lnSpc>
              <a:buNone/>
            </a:pPr>
            <a:r>
              <a:rPr lang="en-US" sz="1530" dirty="0">
                <a:solidFill>
                  <a:srgbClr val="EBECEF"/>
                </a:solidFill>
                <a:latin typeface="Epilogue" pitchFamily="34" charset="0"/>
                <a:ea typeface="Epilogue" pitchFamily="34" charset="-122"/>
                <a:cs typeface="Epilogue" pitchFamily="34" charset="-120"/>
              </a:rPr>
              <a:t>Pilot test the scenario and make necessary modifications.</a:t>
            </a:r>
            <a:endParaRPr lang="en-US" sz="1530" dirty="0"/>
          </a:p>
        </p:txBody>
      </p:sp>
      <p:pic>
        <p:nvPicPr>
          <p:cNvPr id="22"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957"/>
          </a:xfrm>
          <a:prstGeom prst="rect">
            <a:avLst/>
          </a:prstGeom>
          <a:solidFill>
            <a:srgbClr val="080E26"/>
          </a:solidFill>
          <a:ln w="12502">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957"/>
          </a:xfrm>
          <a:prstGeom prst="rect">
            <a:avLst/>
          </a:prstGeom>
        </p:spPr>
      </p:pic>
      <p:sp>
        <p:nvSpPr>
          <p:cNvPr id="5" name="Shape 2"/>
          <p:cNvSpPr/>
          <p:nvPr/>
        </p:nvSpPr>
        <p:spPr>
          <a:xfrm>
            <a:off x="0" y="0"/>
            <a:ext cx="14630400" cy="8229957"/>
          </a:xfrm>
          <a:prstGeom prst="rect">
            <a:avLst/>
          </a:prstGeom>
          <a:solidFill>
            <a:srgbClr val="080E26">
              <a:alpha val="80000"/>
            </a:srgbClr>
          </a:solidFill>
          <a:ln/>
        </p:spPr>
        <p:txBody>
          <a:bodyPr/>
          <a:lstStyle/>
          <a:p>
            <a:endParaRPr lang="en-US"/>
          </a:p>
        </p:txBody>
      </p:sp>
      <p:sp>
        <p:nvSpPr>
          <p:cNvPr id="6" name="Text 3"/>
          <p:cNvSpPr/>
          <p:nvPr/>
        </p:nvSpPr>
        <p:spPr>
          <a:xfrm>
            <a:off x="2533769" y="553522"/>
            <a:ext cx="9562743" cy="1258014"/>
          </a:xfrm>
          <a:prstGeom prst="rect">
            <a:avLst/>
          </a:prstGeom>
          <a:noFill/>
          <a:ln/>
        </p:spPr>
        <p:txBody>
          <a:bodyPr wrap="square" rtlCol="0" anchor="t"/>
          <a:lstStyle/>
          <a:p>
            <a:pPr marL="0" indent="0">
              <a:lnSpc>
                <a:spcPts val="4954"/>
              </a:lnSpc>
              <a:buNone/>
            </a:pPr>
            <a:r>
              <a:rPr lang="en-US" sz="3963" dirty="0">
                <a:solidFill>
                  <a:srgbClr val="FFFFFF"/>
                </a:solidFill>
                <a:latin typeface="Fraunces" pitchFamily="34" charset="0"/>
                <a:ea typeface="Fraunces" pitchFamily="34" charset="-122"/>
                <a:cs typeface="Fraunces" pitchFamily="34" charset="-120"/>
              </a:rPr>
              <a:t>Key Principles for Effective Scenario Design</a:t>
            </a:r>
            <a:endParaRPr lang="en-US" sz="3963" dirty="0"/>
          </a:p>
        </p:txBody>
      </p:sp>
      <p:sp>
        <p:nvSpPr>
          <p:cNvPr id="7" name="Text 4"/>
          <p:cNvSpPr/>
          <p:nvPr/>
        </p:nvSpPr>
        <p:spPr>
          <a:xfrm>
            <a:off x="2533769" y="2113478"/>
            <a:ext cx="3657600" cy="377428"/>
          </a:xfrm>
          <a:prstGeom prst="rect">
            <a:avLst/>
          </a:prstGeom>
          <a:noFill/>
          <a:ln/>
        </p:spPr>
        <p:txBody>
          <a:bodyPr wrap="none" rtlCol="0" anchor="t"/>
          <a:lstStyle/>
          <a:p>
            <a:pPr marL="0" indent="0">
              <a:lnSpc>
                <a:spcPts val="2972"/>
              </a:lnSpc>
              <a:buNone/>
            </a:pPr>
            <a:r>
              <a:rPr lang="en-US" sz="2378" dirty="0">
                <a:solidFill>
                  <a:srgbClr val="FFFFFF"/>
                </a:solidFill>
                <a:latin typeface="Fraunces" pitchFamily="34" charset="0"/>
                <a:ea typeface="Fraunces" pitchFamily="34" charset="-122"/>
                <a:cs typeface="Fraunces" pitchFamily="34" charset="-120"/>
              </a:rPr>
              <a:t>Effective Scenario Design</a:t>
            </a:r>
            <a:endParaRPr lang="en-US" sz="2378" dirty="0"/>
          </a:p>
        </p:txBody>
      </p:sp>
      <p:sp>
        <p:nvSpPr>
          <p:cNvPr id="8" name="Shape 5"/>
          <p:cNvSpPr/>
          <p:nvPr/>
        </p:nvSpPr>
        <p:spPr>
          <a:xfrm>
            <a:off x="2533769" y="2950131"/>
            <a:ext cx="452914" cy="452914"/>
          </a:xfrm>
          <a:prstGeom prst="roundRect">
            <a:avLst>
              <a:gd name="adj" fmla="val 20003"/>
            </a:avLst>
          </a:prstGeom>
          <a:solidFill>
            <a:srgbClr val="283157"/>
          </a:solidFill>
          <a:ln w="12502">
            <a:solidFill>
              <a:srgbClr val="303B69"/>
            </a:solidFill>
            <a:prstDash val="solid"/>
          </a:ln>
        </p:spPr>
        <p:txBody>
          <a:bodyPr/>
          <a:lstStyle/>
          <a:p>
            <a:endParaRPr lang="en-US"/>
          </a:p>
        </p:txBody>
      </p:sp>
      <p:sp>
        <p:nvSpPr>
          <p:cNvPr id="9" name="Text 6"/>
          <p:cNvSpPr/>
          <p:nvPr/>
        </p:nvSpPr>
        <p:spPr>
          <a:xfrm>
            <a:off x="2691646" y="2987873"/>
            <a:ext cx="137160" cy="377428"/>
          </a:xfrm>
          <a:prstGeom prst="rect">
            <a:avLst/>
          </a:prstGeom>
          <a:noFill/>
          <a:ln/>
        </p:spPr>
        <p:txBody>
          <a:bodyPr wrap="none" rtlCol="0" anchor="t"/>
          <a:lstStyle/>
          <a:p>
            <a:pPr marL="0" indent="0" algn="ctr">
              <a:lnSpc>
                <a:spcPts val="2972"/>
              </a:lnSpc>
              <a:buNone/>
            </a:pPr>
            <a:r>
              <a:rPr lang="en-US" sz="2378" dirty="0">
                <a:solidFill>
                  <a:srgbClr val="EBECEF"/>
                </a:solidFill>
                <a:latin typeface="Fraunces" pitchFamily="34" charset="0"/>
                <a:ea typeface="Fraunces" pitchFamily="34" charset="-122"/>
                <a:cs typeface="Fraunces" pitchFamily="34" charset="-120"/>
              </a:rPr>
              <a:t>1</a:t>
            </a:r>
            <a:endParaRPr lang="en-US" sz="2378" dirty="0"/>
          </a:p>
        </p:txBody>
      </p:sp>
      <p:sp>
        <p:nvSpPr>
          <p:cNvPr id="10" name="Text 7"/>
          <p:cNvSpPr/>
          <p:nvPr/>
        </p:nvSpPr>
        <p:spPr>
          <a:xfrm>
            <a:off x="3187898" y="3019306"/>
            <a:ext cx="2013109" cy="314563"/>
          </a:xfrm>
          <a:prstGeom prst="rect">
            <a:avLst/>
          </a:prstGeom>
          <a:noFill/>
          <a:ln/>
        </p:spPr>
        <p:txBody>
          <a:bodyPr wrap="none" rtlCol="0" anchor="t"/>
          <a:lstStyle/>
          <a:p>
            <a:pPr marL="0" indent="0">
              <a:lnSpc>
                <a:spcPts val="2477"/>
              </a:lnSpc>
              <a:buNone/>
            </a:pPr>
            <a:r>
              <a:rPr lang="en-US" sz="1982" dirty="0">
                <a:solidFill>
                  <a:srgbClr val="EBECEF"/>
                </a:solidFill>
                <a:latin typeface="Fraunces" pitchFamily="34" charset="0"/>
                <a:ea typeface="Fraunces" pitchFamily="34" charset="-122"/>
                <a:cs typeface="Fraunces" pitchFamily="34" charset="-120"/>
              </a:rPr>
              <a:t>Authenticity</a:t>
            </a:r>
            <a:endParaRPr lang="en-US" sz="1982" dirty="0"/>
          </a:p>
        </p:txBody>
      </p:sp>
      <p:sp>
        <p:nvSpPr>
          <p:cNvPr id="11" name="Text 8"/>
          <p:cNvSpPr/>
          <p:nvPr/>
        </p:nvSpPr>
        <p:spPr>
          <a:xfrm>
            <a:off x="3187898" y="3535085"/>
            <a:ext cx="4026694" cy="644128"/>
          </a:xfrm>
          <a:prstGeom prst="rect">
            <a:avLst/>
          </a:prstGeom>
          <a:noFill/>
          <a:ln/>
        </p:spPr>
        <p:txBody>
          <a:bodyPr wrap="square" rtlCol="0" anchor="t"/>
          <a:lstStyle/>
          <a:p>
            <a:pPr marL="0" indent="0">
              <a:lnSpc>
                <a:spcPts val="2536"/>
              </a:lnSpc>
              <a:buNone/>
            </a:pPr>
            <a:r>
              <a:rPr lang="en-US" sz="1585" dirty="0">
                <a:solidFill>
                  <a:srgbClr val="EBECEF"/>
                </a:solidFill>
                <a:latin typeface="Epilogue" pitchFamily="34" charset="0"/>
                <a:ea typeface="Epilogue" pitchFamily="34" charset="-122"/>
                <a:cs typeface="Epilogue" pitchFamily="34" charset="-120"/>
              </a:rPr>
              <a:t>Make the scenario as realistic as possible.</a:t>
            </a:r>
            <a:endParaRPr lang="en-US" sz="1585" dirty="0"/>
          </a:p>
        </p:txBody>
      </p:sp>
      <p:sp>
        <p:nvSpPr>
          <p:cNvPr id="12" name="Shape 9"/>
          <p:cNvSpPr/>
          <p:nvPr/>
        </p:nvSpPr>
        <p:spPr>
          <a:xfrm>
            <a:off x="7415808" y="2950131"/>
            <a:ext cx="452914" cy="452914"/>
          </a:xfrm>
          <a:prstGeom prst="roundRect">
            <a:avLst>
              <a:gd name="adj" fmla="val 20003"/>
            </a:avLst>
          </a:prstGeom>
          <a:solidFill>
            <a:srgbClr val="283157"/>
          </a:solidFill>
          <a:ln w="12502">
            <a:solidFill>
              <a:srgbClr val="303B69"/>
            </a:solidFill>
            <a:prstDash val="solid"/>
          </a:ln>
        </p:spPr>
        <p:txBody>
          <a:bodyPr/>
          <a:lstStyle/>
          <a:p>
            <a:endParaRPr lang="en-US"/>
          </a:p>
        </p:txBody>
      </p:sp>
      <p:sp>
        <p:nvSpPr>
          <p:cNvPr id="13" name="Text 10"/>
          <p:cNvSpPr/>
          <p:nvPr/>
        </p:nvSpPr>
        <p:spPr>
          <a:xfrm>
            <a:off x="7550825" y="2987873"/>
            <a:ext cx="182880" cy="377428"/>
          </a:xfrm>
          <a:prstGeom prst="rect">
            <a:avLst/>
          </a:prstGeom>
          <a:noFill/>
          <a:ln/>
        </p:spPr>
        <p:txBody>
          <a:bodyPr wrap="none" rtlCol="0" anchor="t"/>
          <a:lstStyle/>
          <a:p>
            <a:pPr marL="0" indent="0" algn="ctr">
              <a:lnSpc>
                <a:spcPts val="2972"/>
              </a:lnSpc>
              <a:buNone/>
            </a:pPr>
            <a:r>
              <a:rPr lang="en-US" sz="2378" dirty="0">
                <a:solidFill>
                  <a:srgbClr val="EBECEF"/>
                </a:solidFill>
                <a:latin typeface="Fraunces" pitchFamily="34" charset="0"/>
                <a:ea typeface="Fraunces" pitchFamily="34" charset="-122"/>
                <a:cs typeface="Fraunces" pitchFamily="34" charset="-120"/>
              </a:rPr>
              <a:t>2</a:t>
            </a:r>
            <a:endParaRPr lang="en-US" sz="2378" dirty="0"/>
          </a:p>
        </p:txBody>
      </p:sp>
      <p:sp>
        <p:nvSpPr>
          <p:cNvPr id="14" name="Text 11"/>
          <p:cNvSpPr/>
          <p:nvPr/>
        </p:nvSpPr>
        <p:spPr>
          <a:xfrm>
            <a:off x="8069937" y="3019306"/>
            <a:ext cx="2013109" cy="314563"/>
          </a:xfrm>
          <a:prstGeom prst="rect">
            <a:avLst/>
          </a:prstGeom>
          <a:noFill/>
          <a:ln/>
        </p:spPr>
        <p:txBody>
          <a:bodyPr wrap="none" rtlCol="0" anchor="t"/>
          <a:lstStyle/>
          <a:p>
            <a:pPr marL="0" indent="0">
              <a:lnSpc>
                <a:spcPts val="2477"/>
              </a:lnSpc>
              <a:buNone/>
            </a:pPr>
            <a:r>
              <a:rPr lang="en-US" sz="1982" dirty="0">
                <a:solidFill>
                  <a:srgbClr val="EBECEF"/>
                </a:solidFill>
                <a:latin typeface="Fraunces" pitchFamily="34" charset="0"/>
                <a:ea typeface="Fraunces" pitchFamily="34" charset="-122"/>
                <a:cs typeface="Fraunces" pitchFamily="34" charset="-120"/>
              </a:rPr>
              <a:t>Relevance</a:t>
            </a:r>
            <a:endParaRPr lang="en-US" sz="1982" dirty="0"/>
          </a:p>
        </p:txBody>
      </p:sp>
      <p:sp>
        <p:nvSpPr>
          <p:cNvPr id="15" name="Text 12"/>
          <p:cNvSpPr/>
          <p:nvPr/>
        </p:nvSpPr>
        <p:spPr>
          <a:xfrm>
            <a:off x="8069937" y="3535085"/>
            <a:ext cx="4026694" cy="644128"/>
          </a:xfrm>
          <a:prstGeom prst="rect">
            <a:avLst/>
          </a:prstGeom>
          <a:noFill/>
          <a:ln/>
        </p:spPr>
        <p:txBody>
          <a:bodyPr wrap="square" rtlCol="0" anchor="t"/>
          <a:lstStyle/>
          <a:p>
            <a:pPr marL="0" indent="0">
              <a:lnSpc>
                <a:spcPts val="2536"/>
              </a:lnSpc>
              <a:buNone/>
            </a:pPr>
            <a:r>
              <a:rPr lang="en-US" sz="1585" dirty="0">
                <a:solidFill>
                  <a:srgbClr val="EBECEF"/>
                </a:solidFill>
                <a:latin typeface="Epilogue" pitchFamily="34" charset="0"/>
                <a:ea typeface="Epilogue" pitchFamily="34" charset="-122"/>
                <a:cs typeface="Epilogue" pitchFamily="34" charset="-120"/>
              </a:rPr>
              <a:t>Align the scenario with learners' objectives and clinical context.</a:t>
            </a:r>
            <a:endParaRPr lang="en-US" sz="1585" dirty="0"/>
          </a:p>
        </p:txBody>
      </p:sp>
      <p:sp>
        <p:nvSpPr>
          <p:cNvPr id="16" name="Shape 13"/>
          <p:cNvSpPr/>
          <p:nvPr/>
        </p:nvSpPr>
        <p:spPr>
          <a:xfrm>
            <a:off x="2533769" y="4537710"/>
            <a:ext cx="452914" cy="452914"/>
          </a:xfrm>
          <a:prstGeom prst="roundRect">
            <a:avLst>
              <a:gd name="adj" fmla="val 20003"/>
            </a:avLst>
          </a:prstGeom>
          <a:solidFill>
            <a:srgbClr val="283157"/>
          </a:solidFill>
          <a:ln w="12502">
            <a:solidFill>
              <a:srgbClr val="303B69"/>
            </a:solidFill>
            <a:prstDash val="solid"/>
          </a:ln>
        </p:spPr>
        <p:txBody>
          <a:bodyPr/>
          <a:lstStyle/>
          <a:p>
            <a:endParaRPr lang="en-US"/>
          </a:p>
        </p:txBody>
      </p:sp>
      <p:sp>
        <p:nvSpPr>
          <p:cNvPr id="17" name="Text 14"/>
          <p:cNvSpPr/>
          <p:nvPr/>
        </p:nvSpPr>
        <p:spPr>
          <a:xfrm>
            <a:off x="2676406" y="4575453"/>
            <a:ext cx="167640" cy="377428"/>
          </a:xfrm>
          <a:prstGeom prst="rect">
            <a:avLst/>
          </a:prstGeom>
          <a:noFill/>
          <a:ln/>
        </p:spPr>
        <p:txBody>
          <a:bodyPr wrap="none" rtlCol="0" anchor="t"/>
          <a:lstStyle/>
          <a:p>
            <a:pPr marL="0" indent="0" algn="ctr">
              <a:lnSpc>
                <a:spcPts val="2972"/>
              </a:lnSpc>
              <a:buNone/>
            </a:pPr>
            <a:r>
              <a:rPr lang="en-US" sz="2378" dirty="0">
                <a:solidFill>
                  <a:srgbClr val="EBECEF"/>
                </a:solidFill>
                <a:latin typeface="Fraunces" pitchFamily="34" charset="0"/>
                <a:ea typeface="Fraunces" pitchFamily="34" charset="-122"/>
                <a:cs typeface="Fraunces" pitchFamily="34" charset="-120"/>
              </a:rPr>
              <a:t>3</a:t>
            </a:r>
            <a:endParaRPr lang="en-US" sz="2378" dirty="0"/>
          </a:p>
        </p:txBody>
      </p:sp>
      <p:sp>
        <p:nvSpPr>
          <p:cNvPr id="18" name="Text 15"/>
          <p:cNvSpPr/>
          <p:nvPr/>
        </p:nvSpPr>
        <p:spPr>
          <a:xfrm>
            <a:off x="3187898" y="4606885"/>
            <a:ext cx="2013109" cy="314563"/>
          </a:xfrm>
          <a:prstGeom prst="rect">
            <a:avLst/>
          </a:prstGeom>
          <a:noFill/>
          <a:ln/>
        </p:spPr>
        <p:txBody>
          <a:bodyPr wrap="none" rtlCol="0" anchor="t"/>
          <a:lstStyle/>
          <a:p>
            <a:pPr marL="0" indent="0">
              <a:lnSpc>
                <a:spcPts val="2477"/>
              </a:lnSpc>
              <a:buNone/>
            </a:pPr>
            <a:r>
              <a:rPr lang="en-US" sz="1982" dirty="0">
                <a:solidFill>
                  <a:srgbClr val="EBECEF"/>
                </a:solidFill>
                <a:latin typeface="Fraunces" pitchFamily="34" charset="0"/>
                <a:ea typeface="Fraunces" pitchFamily="34" charset="-122"/>
                <a:cs typeface="Fraunces" pitchFamily="34" charset="-120"/>
              </a:rPr>
              <a:t>Complexity</a:t>
            </a:r>
            <a:endParaRPr lang="en-US" sz="1982" dirty="0"/>
          </a:p>
        </p:txBody>
      </p:sp>
      <p:sp>
        <p:nvSpPr>
          <p:cNvPr id="19" name="Text 16"/>
          <p:cNvSpPr/>
          <p:nvPr/>
        </p:nvSpPr>
        <p:spPr>
          <a:xfrm>
            <a:off x="3187898" y="5122664"/>
            <a:ext cx="4026694" cy="644128"/>
          </a:xfrm>
          <a:prstGeom prst="rect">
            <a:avLst/>
          </a:prstGeom>
          <a:noFill/>
          <a:ln/>
        </p:spPr>
        <p:txBody>
          <a:bodyPr wrap="square" rtlCol="0" anchor="t"/>
          <a:lstStyle/>
          <a:p>
            <a:pPr marL="0" indent="0">
              <a:lnSpc>
                <a:spcPts val="2536"/>
              </a:lnSpc>
              <a:buNone/>
            </a:pPr>
            <a:r>
              <a:rPr lang="en-US" sz="1585" dirty="0">
                <a:solidFill>
                  <a:srgbClr val="EBECEF"/>
                </a:solidFill>
                <a:latin typeface="Epilogue" pitchFamily="34" charset="0"/>
                <a:ea typeface="Epilogue" pitchFamily="34" charset="-122"/>
                <a:cs typeface="Epilogue" pitchFamily="34" charset="-120"/>
              </a:rPr>
              <a:t>Gradually increase the challenge level of the scenario.</a:t>
            </a:r>
            <a:endParaRPr lang="en-US" sz="1585" dirty="0"/>
          </a:p>
        </p:txBody>
      </p:sp>
      <p:sp>
        <p:nvSpPr>
          <p:cNvPr id="20" name="Shape 17"/>
          <p:cNvSpPr/>
          <p:nvPr/>
        </p:nvSpPr>
        <p:spPr>
          <a:xfrm>
            <a:off x="7415808" y="4537710"/>
            <a:ext cx="452914" cy="452914"/>
          </a:xfrm>
          <a:prstGeom prst="roundRect">
            <a:avLst>
              <a:gd name="adj" fmla="val 20003"/>
            </a:avLst>
          </a:prstGeom>
          <a:solidFill>
            <a:srgbClr val="283157"/>
          </a:solidFill>
          <a:ln w="12502">
            <a:solidFill>
              <a:srgbClr val="303B69"/>
            </a:solidFill>
            <a:prstDash val="solid"/>
          </a:ln>
        </p:spPr>
        <p:txBody>
          <a:bodyPr/>
          <a:lstStyle/>
          <a:p>
            <a:endParaRPr lang="en-US"/>
          </a:p>
        </p:txBody>
      </p:sp>
      <p:sp>
        <p:nvSpPr>
          <p:cNvPr id="21" name="Text 18"/>
          <p:cNvSpPr/>
          <p:nvPr/>
        </p:nvSpPr>
        <p:spPr>
          <a:xfrm>
            <a:off x="7550825" y="4575453"/>
            <a:ext cx="182880" cy="377428"/>
          </a:xfrm>
          <a:prstGeom prst="rect">
            <a:avLst/>
          </a:prstGeom>
          <a:noFill/>
          <a:ln/>
        </p:spPr>
        <p:txBody>
          <a:bodyPr wrap="none" rtlCol="0" anchor="t"/>
          <a:lstStyle/>
          <a:p>
            <a:pPr marL="0" indent="0" algn="ctr">
              <a:lnSpc>
                <a:spcPts val="2972"/>
              </a:lnSpc>
              <a:buNone/>
            </a:pPr>
            <a:r>
              <a:rPr lang="en-US" sz="2378" dirty="0">
                <a:solidFill>
                  <a:srgbClr val="EBECEF"/>
                </a:solidFill>
                <a:latin typeface="Fraunces" pitchFamily="34" charset="0"/>
                <a:ea typeface="Fraunces" pitchFamily="34" charset="-122"/>
                <a:cs typeface="Fraunces" pitchFamily="34" charset="-120"/>
              </a:rPr>
              <a:t>4</a:t>
            </a:r>
            <a:endParaRPr lang="en-US" sz="2378" dirty="0"/>
          </a:p>
        </p:txBody>
      </p:sp>
      <p:sp>
        <p:nvSpPr>
          <p:cNvPr id="22" name="Text 19"/>
          <p:cNvSpPr/>
          <p:nvPr/>
        </p:nvSpPr>
        <p:spPr>
          <a:xfrm>
            <a:off x="8069937" y="4606885"/>
            <a:ext cx="2013109" cy="314563"/>
          </a:xfrm>
          <a:prstGeom prst="rect">
            <a:avLst/>
          </a:prstGeom>
          <a:noFill/>
          <a:ln/>
        </p:spPr>
        <p:txBody>
          <a:bodyPr wrap="none" rtlCol="0" anchor="t"/>
          <a:lstStyle/>
          <a:p>
            <a:pPr marL="0" indent="0">
              <a:lnSpc>
                <a:spcPts val="2477"/>
              </a:lnSpc>
              <a:buNone/>
            </a:pPr>
            <a:r>
              <a:rPr lang="en-US" sz="1982" dirty="0">
                <a:solidFill>
                  <a:srgbClr val="EBECEF"/>
                </a:solidFill>
                <a:latin typeface="Fraunces" pitchFamily="34" charset="0"/>
                <a:ea typeface="Fraunces" pitchFamily="34" charset="-122"/>
                <a:cs typeface="Fraunces" pitchFamily="34" charset="-120"/>
              </a:rPr>
              <a:t>Variability</a:t>
            </a:r>
            <a:endParaRPr lang="en-US" sz="1982" dirty="0"/>
          </a:p>
        </p:txBody>
      </p:sp>
      <p:sp>
        <p:nvSpPr>
          <p:cNvPr id="23" name="Text 20"/>
          <p:cNvSpPr/>
          <p:nvPr/>
        </p:nvSpPr>
        <p:spPr>
          <a:xfrm>
            <a:off x="8069937" y="5122664"/>
            <a:ext cx="4026694" cy="644128"/>
          </a:xfrm>
          <a:prstGeom prst="rect">
            <a:avLst/>
          </a:prstGeom>
          <a:noFill/>
          <a:ln/>
        </p:spPr>
        <p:txBody>
          <a:bodyPr wrap="square" rtlCol="0" anchor="t"/>
          <a:lstStyle/>
          <a:p>
            <a:pPr marL="0" indent="0">
              <a:lnSpc>
                <a:spcPts val="2536"/>
              </a:lnSpc>
              <a:buNone/>
            </a:pPr>
            <a:r>
              <a:rPr lang="en-US" sz="1585" dirty="0">
                <a:solidFill>
                  <a:srgbClr val="EBECEF"/>
                </a:solidFill>
                <a:latin typeface="Epilogue" pitchFamily="34" charset="0"/>
                <a:ea typeface="Epilogue" pitchFamily="34" charset="-122"/>
                <a:cs typeface="Epilogue" pitchFamily="34" charset="-120"/>
              </a:rPr>
              <a:t>Introduce variability into the scenario to mimic real-life situations.</a:t>
            </a:r>
            <a:endParaRPr lang="en-US" sz="1585" dirty="0"/>
          </a:p>
        </p:txBody>
      </p:sp>
      <p:sp>
        <p:nvSpPr>
          <p:cNvPr id="24" name="Shape 21"/>
          <p:cNvSpPr/>
          <p:nvPr/>
        </p:nvSpPr>
        <p:spPr>
          <a:xfrm>
            <a:off x="2533769" y="6125289"/>
            <a:ext cx="452914" cy="452914"/>
          </a:xfrm>
          <a:prstGeom prst="roundRect">
            <a:avLst>
              <a:gd name="adj" fmla="val 20003"/>
            </a:avLst>
          </a:prstGeom>
          <a:solidFill>
            <a:srgbClr val="283157"/>
          </a:solidFill>
          <a:ln w="12502">
            <a:solidFill>
              <a:srgbClr val="303B69"/>
            </a:solidFill>
            <a:prstDash val="solid"/>
          </a:ln>
        </p:spPr>
        <p:txBody>
          <a:bodyPr/>
          <a:lstStyle/>
          <a:p>
            <a:endParaRPr lang="en-US"/>
          </a:p>
        </p:txBody>
      </p:sp>
      <p:sp>
        <p:nvSpPr>
          <p:cNvPr id="25" name="Text 22"/>
          <p:cNvSpPr/>
          <p:nvPr/>
        </p:nvSpPr>
        <p:spPr>
          <a:xfrm>
            <a:off x="2672596" y="6163032"/>
            <a:ext cx="175260" cy="377428"/>
          </a:xfrm>
          <a:prstGeom prst="rect">
            <a:avLst/>
          </a:prstGeom>
          <a:noFill/>
          <a:ln/>
        </p:spPr>
        <p:txBody>
          <a:bodyPr wrap="none" rtlCol="0" anchor="t"/>
          <a:lstStyle/>
          <a:p>
            <a:pPr marL="0" indent="0" algn="ctr">
              <a:lnSpc>
                <a:spcPts val="2972"/>
              </a:lnSpc>
              <a:buNone/>
            </a:pPr>
            <a:r>
              <a:rPr lang="en-US" sz="2378" dirty="0">
                <a:solidFill>
                  <a:srgbClr val="EBECEF"/>
                </a:solidFill>
                <a:latin typeface="Fraunces" pitchFamily="34" charset="0"/>
                <a:ea typeface="Fraunces" pitchFamily="34" charset="-122"/>
                <a:cs typeface="Fraunces" pitchFamily="34" charset="-120"/>
              </a:rPr>
              <a:t>5</a:t>
            </a:r>
            <a:endParaRPr lang="en-US" sz="2378" dirty="0"/>
          </a:p>
        </p:txBody>
      </p:sp>
      <p:sp>
        <p:nvSpPr>
          <p:cNvPr id="26" name="Text 23"/>
          <p:cNvSpPr/>
          <p:nvPr/>
        </p:nvSpPr>
        <p:spPr>
          <a:xfrm>
            <a:off x="3187898" y="6194465"/>
            <a:ext cx="2013109" cy="314563"/>
          </a:xfrm>
          <a:prstGeom prst="rect">
            <a:avLst/>
          </a:prstGeom>
          <a:noFill/>
          <a:ln/>
        </p:spPr>
        <p:txBody>
          <a:bodyPr wrap="none" rtlCol="0" anchor="t"/>
          <a:lstStyle/>
          <a:p>
            <a:pPr marL="0" indent="0">
              <a:lnSpc>
                <a:spcPts val="2477"/>
              </a:lnSpc>
              <a:buNone/>
            </a:pPr>
            <a:r>
              <a:rPr lang="en-US" sz="1982" dirty="0">
                <a:solidFill>
                  <a:srgbClr val="EBECEF"/>
                </a:solidFill>
                <a:latin typeface="Fraunces" pitchFamily="34" charset="0"/>
                <a:ea typeface="Fraunces" pitchFamily="34" charset="-122"/>
                <a:cs typeface="Fraunces" pitchFamily="34" charset="-120"/>
              </a:rPr>
              <a:t>Interactivity</a:t>
            </a:r>
            <a:endParaRPr lang="en-US" sz="1982" dirty="0"/>
          </a:p>
        </p:txBody>
      </p:sp>
      <p:sp>
        <p:nvSpPr>
          <p:cNvPr id="27" name="Text 24"/>
          <p:cNvSpPr/>
          <p:nvPr/>
        </p:nvSpPr>
        <p:spPr>
          <a:xfrm>
            <a:off x="3187898" y="6710243"/>
            <a:ext cx="4026694" cy="644128"/>
          </a:xfrm>
          <a:prstGeom prst="rect">
            <a:avLst/>
          </a:prstGeom>
          <a:noFill/>
          <a:ln/>
        </p:spPr>
        <p:txBody>
          <a:bodyPr wrap="square" rtlCol="0" anchor="t"/>
          <a:lstStyle/>
          <a:p>
            <a:pPr marL="0" indent="0">
              <a:lnSpc>
                <a:spcPts val="2536"/>
              </a:lnSpc>
              <a:buNone/>
            </a:pPr>
            <a:r>
              <a:rPr lang="en-US" sz="1585" dirty="0">
                <a:solidFill>
                  <a:srgbClr val="EBECEF"/>
                </a:solidFill>
                <a:latin typeface="Epilogue" pitchFamily="34" charset="0"/>
                <a:ea typeface="Epilogue" pitchFamily="34" charset="-122"/>
                <a:cs typeface="Epilogue" pitchFamily="34" charset="-120"/>
              </a:rPr>
              <a:t>Encourage active participation and interaction within the scenario.</a:t>
            </a:r>
            <a:endParaRPr lang="en-US" sz="1585" dirty="0"/>
          </a:p>
        </p:txBody>
      </p:sp>
      <p:sp>
        <p:nvSpPr>
          <p:cNvPr id="28" name="Shape 25"/>
          <p:cNvSpPr/>
          <p:nvPr/>
        </p:nvSpPr>
        <p:spPr>
          <a:xfrm>
            <a:off x="7415808" y="6125289"/>
            <a:ext cx="452914" cy="452914"/>
          </a:xfrm>
          <a:prstGeom prst="roundRect">
            <a:avLst>
              <a:gd name="adj" fmla="val 20003"/>
            </a:avLst>
          </a:prstGeom>
          <a:solidFill>
            <a:srgbClr val="283157"/>
          </a:solidFill>
          <a:ln w="12502">
            <a:solidFill>
              <a:srgbClr val="303B69"/>
            </a:solidFill>
            <a:prstDash val="solid"/>
          </a:ln>
        </p:spPr>
        <p:txBody>
          <a:bodyPr/>
          <a:lstStyle/>
          <a:p>
            <a:endParaRPr lang="en-US"/>
          </a:p>
        </p:txBody>
      </p:sp>
      <p:sp>
        <p:nvSpPr>
          <p:cNvPr id="29" name="Text 26"/>
          <p:cNvSpPr/>
          <p:nvPr/>
        </p:nvSpPr>
        <p:spPr>
          <a:xfrm>
            <a:off x="7550825" y="6163032"/>
            <a:ext cx="182880" cy="377428"/>
          </a:xfrm>
          <a:prstGeom prst="rect">
            <a:avLst/>
          </a:prstGeom>
          <a:noFill/>
          <a:ln/>
        </p:spPr>
        <p:txBody>
          <a:bodyPr wrap="none" rtlCol="0" anchor="t"/>
          <a:lstStyle/>
          <a:p>
            <a:pPr marL="0" indent="0" algn="ctr">
              <a:lnSpc>
                <a:spcPts val="2972"/>
              </a:lnSpc>
              <a:buNone/>
            </a:pPr>
            <a:r>
              <a:rPr lang="en-US" sz="2378" dirty="0">
                <a:solidFill>
                  <a:srgbClr val="EBECEF"/>
                </a:solidFill>
                <a:latin typeface="Fraunces" pitchFamily="34" charset="0"/>
                <a:ea typeface="Fraunces" pitchFamily="34" charset="-122"/>
                <a:cs typeface="Fraunces" pitchFamily="34" charset="-120"/>
              </a:rPr>
              <a:t>6</a:t>
            </a:r>
            <a:endParaRPr lang="en-US" sz="2378" dirty="0"/>
          </a:p>
        </p:txBody>
      </p:sp>
      <p:sp>
        <p:nvSpPr>
          <p:cNvPr id="30" name="Text 27"/>
          <p:cNvSpPr/>
          <p:nvPr/>
        </p:nvSpPr>
        <p:spPr>
          <a:xfrm>
            <a:off x="8069937" y="6194465"/>
            <a:ext cx="2964180" cy="314563"/>
          </a:xfrm>
          <a:prstGeom prst="rect">
            <a:avLst/>
          </a:prstGeom>
          <a:noFill/>
          <a:ln/>
        </p:spPr>
        <p:txBody>
          <a:bodyPr wrap="none" rtlCol="0" anchor="t"/>
          <a:lstStyle/>
          <a:p>
            <a:pPr marL="0" indent="0">
              <a:lnSpc>
                <a:spcPts val="2477"/>
              </a:lnSpc>
              <a:buNone/>
            </a:pPr>
            <a:r>
              <a:rPr lang="en-US" sz="1982" dirty="0">
                <a:solidFill>
                  <a:srgbClr val="EBECEF"/>
                </a:solidFill>
                <a:latin typeface="Fraunces" pitchFamily="34" charset="0"/>
                <a:ea typeface="Fraunces" pitchFamily="34" charset="-122"/>
                <a:cs typeface="Fraunces" pitchFamily="34" charset="-120"/>
              </a:rPr>
              <a:t>Feedback and Debriefing</a:t>
            </a:r>
            <a:endParaRPr lang="en-US" sz="1982" dirty="0"/>
          </a:p>
        </p:txBody>
      </p:sp>
      <p:sp>
        <p:nvSpPr>
          <p:cNvPr id="31" name="Text 28"/>
          <p:cNvSpPr/>
          <p:nvPr/>
        </p:nvSpPr>
        <p:spPr>
          <a:xfrm>
            <a:off x="8069937" y="6710243"/>
            <a:ext cx="4026694" cy="966192"/>
          </a:xfrm>
          <a:prstGeom prst="rect">
            <a:avLst/>
          </a:prstGeom>
          <a:noFill/>
          <a:ln/>
        </p:spPr>
        <p:txBody>
          <a:bodyPr wrap="square" rtlCol="0" anchor="t"/>
          <a:lstStyle/>
          <a:p>
            <a:pPr marL="0" indent="0">
              <a:lnSpc>
                <a:spcPts val="2536"/>
              </a:lnSpc>
              <a:buNone/>
            </a:pPr>
            <a:r>
              <a:rPr lang="en-US" sz="1585" dirty="0">
                <a:solidFill>
                  <a:srgbClr val="EBECEF"/>
                </a:solidFill>
                <a:latin typeface="Epilogue" pitchFamily="34" charset="0"/>
                <a:ea typeface="Epilogue" pitchFamily="34" charset="-122"/>
                <a:cs typeface="Epilogue" pitchFamily="34" charset="-120"/>
              </a:rPr>
              <a:t>Incorporate effective feedback and debriefing strategies into the scenario design.</a:t>
            </a:r>
            <a:endParaRPr lang="en-US" sz="158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2365296"/>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Conclusion - Designing Simulation Scenarios</a:t>
            </a:r>
            <a:endParaRPr lang="en-US" sz="4374" dirty="0"/>
          </a:p>
        </p:txBody>
      </p:sp>
      <p:sp>
        <p:nvSpPr>
          <p:cNvPr id="7" name="Text 4"/>
          <p:cNvSpPr/>
          <p:nvPr/>
        </p:nvSpPr>
        <p:spPr>
          <a:xfrm>
            <a:off x="2037993" y="4087297"/>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Designing simulation scenarios in medical education requires careful planning, collaboration, and adherence to key principles. By following a systematic development process and incorporating best practices, instructional designers can create immersive and effective scenarios that provide learners with valuable hands-on experience and an opportunity to develop essential clinical skills.</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1387793"/>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Effective Debriefing Techniques</a:t>
            </a:r>
            <a:endParaRPr lang="en-US" sz="4374" dirty="0"/>
          </a:p>
        </p:txBody>
      </p:sp>
      <p:sp>
        <p:nvSpPr>
          <p:cNvPr id="5" name="Text 3"/>
          <p:cNvSpPr/>
          <p:nvPr/>
        </p:nvSpPr>
        <p:spPr>
          <a:xfrm>
            <a:off x="6319599" y="3109793"/>
            <a:ext cx="3555087" cy="555427"/>
          </a:xfrm>
          <a:prstGeom prst="rect">
            <a:avLst/>
          </a:prstGeom>
          <a:noFill/>
          <a:ln/>
        </p:spPr>
        <p:txBody>
          <a:bodyPr wrap="none" rtlCol="0" anchor="t"/>
          <a:lstStyle/>
          <a:p>
            <a:pPr marL="0" indent="0">
              <a:lnSpc>
                <a:spcPts val="4374"/>
              </a:lnSpc>
              <a:buNone/>
            </a:pPr>
            <a:r>
              <a:rPr lang="en-US" sz="3499" dirty="0">
                <a:solidFill>
                  <a:srgbClr val="FFFFFF"/>
                </a:solidFill>
                <a:latin typeface="Fraunces" pitchFamily="34" charset="0"/>
                <a:ea typeface="Fraunces" pitchFamily="34" charset="-122"/>
                <a:cs typeface="Fraunces" pitchFamily="34" charset="-120"/>
              </a:rPr>
              <a:t>Introduction</a:t>
            </a:r>
            <a:endParaRPr lang="en-US" sz="3499" dirty="0"/>
          </a:p>
        </p:txBody>
      </p:sp>
      <p:sp>
        <p:nvSpPr>
          <p:cNvPr id="6" name="Text 4"/>
          <p:cNvSpPr/>
          <p:nvPr/>
        </p:nvSpPr>
        <p:spPr>
          <a:xfrm>
            <a:off x="6319599" y="3998476"/>
            <a:ext cx="7477601" cy="284321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Debriefing is a crucial element in medical simulation as it allows learners to reflect on their performance, identify areas for improvement, and consolidate their learning. Effective debriefing techniques play a vital role in maximizing the educational benefits of medical simulation, leading to enhanced clinical competence and patient safety. In this section, we will explore various strategies and approaches for conducting effective debriefing sessions in medical simulation.</a:t>
            </a:r>
            <a:endParaRPr lang="en-US" sz="1750" dirty="0"/>
          </a:p>
        </p:txBody>
      </p:sp>
      <p:pic>
        <p:nvPicPr>
          <p:cNvPr id="7"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2712482"/>
            <a:ext cx="788670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The Importance of Debriefing</a:t>
            </a:r>
            <a:endParaRPr lang="en-US" sz="4374" dirty="0"/>
          </a:p>
        </p:txBody>
      </p:sp>
      <p:sp>
        <p:nvSpPr>
          <p:cNvPr id="7" name="Text 4"/>
          <p:cNvSpPr/>
          <p:nvPr/>
        </p:nvSpPr>
        <p:spPr>
          <a:xfrm>
            <a:off x="2037993" y="3740110"/>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Debriefing serves as the backbone of the simulation experience, providing learners with an opportunity to reflect on their actions, analyze their decision-making processes, and gain valuable insights into their performance. It enables learners to bridge the gap between theory and practice, allowing for the transfer of knowledge and skills from the simulated environment to real-life clinical settings.</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9644">
            <a:solidFill>
              <a:srgbClr val="565151"/>
            </a:solidFill>
            <a:prstDash val="solid"/>
          </a:ln>
        </p:spPr>
        <p:txBody>
          <a:bodyPr/>
          <a:lstStyle/>
          <a:p>
            <a:endParaRPr lang="en-US"/>
          </a:p>
        </p:txBody>
      </p:sp>
      <p:sp>
        <p:nvSpPr>
          <p:cNvPr id="4" name="Text 2"/>
          <p:cNvSpPr/>
          <p:nvPr/>
        </p:nvSpPr>
        <p:spPr>
          <a:xfrm>
            <a:off x="877967" y="1497806"/>
            <a:ext cx="6934200" cy="486013"/>
          </a:xfrm>
          <a:prstGeom prst="rect">
            <a:avLst/>
          </a:prstGeom>
          <a:noFill/>
          <a:ln/>
        </p:spPr>
        <p:txBody>
          <a:bodyPr wrap="none" rtlCol="0" anchor="t"/>
          <a:lstStyle/>
          <a:p>
            <a:pPr marL="0" indent="0">
              <a:lnSpc>
                <a:spcPts val="3827"/>
              </a:lnSpc>
              <a:buNone/>
            </a:pPr>
            <a:r>
              <a:rPr lang="en-US" sz="3062" dirty="0">
                <a:solidFill>
                  <a:srgbClr val="FFFFFF"/>
                </a:solidFill>
                <a:latin typeface="Fraunces" pitchFamily="34" charset="0"/>
                <a:ea typeface="Fraunces" pitchFamily="34" charset="-122"/>
                <a:cs typeface="Fraunces" pitchFamily="34" charset="-120"/>
              </a:rPr>
              <a:t>Key Principles of Effective Debriefing</a:t>
            </a:r>
            <a:endParaRPr lang="en-US" sz="3062" dirty="0"/>
          </a:p>
        </p:txBody>
      </p:sp>
      <p:sp>
        <p:nvSpPr>
          <p:cNvPr id="5" name="Text 3"/>
          <p:cNvSpPr/>
          <p:nvPr/>
        </p:nvSpPr>
        <p:spPr>
          <a:xfrm>
            <a:off x="877967" y="2217063"/>
            <a:ext cx="3398520" cy="291703"/>
          </a:xfrm>
          <a:prstGeom prst="rect">
            <a:avLst/>
          </a:prstGeom>
          <a:noFill/>
          <a:ln/>
        </p:spPr>
        <p:txBody>
          <a:bodyPr wrap="none" rtlCol="0" anchor="t"/>
          <a:lstStyle/>
          <a:p>
            <a:pPr marL="0" indent="0">
              <a:lnSpc>
                <a:spcPts val="2296"/>
              </a:lnSpc>
              <a:buNone/>
            </a:pPr>
            <a:r>
              <a:rPr lang="en-US" sz="1837" dirty="0">
                <a:solidFill>
                  <a:srgbClr val="FFFFFF"/>
                </a:solidFill>
                <a:latin typeface="Fraunces" pitchFamily="34" charset="0"/>
                <a:ea typeface="Fraunces" pitchFamily="34" charset="-122"/>
                <a:cs typeface="Fraunces" pitchFamily="34" charset="-120"/>
              </a:rPr>
              <a:t>Effective Debriefing Principles</a:t>
            </a:r>
            <a:endParaRPr lang="en-US" sz="1837" dirty="0"/>
          </a:p>
        </p:txBody>
      </p:sp>
      <p:sp>
        <p:nvSpPr>
          <p:cNvPr id="6" name="Shape 4"/>
          <p:cNvSpPr/>
          <p:nvPr/>
        </p:nvSpPr>
        <p:spPr>
          <a:xfrm>
            <a:off x="877967" y="2742009"/>
            <a:ext cx="3616285" cy="1226225"/>
          </a:xfrm>
          <a:prstGeom prst="roundRect">
            <a:avLst>
              <a:gd name="adj" fmla="val 5708"/>
            </a:avLst>
          </a:prstGeom>
          <a:solidFill>
            <a:srgbClr val="283157"/>
          </a:solidFill>
          <a:ln w="9644">
            <a:solidFill>
              <a:srgbClr val="303B69"/>
            </a:solidFill>
            <a:prstDash val="solid"/>
          </a:ln>
        </p:spPr>
        <p:txBody>
          <a:bodyPr/>
          <a:lstStyle/>
          <a:p>
            <a:endParaRPr lang="en-US"/>
          </a:p>
        </p:txBody>
      </p:sp>
      <p:sp>
        <p:nvSpPr>
          <p:cNvPr id="7" name="Text 5"/>
          <p:cNvSpPr/>
          <p:nvPr/>
        </p:nvSpPr>
        <p:spPr>
          <a:xfrm>
            <a:off x="1043107" y="2907149"/>
            <a:ext cx="1897380" cy="243007"/>
          </a:xfrm>
          <a:prstGeom prst="rect">
            <a:avLst/>
          </a:prstGeom>
          <a:noFill/>
          <a:ln/>
        </p:spPr>
        <p:txBody>
          <a:bodyPr wrap="none" rtlCol="0" anchor="t"/>
          <a:lstStyle/>
          <a:p>
            <a:pPr marL="0" indent="0">
              <a:lnSpc>
                <a:spcPts val="1914"/>
              </a:lnSpc>
              <a:buNone/>
            </a:pPr>
            <a:r>
              <a:rPr lang="en-US" sz="1531" dirty="0">
                <a:solidFill>
                  <a:srgbClr val="EBECEF"/>
                </a:solidFill>
                <a:latin typeface="Fraunces" pitchFamily="34" charset="0"/>
                <a:ea typeface="Fraunces" pitchFamily="34" charset="-122"/>
                <a:cs typeface="Fraunces" pitchFamily="34" charset="-120"/>
              </a:rPr>
              <a:t>Psychological Safety</a:t>
            </a:r>
            <a:endParaRPr lang="en-US" sz="1531" dirty="0"/>
          </a:p>
        </p:txBody>
      </p:sp>
      <p:sp>
        <p:nvSpPr>
          <p:cNvPr id="8" name="Text 6"/>
          <p:cNvSpPr/>
          <p:nvPr/>
        </p:nvSpPr>
        <p:spPr>
          <a:xfrm>
            <a:off x="1043107" y="3305651"/>
            <a:ext cx="3286006" cy="497443"/>
          </a:xfrm>
          <a:prstGeom prst="rect">
            <a:avLst/>
          </a:prstGeom>
          <a:noFill/>
          <a:ln/>
        </p:spPr>
        <p:txBody>
          <a:bodyPr wrap="squar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Establish a non-punitive, open environment for discussion.</a:t>
            </a:r>
            <a:endParaRPr lang="en-US" sz="1225" dirty="0"/>
          </a:p>
        </p:txBody>
      </p:sp>
      <p:sp>
        <p:nvSpPr>
          <p:cNvPr id="9" name="Shape 7"/>
          <p:cNvSpPr/>
          <p:nvPr/>
        </p:nvSpPr>
        <p:spPr>
          <a:xfrm>
            <a:off x="4649748" y="2742009"/>
            <a:ext cx="3616285" cy="1226225"/>
          </a:xfrm>
          <a:prstGeom prst="roundRect">
            <a:avLst>
              <a:gd name="adj" fmla="val 5708"/>
            </a:avLst>
          </a:prstGeom>
          <a:solidFill>
            <a:srgbClr val="283157"/>
          </a:solidFill>
          <a:ln w="9644">
            <a:solidFill>
              <a:srgbClr val="303B69"/>
            </a:solidFill>
            <a:prstDash val="solid"/>
          </a:ln>
        </p:spPr>
        <p:txBody>
          <a:bodyPr/>
          <a:lstStyle/>
          <a:p>
            <a:endParaRPr lang="en-US"/>
          </a:p>
        </p:txBody>
      </p:sp>
      <p:sp>
        <p:nvSpPr>
          <p:cNvPr id="10" name="Text 8"/>
          <p:cNvSpPr/>
          <p:nvPr/>
        </p:nvSpPr>
        <p:spPr>
          <a:xfrm>
            <a:off x="4814888" y="2907149"/>
            <a:ext cx="1973580" cy="243007"/>
          </a:xfrm>
          <a:prstGeom prst="rect">
            <a:avLst/>
          </a:prstGeom>
          <a:noFill/>
          <a:ln/>
        </p:spPr>
        <p:txBody>
          <a:bodyPr wrap="none" rtlCol="0" anchor="t"/>
          <a:lstStyle/>
          <a:p>
            <a:pPr marL="0" indent="0">
              <a:lnSpc>
                <a:spcPts val="1914"/>
              </a:lnSpc>
              <a:buNone/>
            </a:pPr>
            <a:r>
              <a:rPr lang="en-US" sz="1531" dirty="0">
                <a:solidFill>
                  <a:srgbClr val="EBECEF"/>
                </a:solidFill>
                <a:latin typeface="Fraunces" pitchFamily="34" charset="0"/>
                <a:ea typeface="Fraunces" pitchFamily="34" charset="-122"/>
                <a:cs typeface="Fraunces" pitchFamily="34" charset="-120"/>
              </a:rPr>
              <a:t>Structured Approach</a:t>
            </a:r>
            <a:endParaRPr lang="en-US" sz="1531" dirty="0"/>
          </a:p>
        </p:txBody>
      </p:sp>
      <p:sp>
        <p:nvSpPr>
          <p:cNvPr id="11" name="Text 9"/>
          <p:cNvSpPr/>
          <p:nvPr/>
        </p:nvSpPr>
        <p:spPr>
          <a:xfrm>
            <a:off x="4814888" y="3305651"/>
            <a:ext cx="3286006" cy="497443"/>
          </a:xfrm>
          <a:prstGeom prst="rect">
            <a:avLst/>
          </a:prstGeom>
          <a:noFill/>
          <a:ln/>
        </p:spPr>
        <p:txBody>
          <a:bodyPr wrap="squar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Use established models to guide the discussion in a logical manner.</a:t>
            </a:r>
            <a:endParaRPr lang="en-US" sz="1225" dirty="0"/>
          </a:p>
        </p:txBody>
      </p:sp>
      <p:sp>
        <p:nvSpPr>
          <p:cNvPr id="12" name="Shape 10"/>
          <p:cNvSpPr/>
          <p:nvPr/>
        </p:nvSpPr>
        <p:spPr>
          <a:xfrm>
            <a:off x="877967" y="4123730"/>
            <a:ext cx="3616285" cy="1226225"/>
          </a:xfrm>
          <a:prstGeom prst="roundRect">
            <a:avLst>
              <a:gd name="adj" fmla="val 5708"/>
            </a:avLst>
          </a:prstGeom>
          <a:solidFill>
            <a:srgbClr val="283157"/>
          </a:solidFill>
          <a:ln w="9644">
            <a:solidFill>
              <a:srgbClr val="303B69"/>
            </a:solidFill>
            <a:prstDash val="solid"/>
          </a:ln>
        </p:spPr>
        <p:txBody>
          <a:bodyPr/>
          <a:lstStyle/>
          <a:p>
            <a:endParaRPr lang="en-US"/>
          </a:p>
        </p:txBody>
      </p:sp>
      <p:sp>
        <p:nvSpPr>
          <p:cNvPr id="13" name="Text 11"/>
          <p:cNvSpPr/>
          <p:nvPr/>
        </p:nvSpPr>
        <p:spPr>
          <a:xfrm>
            <a:off x="1043107" y="4288869"/>
            <a:ext cx="1676400" cy="243007"/>
          </a:xfrm>
          <a:prstGeom prst="rect">
            <a:avLst/>
          </a:prstGeom>
          <a:noFill/>
          <a:ln/>
        </p:spPr>
        <p:txBody>
          <a:bodyPr wrap="none" rtlCol="0" anchor="t"/>
          <a:lstStyle/>
          <a:p>
            <a:pPr marL="0" indent="0">
              <a:lnSpc>
                <a:spcPts val="1914"/>
              </a:lnSpc>
              <a:buNone/>
            </a:pPr>
            <a:r>
              <a:rPr lang="en-US" sz="1531" dirty="0">
                <a:solidFill>
                  <a:srgbClr val="EBECEF"/>
                </a:solidFill>
                <a:latin typeface="Fraunces" pitchFamily="34" charset="0"/>
                <a:ea typeface="Fraunces" pitchFamily="34" charset="-122"/>
                <a:cs typeface="Fraunces" pitchFamily="34" charset="-120"/>
              </a:rPr>
              <a:t>Active Facilitation</a:t>
            </a:r>
            <a:endParaRPr lang="en-US" sz="1531" dirty="0"/>
          </a:p>
        </p:txBody>
      </p:sp>
      <p:sp>
        <p:nvSpPr>
          <p:cNvPr id="14" name="Text 12"/>
          <p:cNvSpPr/>
          <p:nvPr/>
        </p:nvSpPr>
        <p:spPr>
          <a:xfrm>
            <a:off x="1043107" y="4687372"/>
            <a:ext cx="3286006" cy="497443"/>
          </a:xfrm>
          <a:prstGeom prst="rect">
            <a:avLst/>
          </a:prstGeom>
          <a:noFill/>
          <a:ln/>
        </p:spPr>
        <p:txBody>
          <a:bodyPr wrap="squar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Engage participants, encourage reflection, and guide discussion.</a:t>
            </a:r>
            <a:endParaRPr lang="en-US" sz="1225" dirty="0"/>
          </a:p>
        </p:txBody>
      </p:sp>
      <p:sp>
        <p:nvSpPr>
          <p:cNvPr id="15" name="Shape 13"/>
          <p:cNvSpPr/>
          <p:nvPr/>
        </p:nvSpPr>
        <p:spPr>
          <a:xfrm>
            <a:off x="4649748" y="4123730"/>
            <a:ext cx="3616285" cy="1226225"/>
          </a:xfrm>
          <a:prstGeom prst="roundRect">
            <a:avLst>
              <a:gd name="adj" fmla="val 5708"/>
            </a:avLst>
          </a:prstGeom>
          <a:solidFill>
            <a:srgbClr val="283157"/>
          </a:solidFill>
          <a:ln w="9644">
            <a:solidFill>
              <a:srgbClr val="303B69"/>
            </a:solidFill>
            <a:prstDash val="solid"/>
          </a:ln>
        </p:spPr>
        <p:txBody>
          <a:bodyPr/>
          <a:lstStyle/>
          <a:p>
            <a:endParaRPr lang="en-US"/>
          </a:p>
        </p:txBody>
      </p:sp>
      <p:sp>
        <p:nvSpPr>
          <p:cNvPr id="16" name="Text 14"/>
          <p:cNvSpPr/>
          <p:nvPr/>
        </p:nvSpPr>
        <p:spPr>
          <a:xfrm>
            <a:off x="4814888" y="4288869"/>
            <a:ext cx="1555313" cy="243007"/>
          </a:xfrm>
          <a:prstGeom prst="rect">
            <a:avLst/>
          </a:prstGeom>
          <a:noFill/>
          <a:ln/>
        </p:spPr>
        <p:txBody>
          <a:bodyPr wrap="none" rtlCol="0" anchor="t"/>
          <a:lstStyle/>
          <a:p>
            <a:pPr marL="0" indent="0">
              <a:lnSpc>
                <a:spcPts val="1914"/>
              </a:lnSpc>
              <a:buNone/>
            </a:pPr>
            <a:r>
              <a:rPr lang="en-US" sz="1531" dirty="0">
                <a:solidFill>
                  <a:srgbClr val="EBECEF"/>
                </a:solidFill>
                <a:latin typeface="Fraunces" pitchFamily="34" charset="0"/>
                <a:ea typeface="Fraunces" pitchFamily="34" charset="-122"/>
                <a:cs typeface="Fraunces" pitchFamily="34" charset="-120"/>
              </a:rPr>
              <a:t>Reflection</a:t>
            </a:r>
            <a:endParaRPr lang="en-US" sz="1531" dirty="0"/>
          </a:p>
        </p:txBody>
      </p:sp>
      <p:sp>
        <p:nvSpPr>
          <p:cNvPr id="17" name="Text 15"/>
          <p:cNvSpPr/>
          <p:nvPr/>
        </p:nvSpPr>
        <p:spPr>
          <a:xfrm>
            <a:off x="4814888" y="4687372"/>
            <a:ext cx="3286006" cy="497443"/>
          </a:xfrm>
          <a:prstGeom prst="rect">
            <a:avLst/>
          </a:prstGeom>
          <a:noFill/>
          <a:ln/>
        </p:spPr>
        <p:txBody>
          <a:bodyPr wrap="squar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Promote reflection to identify knowledge gaps and challenge assumptions.</a:t>
            </a:r>
            <a:endParaRPr lang="en-US" sz="1225" dirty="0"/>
          </a:p>
        </p:txBody>
      </p:sp>
      <p:sp>
        <p:nvSpPr>
          <p:cNvPr id="18" name="Shape 16"/>
          <p:cNvSpPr/>
          <p:nvPr/>
        </p:nvSpPr>
        <p:spPr>
          <a:xfrm>
            <a:off x="877967" y="5505450"/>
            <a:ext cx="3616285" cy="1226225"/>
          </a:xfrm>
          <a:prstGeom prst="roundRect">
            <a:avLst>
              <a:gd name="adj" fmla="val 5708"/>
            </a:avLst>
          </a:prstGeom>
          <a:solidFill>
            <a:srgbClr val="283157"/>
          </a:solidFill>
          <a:ln w="9644">
            <a:solidFill>
              <a:srgbClr val="303B69"/>
            </a:solidFill>
            <a:prstDash val="solid"/>
          </a:ln>
        </p:spPr>
        <p:txBody>
          <a:bodyPr/>
          <a:lstStyle/>
          <a:p>
            <a:endParaRPr lang="en-US"/>
          </a:p>
        </p:txBody>
      </p:sp>
      <p:sp>
        <p:nvSpPr>
          <p:cNvPr id="19" name="Text 17"/>
          <p:cNvSpPr/>
          <p:nvPr/>
        </p:nvSpPr>
        <p:spPr>
          <a:xfrm>
            <a:off x="1043107" y="5670590"/>
            <a:ext cx="1555313" cy="243007"/>
          </a:xfrm>
          <a:prstGeom prst="rect">
            <a:avLst/>
          </a:prstGeom>
          <a:noFill/>
          <a:ln/>
        </p:spPr>
        <p:txBody>
          <a:bodyPr wrap="none" rtlCol="0" anchor="t"/>
          <a:lstStyle/>
          <a:p>
            <a:pPr marL="0" indent="0">
              <a:lnSpc>
                <a:spcPts val="1914"/>
              </a:lnSpc>
              <a:buNone/>
            </a:pPr>
            <a:r>
              <a:rPr lang="en-US" sz="1531" dirty="0">
                <a:solidFill>
                  <a:srgbClr val="EBECEF"/>
                </a:solidFill>
                <a:latin typeface="Fraunces" pitchFamily="34" charset="0"/>
                <a:ea typeface="Fraunces" pitchFamily="34" charset="-122"/>
                <a:cs typeface="Fraunces" pitchFamily="34" charset="-120"/>
              </a:rPr>
              <a:t>Feedback</a:t>
            </a:r>
            <a:endParaRPr lang="en-US" sz="1531" dirty="0"/>
          </a:p>
        </p:txBody>
      </p:sp>
      <p:sp>
        <p:nvSpPr>
          <p:cNvPr id="20" name="Text 18"/>
          <p:cNvSpPr/>
          <p:nvPr/>
        </p:nvSpPr>
        <p:spPr>
          <a:xfrm>
            <a:off x="1043107" y="6069092"/>
            <a:ext cx="3286006" cy="497443"/>
          </a:xfrm>
          <a:prstGeom prst="rect">
            <a:avLst/>
          </a:prstGeom>
          <a:noFill/>
          <a:ln/>
        </p:spPr>
        <p:txBody>
          <a:bodyPr wrap="squar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Provide constructive feedback tailored to individual needs.</a:t>
            </a:r>
            <a:endParaRPr lang="en-US" sz="1225" dirty="0"/>
          </a:p>
        </p:txBody>
      </p:sp>
      <p:sp>
        <p:nvSpPr>
          <p:cNvPr id="21" name="Shape 19"/>
          <p:cNvSpPr/>
          <p:nvPr/>
        </p:nvSpPr>
        <p:spPr>
          <a:xfrm>
            <a:off x="4649748" y="5505450"/>
            <a:ext cx="3616285" cy="1226225"/>
          </a:xfrm>
          <a:prstGeom prst="roundRect">
            <a:avLst>
              <a:gd name="adj" fmla="val 5708"/>
            </a:avLst>
          </a:prstGeom>
          <a:solidFill>
            <a:srgbClr val="283157"/>
          </a:solidFill>
          <a:ln w="9644">
            <a:solidFill>
              <a:srgbClr val="303B69"/>
            </a:solidFill>
            <a:prstDash val="solid"/>
          </a:ln>
        </p:spPr>
        <p:txBody>
          <a:bodyPr/>
          <a:lstStyle/>
          <a:p>
            <a:endParaRPr lang="en-US"/>
          </a:p>
        </p:txBody>
      </p:sp>
      <p:sp>
        <p:nvSpPr>
          <p:cNvPr id="22" name="Text 20"/>
          <p:cNvSpPr/>
          <p:nvPr/>
        </p:nvSpPr>
        <p:spPr>
          <a:xfrm>
            <a:off x="4814888" y="5670590"/>
            <a:ext cx="2125980" cy="243007"/>
          </a:xfrm>
          <a:prstGeom prst="rect">
            <a:avLst/>
          </a:prstGeom>
          <a:noFill/>
          <a:ln/>
        </p:spPr>
        <p:txBody>
          <a:bodyPr wrap="none" rtlCol="0" anchor="t"/>
          <a:lstStyle/>
          <a:p>
            <a:pPr marL="0" indent="0">
              <a:lnSpc>
                <a:spcPts val="1914"/>
              </a:lnSpc>
              <a:buNone/>
            </a:pPr>
            <a:r>
              <a:rPr lang="en-US" sz="1531" dirty="0">
                <a:solidFill>
                  <a:srgbClr val="EBECEF"/>
                </a:solidFill>
                <a:latin typeface="Fraunces" pitchFamily="34" charset="0"/>
                <a:ea typeface="Fraunces" pitchFamily="34" charset="-122"/>
                <a:cs typeface="Fraunces" pitchFamily="34" charset="-120"/>
              </a:rPr>
              <a:t>Application to Practice</a:t>
            </a:r>
            <a:endParaRPr lang="en-US" sz="1531" dirty="0"/>
          </a:p>
        </p:txBody>
      </p:sp>
      <p:sp>
        <p:nvSpPr>
          <p:cNvPr id="23" name="Text 21"/>
          <p:cNvSpPr/>
          <p:nvPr/>
        </p:nvSpPr>
        <p:spPr>
          <a:xfrm>
            <a:off x="4814888" y="6069092"/>
            <a:ext cx="3286006" cy="497443"/>
          </a:xfrm>
          <a:prstGeom prst="rect">
            <a:avLst/>
          </a:prstGeom>
          <a:noFill/>
          <a:ln/>
        </p:spPr>
        <p:txBody>
          <a:bodyPr wrap="squar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Connect simulation experience to real-life clinical practice.</a:t>
            </a:r>
            <a:endParaRPr lang="en-US" sz="1225" dirty="0"/>
          </a:p>
        </p:txBody>
      </p:sp>
      <p:pic>
        <p:nvPicPr>
          <p:cNvPr id="24"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1565553"/>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Introduction to Medical Simulation</a:t>
            </a:r>
            <a:endParaRPr lang="en-US" sz="4374" dirty="0"/>
          </a:p>
        </p:txBody>
      </p:sp>
      <p:sp>
        <p:nvSpPr>
          <p:cNvPr id="5" name="Text 3"/>
          <p:cNvSpPr/>
          <p:nvPr/>
        </p:nvSpPr>
        <p:spPr>
          <a:xfrm>
            <a:off x="833199" y="3287554"/>
            <a:ext cx="3555087" cy="555427"/>
          </a:xfrm>
          <a:prstGeom prst="rect">
            <a:avLst/>
          </a:prstGeom>
          <a:noFill/>
          <a:ln/>
        </p:spPr>
        <p:txBody>
          <a:bodyPr wrap="none" rtlCol="0" anchor="t"/>
          <a:lstStyle/>
          <a:p>
            <a:pPr marL="0" indent="0">
              <a:lnSpc>
                <a:spcPts val="4374"/>
              </a:lnSpc>
              <a:buNone/>
            </a:pPr>
            <a:r>
              <a:rPr lang="en-US" sz="3499" dirty="0">
                <a:solidFill>
                  <a:srgbClr val="FFFFFF"/>
                </a:solidFill>
                <a:latin typeface="Fraunces" pitchFamily="34" charset="0"/>
                <a:ea typeface="Fraunces" pitchFamily="34" charset="-122"/>
                <a:cs typeface="Fraunces" pitchFamily="34" charset="-120"/>
              </a:rPr>
              <a:t>Overview</a:t>
            </a:r>
            <a:endParaRPr lang="en-US" sz="3499" dirty="0"/>
          </a:p>
        </p:txBody>
      </p:sp>
      <p:sp>
        <p:nvSpPr>
          <p:cNvPr id="6" name="Text 4"/>
          <p:cNvSpPr/>
          <p:nvPr/>
        </p:nvSpPr>
        <p:spPr>
          <a:xfrm>
            <a:off x="833199" y="4176236"/>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This course provides a comprehensive understanding of course development and instructional design principles specifically tailored for medical simulation. Participants will learn how to design and develop effective simulation-based learning experiences that enhance medical education and training. The course covers key topics such as needs assessment, learning objectives, scenario design, debriefing techniques, and evaluation methods.</a:t>
            </a:r>
            <a:endParaRPr lang="en-US" sz="1750" dirty="0"/>
          </a:p>
        </p:txBody>
      </p:sp>
      <p:pic>
        <p:nvPicPr>
          <p:cNvPr id="7"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692">
            <a:solidFill>
              <a:srgbClr val="565151"/>
            </a:solidFill>
            <a:prstDash val="solid"/>
          </a:ln>
        </p:spPr>
        <p:txBody>
          <a:bodyPr/>
          <a:lstStyle/>
          <a:p>
            <a:endParaRPr lang="en-US"/>
          </a:p>
        </p:txBody>
      </p:sp>
      <p:sp>
        <p:nvSpPr>
          <p:cNvPr id="4" name="Text 2"/>
          <p:cNvSpPr/>
          <p:nvPr/>
        </p:nvSpPr>
        <p:spPr>
          <a:xfrm>
            <a:off x="2100739" y="1922264"/>
            <a:ext cx="9326880" cy="686038"/>
          </a:xfrm>
          <a:prstGeom prst="rect">
            <a:avLst/>
          </a:prstGeom>
          <a:noFill/>
          <a:ln/>
        </p:spPr>
        <p:txBody>
          <a:bodyPr wrap="none" rtlCol="0" anchor="t"/>
          <a:lstStyle/>
          <a:p>
            <a:pPr marL="0" indent="0">
              <a:lnSpc>
                <a:spcPts val="5402"/>
              </a:lnSpc>
              <a:buNone/>
            </a:pPr>
            <a:r>
              <a:rPr lang="en-US" sz="4322" dirty="0">
                <a:solidFill>
                  <a:srgbClr val="FFFFFF"/>
                </a:solidFill>
                <a:latin typeface="Fraunces" pitchFamily="34" charset="0"/>
                <a:ea typeface="Fraunces" pitchFamily="34" charset="-122"/>
                <a:cs typeface="Fraunces" pitchFamily="34" charset="-120"/>
              </a:rPr>
              <a:t>Variations in Debriefing Techniques</a:t>
            </a:r>
            <a:endParaRPr lang="en-US" sz="4322" dirty="0"/>
          </a:p>
        </p:txBody>
      </p:sp>
      <p:sp>
        <p:nvSpPr>
          <p:cNvPr id="5" name="Text 3"/>
          <p:cNvSpPr/>
          <p:nvPr/>
        </p:nvSpPr>
        <p:spPr>
          <a:xfrm>
            <a:off x="2100739" y="2937629"/>
            <a:ext cx="3558540" cy="411599"/>
          </a:xfrm>
          <a:prstGeom prst="rect">
            <a:avLst/>
          </a:prstGeom>
          <a:noFill/>
          <a:ln/>
        </p:spPr>
        <p:txBody>
          <a:bodyPr wrap="none" rtlCol="0" anchor="t"/>
          <a:lstStyle/>
          <a:p>
            <a:pPr marL="0" indent="0">
              <a:lnSpc>
                <a:spcPts val="3241"/>
              </a:lnSpc>
              <a:buNone/>
            </a:pPr>
            <a:r>
              <a:rPr lang="en-US" sz="2593" dirty="0">
                <a:solidFill>
                  <a:srgbClr val="FFFFFF"/>
                </a:solidFill>
                <a:latin typeface="Fraunces" pitchFamily="34" charset="0"/>
                <a:ea typeface="Fraunces" pitchFamily="34" charset="-122"/>
                <a:cs typeface="Fraunces" pitchFamily="34" charset="-120"/>
              </a:rPr>
              <a:t>Debriefing Techniques</a:t>
            </a:r>
            <a:endParaRPr lang="en-US" sz="2593" dirty="0"/>
          </a:p>
        </p:txBody>
      </p:sp>
      <p:sp>
        <p:nvSpPr>
          <p:cNvPr id="6" name="Shape 4"/>
          <p:cNvSpPr/>
          <p:nvPr/>
        </p:nvSpPr>
        <p:spPr>
          <a:xfrm>
            <a:off x="2100739" y="3850005"/>
            <a:ext cx="493990" cy="493990"/>
          </a:xfrm>
          <a:prstGeom prst="roundRect">
            <a:avLst>
              <a:gd name="adj" fmla="val 20000"/>
            </a:avLst>
          </a:prstGeom>
          <a:solidFill>
            <a:srgbClr val="283157"/>
          </a:solidFill>
          <a:ln w="13692">
            <a:solidFill>
              <a:srgbClr val="303B69"/>
            </a:solidFill>
            <a:prstDash val="solid"/>
          </a:ln>
        </p:spPr>
        <p:txBody>
          <a:bodyPr/>
          <a:lstStyle/>
          <a:p>
            <a:endParaRPr lang="en-US"/>
          </a:p>
        </p:txBody>
      </p:sp>
      <p:sp>
        <p:nvSpPr>
          <p:cNvPr id="7" name="Text 5"/>
          <p:cNvSpPr/>
          <p:nvPr/>
        </p:nvSpPr>
        <p:spPr>
          <a:xfrm>
            <a:off x="2271474" y="3891201"/>
            <a:ext cx="152400" cy="411599"/>
          </a:xfrm>
          <a:prstGeom prst="rect">
            <a:avLst/>
          </a:prstGeom>
          <a:noFill/>
          <a:ln/>
        </p:spPr>
        <p:txBody>
          <a:bodyPr wrap="none" rtlCol="0" anchor="t"/>
          <a:lstStyle/>
          <a:p>
            <a:pPr marL="0" indent="0" algn="ctr">
              <a:lnSpc>
                <a:spcPts val="3241"/>
              </a:lnSpc>
              <a:buNone/>
            </a:pPr>
            <a:r>
              <a:rPr lang="en-US" sz="2593" dirty="0">
                <a:solidFill>
                  <a:srgbClr val="EBECEF"/>
                </a:solidFill>
                <a:latin typeface="Fraunces" pitchFamily="34" charset="0"/>
                <a:ea typeface="Fraunces" pitchFamily="34" charset="-122"/>
                <a:cs typeface="Fraunces" pitchFamily="34" charset="-120"/>
              </a:rPr>
              <a:t>1</a:t>
            </a:r>
            <a:endParaRPr lang="en-US" sz="2593" dirty="0"/>
          </a:p>
        </p:txBody>
      </p:sp>
      <p:sp>
        <p:nvSpPr>
          <p:cNvPr id="8" name="Text 6"/>
          <p:cNvSpPr/>
          <p:nvPr/>
        </p:nvSpPr>
        <p:spPr>
          <a:xfrm>
            <a:off x="2814280" y="3925491"/>
            <a:ext cx="2195513" cy="343019"/>
          </a:xfrm>
          <a:prstGeom prst="rect">
            <a:avLst/>
          </a:prstGeom>
          <a:noFill/>
          <a:ln/>
        </p:spPr>
        <p:txBody>
          <a:bodyPr wrap="none" rtlCol="0" anchor="t"/>
          <a:lstStyle/>
          <a:p>
            <a:pPr marL="0" indent="0">
              <a:lnSpc>
                <a:spcPts val="2701"/>
              </a:lnSpc>
              <a:buNone/>
            </a:pPr>
            <a:r>
              <a:rPr lang="en-US" sz="2161" dirty="0">
                <a:solidFill>
                  <a:srgbClr val="EBECEF"/>
                </a:solidFill>
                <a:latin typeface="Fraunces" pitchFamily="34" charset="0"/>
                <a:ea typeface="Fraunces" pitchFamily="34" charset="-122"/>
                <a:cs typeface="Fraunces" pitchFamily="34" charset="-120"/>
              </a:rPr>
              <a:t>Directive</a:t>
            </a:r>
            <a:endParaRPr lang="en-US" sz="2161" dirty="0"/>
          </a:p>
        </p:txBody>
      </p:sp>
      <p:sp>
        <p:nvSpPr>
          <p:cNvPr id="9" name="Text 7"/>
          <p:cNvSpPr/>
          <p:nvPr/>
        </p:nvSpPr>
        <p:spPr>
          <a:xfrm>
            <a:off x="2814280" y="4488061"/>
            <a:ext cx="4391144" cy="702469"/>
          </a:xfrm>
          <a:prstGeom prst="rect">
            <a:avLst/>
          </a:prstGeom>
          <a:noFill/>
          <a:ln/>
        </p:spPr>
        <p:txBody>
          <a:bodyPr wrap="square" rtlCol="0" anchor="t"/>
          <a:lstStyle/>
          <a:p>
            <a:pPr marL="0" indent="0">
              <a:lnSpc>
                <a:spcPts val="2766"/>
              </a:lnSpc>
              <a:buNone/>
            </a:pPr>
            <a:r>
              <a:rPr lang="en-US" sz="1729" dirty="0">
                <a:solidFill>
                  <a:srgbClr val="EBECEF"/>
                </a:solidFill>
                <a:latin typeface="Epilogue" pitchFamily="34" charset="0"/>
                <a:ea typeface="Epilogue" pitchFamily="34" charset="-122"/>
                <a:cs typeface="Epilogue" pitchFamily="34" charset="-120"/>
              </a:rPr>
              <a:t>Facilitator provides explicit guidance and direction to learners.</a:t>
            </a:r>
            <a:endParaRPr lang="en-US" sz="1729" dirty="0"/>
          </a:p>
        </p:txBody>
      </p:sp>
      <p:sp>
        <p:nvSpPr>
          <p:cNvPr id="10" name="Shape 8"/>
          <p:cNvSpPr/>
          <p:nvPr/>
        </p:nvSpPr>
        <p:spPr>
          <a:xfrm>
            <a:off x="7424976" y="3850005"/>
            <a:ext cx="493990" cy="493990"/>
          </a:xfrm>
          <a:prstGeom prst="roundRect">
            <a:avLst>
              <a:gd name="adj" fmla="val 20000"/>
            </a:avLst>
          </a:prstGeom>
          <a:solidFill>
            <a:srgbClr val="283157"/>
          </a:solidFill>
          <a:ln w="13692">
            <a:solidFill>
              <a:srgbClr val="303B69"/>
            </a:solidFill>
            <a:prstDash val="solid"/>
          </a:ln>
        </p:spPr>
        <p:txBody>
          <a:bodyPr/>
          <a:lstStyle/>
          <a:p>
            <a:endParaRPr lang="en-US"/>
          </a:p>
        </p:txBody>
      </p:sp>
      <p:sp>
        <p:nvSpPr>
          <p:cNvPr id="11" name="Text 9"/>
          <p:cNvSpPr/>
          <p:nvPr/>
        </p:nvSpPr>
        <p:spPr>
          <a:xfrm>
            <a:off x="7572851" y="3891201"/>
            <a:ext cx="198120" cy="411599"/>
          </a:xfrm>
          <a:prstGeom prst="rect">
            <a:avLst/>
          </a:prstGeom>
          <a:noFill/>
          <a:ln/>
        </p:spPr>
        <p:txBody>
          <a:bodyPr wrap="none" rtlCol="0" anchor="t"/>
          <a:lstStyle/>
          <a:p>
            <a:pPr marL="0" indent="0" algn="ctr">
              <a:lnSpc>
                <a:spcPts val="3241"/>
              </a:lnSpc>
              <a:buNone/>
            </a:pPr>
            <a:r>
              <a:rPr lang="en-US" sz="2593" dirty="0">
                <a:solidFill>
                  <a:srgbClr val="EBECEF"/>
                </a:solidFill>
                <a:latin typeface="Fraunces" pitchFamily="34" charset="0"/>
                <a:ea typeface="Fraunces" pitchFamily="34" charset="-122"/>
                <a:cs typeface="Fraunces" pitchFamily="34" charset="-120"/>
              </a:rPr>
              <a:t>2</a:t>
            </a:r>
            <a:endParaRPr lang="en-US" sz="2593" dirty="0"/>
          </a:p>
        </p:txBody>
      </p:sp>
      <p:sp>
        <p:nvSpPr>
          <p:cNvPr id="12" name="Text 10"/>
          <p:cNvSpPr/>
          <p:nvPr/>
        </p:nvSpPr>
        <p:spPr>
          <a:xfrm>
            <a:off x="8138517" y="3925491"/>
            <a:ext cx="2195513" cy="343019"/>
          </a:xfrm>
          <a:prstGeom prst="rect">
            <a:avLst/>
          </a:prstGeom>
          <a:noFill/>
          <a:ln/>
        </p:spPr>
        <p:txBody>
          <a:bodyPr wrap="none" rtlCol="0" anchor="t"/>
          <a:lstStyle/>
          <a:p>
            <a:pPr marL="0" indent="0">
              <a:lnSpc>
                <a:spcPts val="2701"/>
              </a:lnSpc>
              <a:buNone/>
            </a:pPr>
            <a:r>
              <a:rPr lang="en-US" sz="2161" dirty="0">
                <a:solidFill>
                  <a:srgbClr val="EBECEF"/>
                </a:solidFill>
                <a:latin typeface="Fraunces" pitchFamily="34" charset="0"/>
                <a:ea typeface="Fraunces" pitchFamily="34" charset="-122"/>
                <a:cs typeface="Fraunces" pitchFamily="34" charset="-120"/>
              </a:rPr>
              <a:t>Facilitative</a:t>
            </a:r>
            <a:endParaRPr lang="en-US" sz="2161" dirty="0"/>
          </a:p>
        </p:txBody>
      </p:sp>
      <p:sp>
        <p:nvSpPr>
          <p:cNvPr id="13" name="Text 11"/>
          <p:cNvSpPr/>
          <p:nvPr/>
        </p:nvSpPr>
        <p:spPr>
          <a:xfrm>
            <a:off x="8138517" y="4488061"/>
            <a:ext cx="4391144" cy="1053703"/>
          </a:xfrm>
          <a:prstGeom prst="rect">
            <a:avLst/>
          </a:prstGeom>
          <a:noFill/>
          <a:ln/>
        </p:spPr>
        <p:txBody>
          <a:bodyPr wrap="square" rtlCol="0" anchor="t"/>
          <a:lstStyle/>
          <a:p>
            <a:pPr marL="0" indent="0">
              <a:lnSpc>
                <a:spcPts val="2766"/>
              </a:lnSpc>
              <a:buNone/>
            </a:pPr>
            <a:r>
              <a:rPr lang="en-US" sz="1729" dirty="0">
                <a:solidFill>
                  <a:srgbClr val="EBECEF"/>
                </a:solidFill>
                <a:latin typeface="Epilogue" pitchFamily="34" charset="0"/>
                <a:ea typeface="Epilogue" pitchFamily="34" charset="-122"/>
                <a:cs typeface="Epilogue" pitchFamily="34" charset="-120"/>
              </a:rPr>
              <a:t>Facilitator acts as a guide, encouraging learners to explore their own experiences.</a:t>
            </a:r>
            <a:endParaRPr lang="en-US" sz="1729" dirty="0"/>
          </a:p>
        </p:txBody>
      </p:sp>
      <p:sp>
        <p:nvSpPr>
          <p:cNvPr id="14" name="Shape 12"/>
          <p:cNvSpPr/>
          <p:nvPr/>
        </p:nvSpPr>
        <p:spPr>
          <a:xfrm>
            <a:off x="2100739" y="5932765"/>
            <a:ext cx="493990" cy="493990"/>
          </a:xfrm>
          <a:prstGeom prst="roundRect">
            <a:avLst>
              <a:gd name="adj" fmla="val 20000"/>
            </a:avLst>
          </a:prstGeom>
          <a:solidFill>
            <a:srgbClr val="283157"/>
          </a:solidFill>
          <a:ln w="13692">
            <a:solidFill>
              <a:srgbClr val="303B69"/>
            </a:solidFill>
            <a:prstDash val="solid"/>
          </a:ln>
        </p:spPr>
        <p:txBody>
          <a:bodyPr/>
          <a:lstStyle/>
          <a:p>
            <a:endParaRPr lang="en-US"/>
          </a:p>
        </p:txBody>
      </p:sp>
      <p:sp>
        <p:nvSpPr>
          <p:cNvPr id="15" name="Text 13"/>
          <p:cNvSpPr/>
          <p:nvPr/>
        </p:nvSpPr>
        <p:spPr>
          <a:xfrm>
            <a:off x="2256234" y="5973961"/>
            <a:ext cx="182880" cy="411599"/>
          </a:xfrm>
          <a:prstGeom prst="rect">
            <a:avLst/>
          </a:prstGeom>
          <a:noFill/>
          <a:ln/>
        </p:spPr>
        <p:txBody>
          <a:bodyPr wrap="none" rtlCol="0" anchor="t"/>
          <a:lstStyle/>
          <a:p>
            <a:pPr marL="0" indent="0" algn="ctr">
              <a:lnSpc>
                <a:spcPts val="3241"/>
              </a:lnSpc>
              <a:buNone/>
            </a:pPr>
            <a:r>
              <a:rPr lang="en-US" sz="2593" dirty="0">
                <a:solidFill>
                  <a:srgbClr val="EBECEF"/>
                </a:solidFill>
                <a:latin typeface="Fraunces" pitchFamily="34" charset="0"/>
                <a:ea typeface="Fraunces" pitchFamily="34" charset="-122"/>
                <a:cs typeface="Fraunces" pitchFamily="34" charset="-120"/>
              </a:rPr>
              <a:t>3</a:t>
            </a:r>
            <a:endParaRPr lang="en-US" sz="2593" dirty="0"/>
          </a:p>
        </p:txBody>
      </p:sp>
      <p:sp>
        <p:nvSpPr>
          <p:cNvPr id="16" name="Text 14"/>
          <p:cNvSpPr/>
          <p:nvPr/>
        </p:nvSpPr>
        <p:spPr>
          <a:xfrm>
            <a:off x="2814280" y="6008251"/>
            <a:ext cx="2195513" cy="343019"/>
          </a:xfrm>
          <a:prstGeom prst="rect">
            <a:avLst/>
          </a:prstGeom>
          <a:noFill/>
          <a:ln/>
        </p:spPr>
        <p:txBody>
          <a:bodyPr wrap="none" rtlCol="0" anchor="t"/>
          <a:lstStyle/>
          <a:p>
            <a:pPr marL="0" indent="0">
              <a:lnSpc>
                <a:spcPts val="2701"/>
              </a:lnSpc>
              <a:buNone/>
            </a:pPr>
            <a:r>
              <a:rPr lang="en-US" sz="2161" dirty="0">
                <a:solidFill>
                  <a:srgbClr val="EBECEF"/>
                </a:solidFill>
                <a:latin typeface="Fraunces" pitchFamily="34" charset="0"/>
                <a:ea typeface="Fraunces" pitchFamily="34" charset="-122"/>
                <a:cs typeface="Fraunces" pitchFamily="34" charset="-120"/>
              </a:rPr>
              <a:t>Group</a:t>
            </a:r>
            <a:endParaRPr lang="en-US" sz="2161" dirty="0"/>
          </a:p>
        </p:txBody>
      </p:sp>
      <p:sp>
        <p:nvSpPr>
          <p:cNvPr id="17" name="Text 15"/>
          <p:cNvSpPr/>
          <p:nvPr/>
        </p:nvSpPr>
        <p:spPr>
          <a:xfrm>
            <a:off x="2814280" y="6570821"/>
            <a:ext cx="4391144" cy="702469"/>
          </a:xfrm>
          <a:prstGeom prst="rect">
            <a:avLst/>
          </a:prstGeom>
          <a:noFill/>
          <a:ln/>
        </p:spPr>
        <p:txBody>
          <a:bodyPr wrap="square" rtlCol="0" anchor="t"/>
          <a:lstStyle/>
          <a:p>
            <a:pPr marL="0" indent="0">
              <a:lnSpc>
                <a:spcPts val="2766"/>
              </a:lnSpc>
              <a:buNone/>
            </a:pPr>
            <a:r>
              <a:rPr lang="en-US" sz="1729" dirty="0">
                <a:solidFill>
                  <a:srgbClr val="EBECEF"/>
                </a:solidFill>
                <a:latin typeface="Epilogue" pitchFamily="34" charset="0"/>
                <a:ea typeface="Epilogue" pitchFamily="34" charset="-122"/>
                <a:cs typeface="Epilogue" pitchFamily="34" charset="-120"/>
              </a:rPr>
              <a:t>Multiple learners participate in the debriefing session simultaneously.</a:t>
            </a:r>
            <a:endParaRPr lang="en-US" sz="1729" dirty="0"/>
          </a:p>
        </p:txBody>
      </p:sp>
      <p:sp>
        <p:nvSpPr>
          <p:cNvPr id="18" name="Shape 16"/>
          <p:cNvSpPr/>
          <p:nvPr/>
        </p:nvSpPr>
        <p:spPr>
          <a:xfrm>
            <a:off x="7424976" y="5932765"/>
            <a:ext cx="493990" cy="493990"/>
          </a:xfrm>
          <a:prstGeom prst="roundRect">
            <a:avLst>
              <a:gd name="adj" fmla="val 20000"/>
            </a:avLst>
          </a:prstGeom>
          <a:solidFill>
            <a:srgbClr val="283157"/>
          </a:solidFill>
          <a:ln w="13692">
            <a:solidFill>
              <a:srgbClr val="303B69"/>
            </a:solidFill>
            <a:prstDash val="solid"/>
          </a:ln>
        </p:spPr>
        <p:txBody>
          <a:bodyPr/>
          <a:lstStyle/>
          <a:p>
            <a:endParaRPr lang="en-US"/>
          </a:p>
        </p:txBody>
      </p:sp>
      <p:sp>
        <p:nvSpPr>
          <p:cNvPr id="19" name="Text 17"/>
          <p:cNvSpPr/>
          <p:nvPr/>
        </p:nvSpPr>
        <p:spPr>
          <a:xfrm>
            <a:off x="7572851" y="5973961"/>
            <a:ext cx="198120" cy="411599"/>
          </a:xfrm>
          <a:prstGeom prst="rect">
            <a:avLst/>
          </a:prstGeom>
          <a:noFill/>
          <a:ln/>
        </p:spPr>
        <p:txBody>
          <a:bodyPr wrap="none" rtlCol="0" anchor="t"/>
          <a:lstStyle/>
          <a:p>
            <a:pPr marL="0" indent="0" algn="ctr">
              <a:lnSpc>
                <a:spcPts val="3241"/>
              </a:lnSpc>
              <a:buNone/>
            </a:pPr>
            <a:r>
              <a:rPr lang="en-US" sz="2593" dirty="0">
                <a:solidFill>
                  <a:srgbClr val="EBECEF"/>
                </a:solidFill>
                <a:latin typeface="Fraunces" pitchFamily="34" charset="0"/>
                <a:ea typeface="Fraunces" pitchFamily="34" charset="-122"/>
                <a:cs typeface="Fraunces" pitchFamily="34" charset="-120"/>
              </a:rPr>
              <a:t>4</a:t>
            </a:r>
            <a:endParaRPr lang="en-US" sz="2593" dirty="0"/>
          </a:p>
        </p:txBody>
      </p:sp>
      <p:sp>
        <p:nvSpPr>
          <p:cNvPr id="20" name="Text 18"/>
          <p:cNvSpPr/>
          <p:nvPr/>
        </p:nvSpPr>
        <p:spPr>
          <a:xfrm>
            <a:off x="8138517" y="6008251"/>
            <a:ext cx="2195513" cy="343019"/>
          </a:xfrm>
          <a:prstGeom prst="rect">
            <a:avLst/>
          </a:prstGeom>
          <a:noFill/>
          <a:ln/>
        </p:spPr>
        <p:txBody>
          <a:bodyPr wrap="none" rtlCol="0" anchor="t"/>
          <a:lstStyle/>
          <a:p>
            <a:pPr marL="0" indent="0">
              <a:lnSpc>
                <a:spcPts val="2701"/>
              </a:lnSpc>
              <a:buNone/>
            </a:pPr>
            <a:r>
              <a:rPr lang="en-US" sz="2161" dirty="0">
                <a:solidFill>
                  <a:srgbClr val="EBECEF"/>
                </a:solidFill>
                <a:latin typeface="Fraunces" pitchFamily="34" charset="0"/>
                <a:ea typeface="Fraunces" pitchFamily="34" charset="-122"/>
                <a:cs typeface="Fraunces" pitchFamily="34" charset="-120"/>
              </a:rPr>
              <a:t>Individual</a:t>
            </a:r>
            <a:endParaRPr lang="en-US" sz="2161" dirty="0"/>
          </a:p>
        </p:txBody>
      </p:sp>
      <p:sp>
        <p:nvSpPr>
          <p:cNvPr id="21" name="Text 19"/>
          <p:cNvSpPr/>
          <p:nvPr/>
        </p:nvSpPr>
        <p:spPr>
          <a:xfrm>
            <a:off x="8138517" y="6570821"/>
            <a:ext cx="4391144" cy="1053703"/>
          </a:xfrm>
          <a:prstGeom prst="rect">
            <a:avLst/>
          </a:prstGeom>
          <a:noFill/>
          <a:ln/>
        </p:spPr>
        <p:txBody>
          <a:bodyPr wrap="square" rtlCol="0" anchor="t"/>
          <a:lstStyle/>
          <a:p>
            <a:pPr marL="0" indent="0">
              <a:lnSpc>
                <a:spcPts val="2766"/>
              </a:lnSpc>
              <a:buNone/>
            </a:pPr>
            <a:r>
              <a:rPr lang="en-US" sz="1729" dirty="0">
                <a:solidFill>
                  <a:srgbClr val="EBECEF"/>
                </a:solidFill>
                <a:latin typeface="Epilogue" pitchFamily="34" charset="0"/>
                <a:ea typeface="Epilogue" pitchFamily="34" charset="-122"/>
                <a:cs typeface="Epilogue" pitchFamily="34" charset="-120"/>
              </a:rPr>
              <a:t>One-on-one sessions between the learner and the facilitator for more personalized feedback.</a:t>
            </a:r>
            <a:endParaRPr lang="en-US" sz="1729" dirty="0"/>
          </a:p>
        </p:txBody>
      </p:sp>
      <p:pic>
        <p:nvPicPr>
          <p:cNvPr id="22" name="Image 0" descr="preencoded.png"/>
          <p:cNvPicPr>
            <a:picLocks noChangeAspect="1"/>
          </p:cNvPicPr>
          <p:nvPr/>
        </p:nvPicPr>
        <p:blipFill>
          <a:blip r:embed="rId3"/>
          <a:stretch>
            <a:fillRect/>
          </a:stretch>
        </p:blipFill>
        <p:spPr>
          <a:xfrm>
            <a:off x="0" y="0"/>
            <a:ext cx="14630400" cy="131730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9644">
            <a:solidFill>
              <a:srgbClr val="565151"/>
            </a:solidFill>
            <a:prstDash val="solid"/>
          </a:ln>
        </p:spPr>
        <p:txBody>
          <a:bodyPr/>
          <a:lstStyle/>
          <a:p>
            <a:endParaRPr lang="en-US"/>
          </a:p>
        </p:txBody>
      </p:sp>
      <p:sp>
        <p:nvSpPr>
          <p:cNvPr id="4" name="Text 2"/>
          <p:cNvSpPr/>
          <p:nvPr/>
        </p:nvSpPr>
        <p:spPr>
          <a:xfrm>
            <a:off x="877967" y="1487924"/>
            <a:ext cx="7388066" cy="972026"/>
          </a:xfrm>
          <a:prstGeom prst="rect">
            <a:avLst/>
          </a:prstGeom>
          <a:noFill/>
          <a:ln/>
        </p:spPr>
        <p:txBody>
          <a:bodyPr wrap="square" rtlCol="0" anchor="t"/>
          <a:lstStyle/>
          <a:p>
            <a:pPr marL="0" indent="0">
              <a:lnSpc>
                <a:spcPts val="3827"/>
              </a:lnSpc>
              <a:buNone/>
            </a:pPr>
            <a:r>
              <a:rPr lang="en-US" sz="3062" dirty="0">
                <a:solidFill>
                  <a:srgbClr val="FFFFFF"/>
                </a:solidFill>
                <a:latin typeface="Fraunces" pitchFamily="34" charset="0"/>
                <a:ea typeface="Fraunces" pitchFamily="34" charset="-122"/>
                <a:cs typeface="Fraunces" pitchFamily="34" charset="-120"/>
              </a:rPr>
              <a:t>Conclusion - Effective Debriefing Techniques</a:t>
            </a:r>
            <a:endParaRPr lang="en-US" sz="3062" dirty="0"/>
          </a:p>
        </p:txBody>
      </p:sp>
      <p:sp>
        <p:nvSpPr>
          <p:cNvPr id="5" name="Text 3"/>
          <p:cNvSpPr/>
          <p:nvPr/>
        </p:nvSpPr>
        <p:spPr>
          <a:xfrm>
            <a:off x="877967" y="2693194"/>
            <a:ext cx="1866424" cy="291703"/>
          </a:xfrm>
          <a:prstGeom prst="rect">
            <a:avLst/>
          </a:prstGeom>
          <a:noFill/>
          <a:ln/>
        </p:spPr>
        <p:txBody>
          <a:bodyPr wrap="none" rtlCol="0" anchor="t"/>
          <a:lstStyle/>
          <a:p>
            <a:pPr marL="0" indent="0">
              <a:lnSpc>
                <a:spcPts val="2296"/>
              </a:lnSpc>
              <a:buNone/>
            </a:pPr>
            <a:r>
              <a:rPr lang="en-US" sz="1837" dirty="0">
                <a:solidFill>
                  <a:srgbClr val="FFFFFF"/>
                </a:solidFill>
                <a:latin typeface="Fraunces" pitchFamily="34" charset="0"/>
                <a:ea typeface="Fraunces" pitchFamily="34" charset="-122"/>
                <a:cs typeface="Fraunces" pitchFamily="34" charset="-120"/>
              </a:rPr>
              <a:t>Key Points</a:t>
            </a:r>
            <a:endParaRPr lang="en-US" sz="1837" dirty="0"/>
          </a:p>
        </p:txBody>
      </p:sp>
      <p:sp>
        <p:nvSpPr>
          <p:cNvPr id="6" name="Shape 4"/>
          <p:cNvSpPr/>
          <p:nvPr/>
        </p:nvSpPr>
        <p:spPr>
          <a:xfrm>
            <a:off x="877967" y="3339584"/>
            <a:ext cx="349925" cy="349925"/>
          </a:xfrm>
          <a:prstGeom prst="roundRect">
            <a:avLst>
              <a:gd name="adj" fmla="val 20002"/>
            </a:avLst>
          </a:prstGeom>
          <a:solidFill>
            <a:srgbClr val="283157"/>
          </a:solidFill>
          <a:ln w="9644">
            <a:solidFill>
              <a:srgbClr val="303B69"/>
            </a:solidFill>
            <a:prstDash val="solid"/>
          </a:ln>
        </p:spPr>
        <p:txBody>
          <a:bodyPr/>
          <a:lstStyle/>
          <a:p>
            <a:endParaRPr lang="en-US"/>
          </a:p>
        </p:txBody>
      </p:sp>
      <p:sp>
        <p:nvSpPr>
          <p:cNvPr id="7" name="Text 5"/>
          <p:cNvSpPr/>
          <p:nvPr/>
        </p:nvSpPr>
        <p:spPr>
          <a:xfrm>
            <a:off x="999530" y="3368635"/>
            <a:ext cx="106680" cy="291703"/>
          </a:xfrm>
          <a:prstGeom prst="rect">
            <a:avLst/>
          </a:prstGeom>
          <a:noFill/>
          <a:ln/>
        </p:spPr>
        <p:txBody>
          <a:bodyPr wrap="none" rtlCol="0" anchor="t"/>
          <a:lstStyle/>
          <a:p>
            <a:pPr marL="0" indent="0" algn="ctr">
              <a:lnSpc>
                <a:spcPts val="2296"/>
              </a:lnSpc>
              <a:buNone/>
            </a:pPr>
            <a:r>
              <a:rPr lang="en-US" sz="1837" dirty="0">
                <a:solidFill>
                  <a:srgbClr val="EBECEF"/>
                </a:solidFill>
                <a:latin typeface="Fraunces" pitchFamily="34" charset="0"/>
                <a:ea typeface="Fraunces" pitchFamily="34" charset="-122"/>
                <a:cs typeface="Fraunces" pitchFamily="34" charset="-120"/>
              </a:rPr>
              <a:t>1</a:t>
            </a:r>
            <a:endParaRPr lang="en-US" sz="1837" dirty="0"/>
          </a:p>
        </p:txBody>
      </p:sp>
      <p:sp>
        <p:nvSpPr>
          <p:cNvPr id="8" name="Text 6"/>
          <p:cNvSpPr/>
          <p:nvPr/>
        </p:nvSpPr>
        <p:spPr>
          <a:xfrm>
            <a:off x="1383387" y="3393043"/>
            <a:ext cx="2423160" cy="243007"/>
          </a:xfrm>
          <a:prstGeom prst="rect">
            <a:avLst/>
          </a:prstGeom>
          <a:noFill/>
          <a:ln/>
        </p:spPr>
        <p:txBody>
          <a:bodyPr wrap="none" rtlCol="0" anchor="t"/>
          <a:lstStyle/>
          <a:p>
            <a:pPr marL="0" indent="0">
              <a:lnSpc>
                <a:spcPts val="1914"/>
              </a:lnSpc>
              <a:buNone/>
            </a:pPr>
            <a:r>
              <a:rPr lang="en-US" sz="1531" dirty="0">
                <a:solidFill>
                  <a:srgbClr val="EBECEF"/>
                </a:solidFill>
                <a:latin typeface="Fraunces" pitchFamily="34" charset="0"/>
                <a:ea typeface="Fraunces" pitchFamily="34" charset="-122"/>
                <a:cs typeface="Fraunces" pitchFamily="34" charset="-120"/>
              </a:rPr>
              <a:t>Create a safe environment</a:t>
            </a:r>
            <a:endParaRPr lang="en-US" sz="1531" dirty="0"/>
          </a:p>
        </p:txBody>
      </p:sp>
      <p:sp>
        <p:nvSpPr>
          <p:cNvPr id="9" name="Text 7"/>
          <p:cNvSpPr/>
          <p:nvPr/>
        </p:nvSpPr>
        <p:spPr>
          <a:xfrm>
            <a:off x="1383387" y="3791545"/>
            <a:ext cx="3110865" cy="497443"/>
          </a:xfrm>
          <a:prstGeom prst="rect">
            <a:avLst/>
          </a:prstGeom>
          <a:noFill/>
          <a:ln/>
        </p:spPr>
        <p:txBody>
          <a:bodyPr wrap="squar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Establish psychological safety for learners</a:t>
            </a:r>
            <a:endParaRPr lang="en-US" sz="1225" dirty="0"/>
          </a:p>
        </p:txBody>
      </p:sp>
      <p:sp>
        <p:nvSpPr>
          <p:cNvPr id="10" name="Shape 8"/>
          <p:cNvSpPr/>
          <p:nvPr/>
        </p:nvSpPr>
        <p:spPr>
          <a:xfrm>
            <a:off x="4649748" y="3339584"/>
            <a:ext cx="349925" cy="349925"/>
          </a:xfrm>
          <a:prstGeom prst="roundRect">
            <a:avLst>
              <a:gd name="adj" fmla="val 20002"/>
            </a:avLst>
          </a:prstGeom>
          <a:solidFill>
            <a:srgbClr val="283157"/>
          </a:solidFill>
          <a:ln w="9644">
            <a:solidFill>
              <a:srgbClr val="303B69"/>
            </a:solidFill>
            <a:prstDash val="solid"/>
          </a:ln>
        </p:spPr>
        <p:txBody>
          <a:bodyPr/>
          <a:lstStyle/>
          <a:p>
            <a:endParaRPr lang="en-US"/>
          </a:p>
        </p:txBody>
      </p:sp>
      <p:sp>
        <p:nvSpPr>
          <p:cNvPr id="11" name="Text 9"/>
          <p:cNvSpPr/>
          <p:nvPr/>
        </p:nvSpPr>
        <p:spPr>
          <a:xfrm>
            <a:off x="4752261" y="3368635"/>
            <a:ext cx="144780" cy="291703"/>
          </a:xfrm>
          <a:prstGeom prst="rect">
            <a:avLst/>
          </a:prstGeom>
          <a:noFill/>
          <a:ln/>
        </p:spPr>
        <p:txBody>
          <a:bodyPr wrap="none" rtlCol="0" anchor="t"/>
          <a:lstStyle/>
          <a:p>
            <a:pPr marL="0" indent="0" algn="ctr">
              <a:lnSpc>
                <a:spcPts val="2296"/>
              </a:lnSpc>
              <a:buNone/>
            </a:pPr>
            <a:r>
              <a:rPr lang="en-US" sz="1837" dirty="0">
                <a:solidFill>
                  <a:srgbClr val="EBECEF"/>
                </a:solidFill>
                <a:latin typeface="Fraunces" pitchFamily="34" charset="0"/>
                <a:ea typeface="Fraunces" pitchFamily="34" charset="-122"/>
                <a:cs typeface="Fraunces" pitchFamily="34" charset="-120"/>
              </a:rPr>
              <a:t>2</a:t>
            </a:r>
            <a:endParaRPr lang="en-US" sz="1837" dirty="0"/>
          </a:p>
        </p:txBody>
      </p:sp>
      <p:sp>
        <p:nvSpPr>
          <p:cNvPr id="12" name="Text 10"/>
          <p:cNvSpPr/>
          <p:nvPr/>
        </p:nvSpPr>
        <p:spPr>
          <a:xfrm>
            <a:off x="5155168" y="3393043"/>
            <a:ext cx="1950720" cy="243007"/>
          </a:xfrm>
          <a:prstGeom prst="rect">
            <a:avLst/>
          </a:prstGeom>
          <a:noFill/>
          <a:ln/>
        </p:spPr>
        <p:txBody>
          <a:bodyPr wrap="none" rtlCol="0" anchor="t"/>
          <a:lstStyle/>
          <a:p>
            <a:pPr marL="0" indent="0">
              <a:lnSpc>
                <a:spcPts val="1914"/>
              </a:lnSpc>
              <a:buNone/>
            </a:pPr>
            <a:r>
              <a:rPr lang="en-US" sz="1531" dirty="0">
                <a:solidFill>
                  <a:srgbClr val="EBECEF"/>
                </a:solidFill>
                <a:latin typeface="Fraunces" pitchFamily="34" charset="0"/>
                <a:ea typeface="Fraunces" pitchFamily="34" charset="-122"/>
                <a:cs typeface="Fraunces" pitchFamily="34" charset="-120"/>
              </a:rPr>
              <a:t>Structure the session</a:t>
            </a:r>
            <a:endParaRPr lang="en-US" sz="1531" dirty="0"/>
          </a:p>
        </p:txBody>
      </p:sp>
      <p:sp>
        <p:nvSpPr>
          <p:cNvPr id="13" name="Text 11"/>
          <p:cNvSpPr/>
          <p:nvPr/>
        </p:nvSpPr>
        <p:spPr>
          <a:xfrm>
            <a:off x="5155168" y="3791545"/>
            <a:ext cx="3110865" cy="248722"/>
          </a:xfrm>
          <a:prstGeom prst="rect">
            <a:avLst/>
          </a:prstGeom>
          <a:noFill/>
          <a:ln/>
        </p:spPr>
        <p:txBody>
          <a:bodyPr wrap="non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Follow a structured debriefing approach</a:t>
            </a:r>
            <a:endParaRPr lang="en-US" sz="1225" dirty="0"/>
          </a:p>
        </p:txBody>
      </p:sp>
      <p:sp>
        <p:nvSpPr>
          <p:cNvPr id="14" name="Shape 12"/>
          <p:cNvSpPr/>
          <p:nvPr/>
        </p:nvSpPr>
        <p:spPr>
          <a:xfrm>
            <a:off x="877967" y="4565928"/>
            <a:ext cx="349925" cy="349925"/>
          </a:xfrm>
          <a:prstGeom prst="roundRect">
            <a:avLst>
              <a:gd name="adj" fmla="val 20002"/>
            </a:avLst>
          </a:prstGeom>
          <a:solidFill>
            <a:srgbClr val="283157"/>
          </a:solidFill>
          <a:ln w="9644">
            <a:solidFill>
              <a:srgbClr val="303B69"/>
            </a:solidFill>
            <a:prstDash val="solid"/>
          </a:ln>
        </p:spPr>
        <p:txBody>
          <a:bodyPr/>
          <a:lstStyle/>
          <a:p>
            <a:endParaRPr lang="en-US"/>
          </a:p>
        </p:txBody>
      </p:sp>
      <p:sp>
        <p:nvSpPr>
          <p:cNvPr id="15" name="Text 13"/>
          <p:cNvSpPr/>
          <p:nvPr/>
        </p:nvSpPr>
        <p:spPr>
          <a:xfrm>
            <a:off x="988100" y="4594979"/>
            <a:ext cx="129540" cy="291703"/>
          </a:xfrm>
          <a:prstGeom prst="rect">
            <a:avLst/>
          </a:prstGeom>
          <a:noFill/>
          <a:ln/>
        </p:spPr>
        <p:txBody>
          <a:bodyPr wrap="none" rtlCol="0" anchor="t"/>
          <a:lstStyle/>
          <a:p>
            <a:pPr marL="0" indent="0" algn="ctr">
              <a:lnSpc>
                <a:spcPts val="2296"/>
              </a:lnSpc>
              <a:buNone/>
            </a:pPr>
            <a:r>
              <a:rPr lang="en-US" sz="1837" dirty="0">
                <a:solidFill>
                  <a:srgbClr val="EBECEF"/>
                </a:solidFill>
                <a:latin typeface="Fraunces" pitchFamily="34" charset="0"/>
                <a:ea typeface="Fraunces" pitchFamily="34" charset="-122"/>
                <a:cs typeface="Fraunces" pitchFamily="34" charset="-120"/>
              </a:rPr>
              <a:t>3</a:t>
            </a:r>
            <a:endParaRPr lang="en-US" sz="1837" dirty="0"/>
          </a:p>
        </p:txBody>
      </p:sp>
      <p:sp>
        <p:nvSpPr>
          <p:cNvPr id="16" name="Text 14"/>
          <p:cNvSpPr/>
          <p:nvPr/>
        </p:nvSpPr>
        <p:spPr>
          <a:xfrm>
            <a:off x="1383387" y="4619387"/>
            <a:ext cx="1935480" cy="243007"/>
          </a:xfrm>
          <a:prstGeom prst="rect">
            <a:avLst/>
          </a:prstGeom>
          <a:noFill/>
          <a:ln/>
        </p:spPr>
        <p:txBody>
          <a:bodyPr wrap="none" rtlCol="0" anchor="t"/>
          <a:lstStyle/>
          <a:p>
            <a:pPr marL="0" indent="0">
              <a:lnSpc>
                <a:spcPts val="1914"/>
              </a:lnSpc>
              <a:buNone/>
            </a:pPr>
            <a:r>
              <a:rPr lang="en-US" sz="1531" dirty="0">
                <a:solidFill>
                  <a:srgbClr val="EBECEF"/>
                </a:solidFill>
                <a:latin typeface="Fraunces" pitchFamily="34" charset="0"/>
                <a:ea typeface="Fraunces" pitchFamily="34" charset="-122"/>
                <a:cs typeface="Fraunces" pitchFamily="34" charset="-120"/>
              </a:rPr>
              <a:t>Encourage reflection</a:t>
            </a:r>
            <a:endParaRPr lang="en-US" sz="1531" dirty="0"/>
          </a:p>
        </p:txBody>
      </p:sp>
      <p:sp>
        <p:nvSpPr>
          <p:cNvPr id="17" name="Text 15"/>
          <p:cNvSpPr/>
          <p:nvPr/>
        </p:nvSpPr>
        <p:spPr>
          <a:xfrm>
            <a:off x="1383387" y="5017889"/>
            <a:ext cx="3110865" cy="497443"/>
          </a:xfrm>
          <a:prstGeom prst="rect">
            <a:avLst/>
          </a:prstGeom>
          <a:noFill/>
          <a:ln/>
        </p:spPr>
        <p:txBody>
          <a:bodyPr wrap="squar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Encourage learners to reflect on their experiences</a:t>
            </a:r>
            <a:endParaRPr lang="en-US" sz="1225" dirty="0"/>
          </a:p>
        </p:txBody>
      </p:sp>
      <p:sp>
        <p:nvSpPr>
          <p:cNvPr id="18" name="Shape 16"/>
          <p:cNvSpPr/>
          <p:nvPr/>
        </p:nvSpPr>
        <p:spPr>
          <a:xfrm>
            <a:off x="4649748" y="4565928"/>
            <a:ext cx="349925" cy="349925"/>
          </a:xfrm>
          <a:prstGeom prst="roundRect">
            <a:avLst>
              <a:gd name="adj" fmla="val 20002"/>
            </a:avLst>
          </a:prstGeom>
          <a:solidFill>
            <a:srgbClr val="283157"/>
          </a:solidFill>
          <a:ln w="9644">
            <a:solidFill>
              <a:srgbClr val="303B69"/>
            </a:solidFill>
            <a:prstDash val="solid"/>
          </a:ln>
        </p:spPr>
        <p:txBody>
          <a:bodyPr/>
          <a:lstStyle/>
          <a:p>
            <a:endParaRPr lang="en-US"/>
          </a:p>
        </p:txBody>
      </p:sp>
      <p:sp>
        <p:nvSpPr>
          <p:cNvPr id="19" name="Text 17"/>
          <p:cNvSpPr/>
          <p:nvPr/>
        </p:nvSpPr>
        <p:spPr>
          <a:xfrm>
            <a:off x="4752261" y="4594979"/>
            <a:ext cx="144780" cy="291703"/>
          </a:xfrm>
          <a:prstGeom prst="rect">
            <a:avLst/>
          </a:prstGeom>
          <a:noFill/>
          <a:ln/>
        </p:spPr>
        <p:txBody>
          <a:bodyPr wrap="none" rtlCol="0" anchor="t"/>
          <a:lstStyle/>
          <a:p>
            <a:pPr marL="0" indent="0" algn="ctr">
              <a:lnSpc>
                <a:spcPts val="2296"/>
              </a:lnSpc>
              <a:buNone/>
            </a:pPr>
            <a:r>
              <a:rPr lang="en-US" sz="1837" dirty="0">
                <a:solidFill>
                  <a:srgbClr val="EBECEF"/>
                </a:solidFill>
                <a:latin typeface="Fraunces" pitchFamily="34" charset="0"/>
                <a:ea typeface="Fraunces" pitchFamily="34" charset="-122"/>
                <a:cs typeface="Fraunces" pitchFamily="34" charset="-120"/>
              </a:rPr>
              <a:t>4</a:t>
            </a:r>
            <a:endParaRPr lang="en-US" sz="1837" dirty="0"/>
          </a:p>
        </p:txBody>
      </p:sp>
      <p:sp>
        <p:nvSpPr>
          <p:cNvPr id="20" name="Text 18"/>
          <p:cNvSpPr/>
          <p:nvPr/>
        </p:nvSpPr>
        <p:spPr>
          <a:xfrm>
            <a:off x="5155168" y="4619387"/>
            <a:ext cx="1600200" cy="243007"/>
          </a:xfrm>
          <a:prstGeom prst="rect">
            <a:avLst/>
          </a:prstGeom>
          <a:noFill/>
          <a:ln/>
        </p:spPr>
        <p:txBody>
          <a:bodyPr wrap="none" rtlCol="0" anchor="t"/>
          <a:lstStyle/>
          <a:p>
            <a:pPr marL="0" indent="0">
              <a:lnSpc>
                <a:spcPts val="1914"/>
              </a:lnSpc>
              <a:buNone/>
            </a:pPr>
            <a:r>
              <a:rPr lang="en-US" sz="1531" dirty="0">
                <a:solidFill>
                  <a:srgbClr val="EBECEF"/>
                </a:solidFill>
                <a:latin typeface="Fraunces" pitchFamily="34" charset="0"/>
                <a:ea typeface="Fraunces" pitchFamily="34" charset="-122"/>
                <a:cs typeface="Fraunces" pitchFamily="34" charset="-120"/>
              </a:rPr>
              <a:t>Provide feedback</a:t>
            </a:r>
            <a:endParaRPr lang="en-US" sz="1531" dirty="0"/>
          </a:p>
        </p:txBody>
      </p:sp>
      <p:sp>
        <p:nvSpPr>
          <p:cNvPr id="21" name="Text 19"/>
          <p:cNvSpPr/>
          <p:nvPr/>
        </p:nvSpPr>
        <p:spPr>
          <a:xfrm>
            <a:off x="5155168" y="5017889"/>
            <a:ext cx="3110865" cy="497443"/>
          </a:xfrm>
          <a:prstGeom prst="rect">
            <a:avLst/>
          </a:prstGeom>
          <a:noFill/>
          <a:ln/>
        </p:spPr>
        <p:txBody>
          <a:bodyPr wrap="squar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Offer constructive feedback to help learners improve</a:t>
            </a:r>
            <a:endParaRPr lang="en-US" sz="1225" dirty="0"/>
          </a:p>
        </p:txBody>
      </p:sp>
      <p:sp>
        <p:nvSpPr>
          <p:cNvPr id="22" name="Shape 20"/>
          <p:cNvSpPr/>
          <p:nvPr/>
        </p:nvSpPr>
        <p:spPr>
          <a:xfrm>
            <a:off x="877967" y="5792272"/>
            <a:ext cx="349925" cy="349925"/>
          </a:xfrm>
          <a:prstGeom prst="roundRect">
            <a:avLst>
              <a:gd name="adj" fmla="val 20002"/>
            </a:avLst>
          </a:prstGeom>
          <a:solidFill>
            <a:srgbClr val="283157"/>
          </a:solidFill>
          <a:ln w="9644">
            <a:solidFill>
              <a:srgbClr val="303B69"/>
            </a:solidFill>
            <a:prstDash val="solid"/>
          </a:ln>
        </p:spPr>
        <p:txBody>
          <a:bodyPr/>
          <a:lstStyle/>
          <a:p>
            <a:endParaRPr lang="en-US"/>
          </a:p>
        </p:txBody>
      </p:sp>
      <p:sp>
        <p:nvSpPr>
          <p:cNvPr id="23" name="Text 21"/>
          <p:cNvSpPr/>
          <p:nvPr/>
        </p:nvSpPr>
        <p:spPr>
          <a:xfrm>
            <a:off x="984290" y="5821323"/>
            <a:ext cx="137160" cy="291703"/>
          </a:xfrm>
          <a:prstGeom prst="rect">
            <a:avLst/>
          </a:prstGeom>
          <a:noFill/>
          <a:ln/>
        </p:spPr>
        <p:txBody>
          <a:bodyPr wrap="none" rtlCol="0" anchor="t"/>
          <a:lstStyle/>
          <a:p>
            <a:pPr marL="0" indent="0" algn="ctr">
              <a:lnSpc>
                <a:spcPts val="2296"/>
              </a:lnSpc>
              <a:buNone/>
            </a:pPr>
            <a:r>
              <a:rPr lang="en-US" sz="1837" dirty="0">
                <a:solidFill>
                  <a:srgbClr val="EBECEF"/>
                </a:solidFill>
                <a:latin typeface="Fraunces" pitchFamily="34" charset="0"/>
                <a:ea typeface="Fraunces" pitchFamily="34" charset="-122"/>
                <a:cs typeface="Fraunces" pitchFamily="34" charset="-120"/>
              </a:rPr>
              <a:t>5</a:t>
            </a:r>
            <a:endParaRPr lang="en-US" sz="1837" dirty="0"/>
          </a:p>
        </p:txBody>
      </p:sp>
      <p:sp>
        <p:nvSpPr>
          <p:cNvPr id="24" name="Text 22"/>
          <p:cNvSpPr/>
          <p:nvPr/>
        </p:nvSpPr>
        <p:spPr>
          <a:xfrm>
            <a:off x="1383387" y="5845731"/>
            <a:ext cx="1555313" cy="243007"/>
          </a:xfrm>
          <a:prstGeom prst="rect">
            <a:avLst/>
          </a:prstGeom>
          <a:noFill/>
          <a:ln/>
        </p:spPr>
        <p:txBody>
          <a:bodyPr wrap="none" rtlCol="0" anchor="t"/>
          <a:lstStyle/>
          <a:p>
            <a:pPr marL="0" indent="0">
              <a:lnSpc>
                <a:spcPts val="1914"/>
              </a:lnSpc>
              <a:buNone/>
            </a:pPr>
            <a:r>
              <a:rPr lang="en-US" sz="1531" dirty="0">
                <a:solidFill>
                  <a:srgbClr val="EBECEF"/>
                </a:solidFill>
                <a:latin typeface="Fraunces" pitchFamily="34" charset="0"/>
                <a:ea typeface="Fraunces" pitchFamily="34" charset="-122"/>
                <a:cs typeface="Fraunces" pitchFamily="34" charset="-120"/>
              </a:rPr>
              <a:t>Apply learning</a:t>
            </a:r>
            <a:endParaRPr lang="en-US" sz="1531" dirty="0"/>
          </a:p>
        </p:txBody>
      </p:sp>
      <p:sp>
        <p:nvSpPr>
          <p:cNvPr id="25" name="Text 23"/>
          <p:cNvSpPr/>
          <p:nvPr/>
        </p:nvSpPr>
        <p:spPr>
          <a:xfrm>
            <a:off x="1383387" y="6244233"/>
            <a:ext cx="3110865" cy="497443"/>
          </a:xfrm>
          <a:prstGeom prst="rect">
            <a:avLst/>
          </a:prstGeom>
          <a:noFill/>
          <a:ln/>
        </p:spPr>
        <p:txBody>
          <a:bodyPr wrap="squar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Help learners apply their new knowledge to real-life practice</a:t>
            </a:r>
            <a:endParaRPr lang="en-US" sz="1225" dirty="0"/>
          </a:p>
        </p:txBody>
      </p:sp>
      <p:sp>
        <p:nvSpPr>
          <p:cNvPr id="26" name="Shape 24"/>
          <p:cNvSpPr/>
          <p:nvPr/>
        </p:nvSpPr>
        <p:spPr>
          <a:xfrm>
            <a:off x="4649748" y="5792272"/>
            <a:ext cx="349925" cy="349925"/>
          </a:xfrm>
          <a:prstGeom prst="roundRect">
            <a:avLst>
              <a:gd name="adj" fmla="val 20002"/>
            </a:avLst>
          </a:prstGeom>
          <a:solidFill>
            <a:srgbClr val="283157"/>
          </a:solidFill>
          <a:ln w="9644">
            <a:solidFill>
              <a:srgbClr val="303B69"/>
            </a:solidFill>
            <a:prstDash val="solid"/>
          </a:ln>
        </p:spPr>
        <p:txBody>
          <a:bodyPr/>
          <a:lstStyle/>
          <a:p>
            <a:endParaRPr lang="en-US"/>
          </a:p>
        </p:txBody>
      </p:sp>
      <p:sp>
        <p:nvSpPr>
          <p:cNvPr id="27" name="Text 25"/>
          <p:cNvSpPr/>
          <p:nvPr/>
        </p:nvSpPr>
        <p:spPr>
          <a:xfrm>
            <a:off x="4752261" y="5821323"/>
            <a:ext cx="144780" cy="291703"/>
          </a:xfrm>
          <a:prstGeom prst="rect">
            <a:avLst/>
          </a:prstGeom>
          <a:noFill/>
          <a:ln/>
        </p:spPr>
        <p:txBody>
          <a:bodyPr wrap="none" rtlCol="0" anchor="t"/>
          <a:lstStyle/>
          <a:p>
            <a:pPr marL="0" indent="0" algn="ctr">
              <a:lnSpc>
                <a:spcPts val="2296"/>
              </a:lnSpc>
              <a:buNone/>
            </a:pPr>
            <a:r>
              <a:rPr lang="en-US" sz="1837" dirty="0">
                <a:solidFill>
                  <a:srgbClr val="EBECEF"/>
                </a:solidFill>
                <a:latin typeface="Fraunces" pitchFamily="34" charset="0"/>
                <a:ea typeface="Fraunces" pitchFamily="34" charset="-122"/>
                <a:cs typeface="Fraunces" pitchFamily="34" charset="-120"/>
              </a:rPr>
              <a:t>6</a:t>
            </a:r>
            <a:endParaRPr lang="en-US" sz="1837" dirty="0"/>
          </a:p>
        </p:txBody>
      </p:sp>
      <p:sp>
        <p:nvSpPr>
          <p:cNvPr id="28" name="Text 26"/>
          <p:cNvSpPr/>
          <p:nvPr/>
        </p:nvSpPr>
        <p:spPr>
          <a:xfrm>
            <a:off x="5155168" y="5845731"/>
            <a:ext cx="1828800" cy="243007"/>
          </a:xfrm>
          <a:prstGeom prst="rect">
            <a:avLst/>
          </a:prstGeom>
          <a:noFill/>
          <a:ln/>
        </p:spPr>
        <p:txBody>
          <a:bodyPr wrap="none" rtlCol="0" anchor="t"/>
          <a:lstStyle/>
          <a:p>
            <a:pPr marL="0" indent="0">
              <a:lnSpc>
                <a:spcPts val="1914"/>
              </a:lnSpc>
              <a:buNone/>
            </a:pPr>
            <a:r>
              <a:rPr lang="en-US" sz="1531" dirty="0">
                <a:solidFill>
                  <a:srgbClr val="EBECEF"/>
                </a:solidFill>
                <a:latin typeface="Fraunces" pitchFamily="34" charset="0"/>
                <a:ea typeface="Fraunces" pitchFamily="34" charset="-122"/>
                <a:cs typeface="Fraunces" pitchFamily="34" charset="-120"/>
              </a:rPr>
              <a:t>Vary the techniques</a:t>
            </a:r>
            <a:endParaRPr lang="en-US" sz="1531" dirty="0"/>
          </a:p>
        </p:txBody>
      </p:sp>
      <p:sp>
        <p:nvSpPr>
          <p:cNvPr id="29" name="Text 27"/>
          <p:cNvSpPr/>
          <p:nvPr/>
        </p:nvSpPr>
        <p:spPr>
          <a:xfrm>
            <a:off x="5155168" y="6244233"/>
            <a:ext cx="3110865" cy="497443"/>
          </a:xfrm>
          <a:prstGeom prst="rect">
            <a:avLst/>
          </a:prstGeom>
          <a:noFill/>
          <a:ln/>
        </p:spPr>
        <p:txBody>
          <a:bodyPr wrap="square" rtlCol="0" anchor="t"/>
          <a:lstStyle/>
          <a:p>
            <a:pPr marL="0" indent="0">
              <a:lnSpc>
                <a:spcPts val="1960"/>
              </a:lnSpc>
              <a:buNone/>
            </a:pPr>
            <a:r>
              <a:rPr lang="en-US" sz="1225" dirty="0">
                <a:solidFill>
                  <a:srgbClr val="EBECEF"/>
                </a:solidFill>
                <a:latin typeface="Epilogue" pitchFamily="34" charset="0"/>
                <a:ea typeface="Epilogue" pitchFamily="34" charset="-122"/>
                <a:cs typeface="Epilogue" pitchFamily="34" charset="-120"/>
              </a:rPr>
              <a:t>Adapt debriefing techniques to meet learners' needs and preferences</a:t>
            </a:r>
            <a:endParaRPr lang="en-US" sz="1225" dirty="0"/>
          </a:p>
        </p:txBody>
      </p:sp>
      <p:pic>
        <p:nvPicPr>
          <p:cNvPr id="30"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0954">
            <a:solidFill>
              <a:srgbClr val="565151"/>
            </a:solidFill>
            <a:prstDash val="solid"/>
          </a:ln>
        </p:spPr>
        <p:txBody>
          <a:bodyPr/>
          <a:lstStyle/>
          <a:p>
            <a:endParaRPr lang="en-US"/>
          </a:p>
        </p:txBody>
      </p:sp>
      <p:sp>
        <p:nvSpPr>
          <p:cNvPr id="4" name="Text 2"/>
          <p:cNvSpPr/>
          <p:nvPr/>
        </p:nvSpPr>
        <p:spPr>
          <a:xfrm>
            <a:off x="6148030" y="1188006"/>
            <a:ext cx="3657600" cy="551378"/>
          </a:xfrm>
          <a:prstGeom prst="rect">
            <a:avLst/>
          </a:prstGeom>
          <a:noFill/>
          <a:ln/>
        </p:spPr>
        <p:txBody>
          <a:bodyPr wrap="none" rtlCol="0" anchor="t"/>
          <a:lstStyle/>
          <a:p>
            <a:pPr marL="0" indent="0">
              <a:lnSpc>
                <a:spcPts val="4342"/>
              </a:lnSpc>
              <a:buNone/>
            </a:pPr>
            <a:r>
              <a:rPr lang="en-US" sz="3473" dirty="0">
                <a:solidFill>
                  <a:srgbClr val="FFFFFF"/>
                </a:solidFill>
                <a:latin typeface="Fraunces" pitchFamily="34" charset="0"/>
                <a:ea typeface="Fraunces" pitchFamily="34" charset="-122"/>
                <a:cs typeface="Fraunces" pitchFamily="34" charset="-120"/>
              </a:rPr>
              <a:t>Review of Course</a:t>
            </a:r>
            <a:endParaRPr lang="en-US" sz="3473" dirty="0"/>
          </a:p>
        </p:txBody>
      </p:sp>
      <p:sp>
        <p:nvSpPr>
          <p:cNvPr id="5" name="Text 3"/>
          <p:cNvSpPr/>
          <p:nvPr/>
        </p:nvSpPr>
        <p:spPr>
          <a:xfrm>
            <a:off x="6148030" y="2004060"/>
            <a:ext cx="2823210" cy="441127"/>
          </a:xfrm>
          <a:prstGeom prst="rect">
            <a:avLst/>
          </a:prstGeom>
          <a:noFill/>
          <a:ln/>
        </p:spPr>
        <p:txBody>
          <a:bodyPr wrap="none" rtlCol="0" anchor="t"/>
          <a:lstStyle/>
          <a:p>
            <a:pPr marL="0" indent="0">
              <a:lnSpc>
                <a:spcPts val="3473"/>
              </a:lnSpc>
              <a:buNone/>
            </a:pPr>
            <a:r>
              <a:rPr lang="en-US" sz="2779" dirty="0">
                <a:solidFill>
                  <a:srgbClr val="FFFFFF"/>
                </a:solidFill>
                <a:latin typeface="Fraunces" pitchFamily="34" charset="0"/>
                <a:ea typeface="Fraunces" pitchFamily="34" charset="-122"/>
                <a:cs typeface="Fraunces" pitchFamily="34" charset="-120"/>
              </a:rPr>
              <a:t>Key Takeaways</a:t>
            </a:r>
            <a:endParaRPr lang="en-US" sz="2779" dirty="0"/>
          </a:p>
        </p:txBody>
      </p:sp>
      <p:sp>
        <p:nvSpPr>
          <p:cNvPr id="6" name="Text 4"/>
          <p:cNvSpPr/>
          <p:nvPr/>
        </p:nvSpPr>
        <p:spPr>
          <a:xfrm>
            <a:off x="6148030" y="2709863"/>
            <a:ext cx="2117408" cy="330756"/>
          </a:xfrm>
          <a:prstGeom prst="rect">
            <a:avLst/>
          </a:prstGeom>
          <a:noFill/>
          <a:ln/>
        </p:spPr>
        <p:txBody>
          <a:bodyPr wrap="none" rtlCol="0" anchor="t"/>
          <a:lstStyle/>
          <a:p>
            <a:pPr marL="0" indent="0">
              <a:lnSpc>
                <a:spcPts val="2605"/>
              </a:lnSpc>
              <a:buNone/>
            </a:pPr>
            <a:r>
              <a:rPr lang="en-US" sz="2084" dirty="0">
                <a:solidFill>
                  <a:srgbClr val="FFFFFF"/>
                </a:solidFill>
                <a:latin typeface="Fraunces" pitchFamily="34" charset="0"/>
                <a:ea typeface="Fraunces" pitchFamily="34" charset="-122"/>
                <a:cs typeface="Fraunces" pitchFamily="34" charset="-120"/>
              </a:rPr>
              <a:t>Key Points</a:t>
            </a:r>
            <a:endParaRPr lang="en-US" sz="2084" dirty="0"/>
          </a:p>
        </p:txBody>
      </p:sp>
      <p:sp>
        <p:nvSpPr>
          <p:cNvPr id="7" name="Shape 5"/>
          <p:cNvSpPr/>
          <p:nvPr/>
        </p:nvSpPr>
        <p:spPr>
          <a:xfrm>
            <a:off x="6148030" y="3443168"/>
            <a:ext cx="396954" cy="396954"/>
          </a:xfrm>
          <a:prstGeom prst="roundRect">
            <a:avLst>
              <a:gd name="adj" fmla="val 20003"/>
            </a:avLst>
          </a:prstGeom>
          <a:solidFill>
            <a:srgbClr val="283157"/>
          </a:solidFill>
          <a:ln w="10954">
            <a:solidFill>
              <a:srgbClr val="303B69"/>
            </a:solidFill>
            <a:prstDash val="solid"/>
          </a:ln>
        </p:spPr>
        <p:txBody>
          <a:bodyPr/>
          <a:lstStyle/>
          <a:p>
            <a:endParaRPr lang="en-US"/>
          </a:p>
        </p:txBody>
      </p:sp>
      <p:sp>
        <p:nvSpPr>
          <p:cNvPr id="8" name="Text 6"/>
          <p:cNvSpPr/>
          <p:nvPr/>
        </p:nvSpPr>
        <p:spPr>
          <a:xfrm>
            <a:off x="6285548" y="3476268"/>
            <a:ext cx="121920" cy="330756"/>
          </a:xfrm>
          <a:prstGeom prst="rect">
            <a:avLst/>
          </a:prstGeom>
          <a:noFill/>
          <a:ln/>
        </p:spPr>
        <p:txBody>
          <a:bodyPr wrap="none" rtlCol="0" anchor="t"/>
          <a:lstStyle/>
          <a:p>
            <a:pPr marL="0" indent="0" algn="ctr">
              <a:lnSpc>
                <a:spcPts val="2605"/>
              </a:lnSpc>
              <a:buNone/>
            </a:pPr>
            <a:r>
              <a:rPr lang="en-US" sz="2084" dirty="0">
                <a:solidFill>
                  <a:srgbClr val="EBECEF"/>
                </a:solidFill>
                <a:latin typeface="Fraunces" pitchFamily="34" charset="0"/>
                <a:ea typeface="Fraunces" pitchFamily="34" charset="-122"/>
                <a:cs typeface="Fraunces" pitchFamily="34" charset="-120"/>
              </a:rPr>
              <a:t>1</a:t>
            </a:r>
            <a:endParaRPr lang="en-US" sz="2084" dirty="0"/>
          </a:p>
        </p:txBody>
      </p:sp>
      <p:sp>
        <p:nvSpPr>
          <p:cNvPr id="9" name="Text 7"/>
          <p:cNvSpPr/>
          <p:nvPr/>
        </p:nvSpPr>
        <p:spPr>
          <a:xfrm>
            <a:off x="6721435" y="3503771"/>
            <a:ext cx="3223260" cy="275749"/>
          </a:xfrm>
          <a:prstGeom prst="rect">
            <a:avLst/>
          </a:prstGeom>
          <a:noFill/>
          <a:ln/>
        </p:spPr>
        <p:txBody>
          <a:bodyPr wrap="none" rtlCol="0" anchor="t"/>
          <a:lstStyle/>
          <a:p>
            <a:pPr marL="0" indent="0">
              <a:lnSpc>
                <a:spcPts val="2171"/>
              </a:lnSpc>
              <a:buNone/>
            </a:pPr>
            <a:r>
              <a:rPr lang="en-US" sz="1737" dirty="0">
                <a:solidFill>
                  <a:srgbClr val="EBECEF"/>
                </a:solidFill>
                <a:latin typeface="Fraunces" pitchFamily="34" charset="0"/>
                <a:ea typeface="Fraunces" pitchFamily="34" charset="-122"/>
                <a:cs typeface="Fraunces" pitchFamily="34" charset="-120"/>
              </a:rPr>
              <a:t>Benefits of medical simulation:</a:t>
            </a:r>
            <a:endParaRPr lang="en-US" sz="1737" dirty="0"/>
          </a:p>
        </p:txBody>
      </p:sp>
      <p:sp>
        <p:nvSpPr>
          <p:cNvPr id="10" name="Text 8"/>
          <p:cNvSpPr/>
          <p:nvPr/>
        </p:nvSpPr>
        <p:spPr>
          <a:xfrm>
            <a:off x="6721435" y="3955971"/>
            <a:ext cx="3248739" cy="1129189"/>
          </a:xfrm>
          <a:prstGeom prst="rect">
            <a:avLst/>
          </a:prstGeom>
          <a:noFill/>
          <a:ln/>
        </p:spPr>
        <p:txBody>
          <a:bodyPr wrap="square" rtlCol="0" anchor="t"/>
          <a:lstStyle/>
          <a:p>
            <a:pPr marL="0" indent="0">
              <a:lnSpc>
                <a:spcPts val="2223"/>
              </a:lnSpc>
              <a:buNone/>
            </a:pPr>
            <a:r>
              <a:rPr lang="en-US" sz="1389" dirty="0">
                <a:solidFill>
                  <a:srgbClr val="EBECEF"/>
                </a:solidFill>
                <a:latin typeface="Epilogue" pitchFamily="34" charset="0"/>
                <a:ea typeface="Epilogue" pitchFamily="34" charset="-122"/>
                <a:cs typeface="Epilogue" pitchFamily="34" charset="-120"/>
              </a:rPr>
              <a:t>Enhanced learning experiences, improved patient safety, cost-effective training, and opportunities for research and evaluation.</a:t>
            </a:r>
            <a:endParaRPr lang="en-US" sz="1389" dirty="0"/>
          </a:p>
        </p:txBody>
      </p:sp>
      <p:sp>
        <p:nvSpPr>
          <p:cNvPr id="11" name="Shape 9"/>
          <p:cNvSpPr/>
          <p:nvPr/>
        </p:nvSpPr>
        <p:spPr>
          <a:xfrm>
            <a:off x="10146625" y="3443168"/>
            <a:ext cx="396954" cy="396954"/>
          </a:xfrm>
          <a:prstGeom prst="roundRect">
            <a:avLst>
              <a:gd name="adj" fmla="val 20003"/>
            </a:avLst>
          </a:prstGeom>
          <a:solidFill>
            <a:srgbClr val="283157"/>
          </a:solidFill>
          <a:ln w="10954">
            <a:solidFill>
              <a:srgbClr val="303B69"/>
            </a:solidFill>
            <a:prstDash val="solid"/>
          </a:ln>
        </p:spPr>
        <p:txBody>
          <a:bodyPr/>
          <a:lstStyle/>
          <a:p>
            <a:endParaRPr lang="en-US"/>
          </a:p>
        </p:txBody>
      </p:sp>
      <p:sp>
        <p:nvSpPr>
          <p:cNvPr id="12" name="Text 10"/>
          <p:cNvSpPr/>
          <p:nvPr/>
        </p:nvSpPr>
        <p:spPr>
          <a:xfrm>
            <a:off x="10265093" y="3476268"/>
            <a:ext cx="160020" cy="330756"/>
          </a:xfrm>
          <a:prstGeom prst="rect">
            <a:avLst/>
          </a:prstGeom>
          <a:noFill/>
          <a:ln/>
        </p:spPr>
        <p:txBody>
          <a:bodyPr wrap="none" rtlCol="0" anchor="t"/>
          <a:lstStyle/>
          <a:p>
            <a:pPr marL="0" indent="0" algn="ctr">
              <a:lnSpc>
                <a:spcPts val="2605"/>
              </a:lnSpc>
              <a:buNone/>
            </a:pPr>
            <a:r>
              <a:rPr lang="en-US" sz="2084" dirty="0">
                <a:solidFill>
                  <a:srgbClr val="EBECEF"/>
                </a:solidFill>
                <a:latin typeface="Fraunces" pitchFamily="34" charset="0"/>
                <a:ea typeface="Fraunces" pitchFamily="34" charset="-122"/>
                <a:cs typeface="Fraunces" pitchFamily="34" charset="-120"/>
              </a:rPr>
              <a:t>2</a:t>
            </a:r>
            <a:endParaRPr lang="en-US" sz="2084" dirty="0"/>
          </a:p>
        </p:txBody>
      </p:sp>
      <p:sp>
        <p:nvSpPr>
          <p:cNvPr id="13" name="Text 11"/>
          <p:cNvSpPr/>
          <p:nvPr/>
        </p:nvSpPr>
        <p:spPr>
          <a:xfrm>
            <a:off x="10720030" y="3503771"/>
            <a:ext cx="3248739" cy="551498"/>
          </a:xfrm>
          <a:prstGeom prst="rect">
            <a:avLst/>
          </a:prstGeom>
          <a:noFill/>
          <a:ln/>
        </p:spPr>
        <p:txBody>
          <a:bodyPr wrap="square" rtlCol="0" anchor="t"/>
          <a:lstStyle/>
          <a:p>
            <a:pPr marL="0" indent="0">
              <a:lnSpc>
                <a:spcPts val="2171"/>
              </a:lnSpc>
              <a:buNone/>
            </a:pPr>
            <a:r>
              <a:rPr lang="en-US" sz="1737" dirty="0">
                <a:solidFill>
                  <a:srgbClr val="EBECEF"/>
                </a:solidFill>
                <a:latin typeface="Fraunces" pitchFamily="34" charset="0"/>
                <a:ea typeface="Fraunces" pitchFamily="34" charset="-122"/>
                <a:cs typeface="Fraunces" pitchFamily="34" charset="-120"/>
              </a:rPr>
              <a:t>Designing simulation scenarios:</a:t>
            </a:r>
            <a:endParaRPr lang="en-US" sz="1737" dirty="0"/>
          </a:p>
        </p:txBody>
      </p:sp>
      <p:sp>
        <p:nvSpPr>
          <p:cNvPr id="14" name="Text 12"/>
          <p:cNvSpPr/>
          <p:nvPr/>
        </p:nvSpPr>
        <p:spPr>
          <a:xfrm>
            <a:off x="10720030" y="4231719"/>
            <a:ext cx="3248739" cy="846892"/>
          </a:xfrm>
          <a:prstGeom prst="rect">
            <a:avLst/>
          </a:prstGeom>
          <a:noFill/>
          <a:ln/>
        </p:spPr>
        <p:txBody>
          <a:bodyPr wrap="square" rtlCol="0" anchor="t"/>
          <a:lstStyle/>
          <a:p>
            <a:pPr marL="0" indent="0">
              <a:lnSpc>
                <a:spcPts val="2223"/>
              </a:lnSpc>
              <a:buNone/>
            </a:pPr>
            <a:r>
              <a:rPr lang="en-US" sz="1389" dirty="0">
                <a:solidFill>
                  <a:srgbClr val="EBECEF"/>
                </a:solidFill>
                <a:latin typeface="Epilogue" pitchFamily="34" charset="0"/>
                <a:ea typeface="Epilogue" pitchFamily="34" charset="-122"/>
                <a:cs typeface="Epilogue" pitchFamily="34" charset="-120"/>
              </a:rPr>
              <a:t>Requires careful planning, collaboration, and adherence to key principles.</a:t>
            </a:r>
            <a:endParaRPr lang="en-US" sz="1389" dirty="0"/>
          </a:p>
        </p:txBody>
      </p:sp>
      <p:sp>
        <p:nvSpPr>
          <p:cNvPr id="15" name="Shape 13"/>
          <p:cNvSpPr/>
          <p:nvPr/>
        </p:nvSpPr>
        <p:spPr>
          <a:xfrm>
            <a:off x="6148030" y="5399484"/>
            <a:ext cx="396954" cy="396954"/>
          </a:xfrm>
          <a:prstGeom prst="roundRect">
            <a:avLst>
              <a:gd name="adj" fmla="val 20003"/>
            </a:avLst>
          </a:prstGeom>
          <a:solidFill>
            <a:srgbClr val="283157"/>
          </a:solidFill>
          <a:ln w="10954">
            <a:solidFill>
              <a:srgbClr val="303B69"/>
            </a:solidFill>
            <a:prstDash val="solid"/>
          </a:ln>
        </p:spPr>
        <p:txBody>
          <a:bodyPr/>
          <a:lstStyle/>
          <a:p>
            <a:endParaRPr lang="en-US"/>
          </a:p>
        </p:txBody>
      </p:sp>
      <p:sp>
        <p:nvSpPr>
          <p:cNvPr id="16" name="Text 14"/>
          <p:cNvSpPr/>
          <p:nvPr/>
        </p:nvSpPr>
        <p:spPr>
          <a:xfrm>
            <a:off x="6274118" y="5432584"/>
            <a:ext cx="144780" cy="330756"/>
          </a:xfrm>
          <a:prstGeom prst="rect">
            <a:avLst/>
          </a:prstGeom>
          <a:noFill/>
          <a:ln/>
        </p:spPr>
        <p:txBody>
          <a:bodyPr wrap="none" rtlCol="0" anchor="t"/>
          <a:lstStyle/>
          <a:p>
            <a:pPr marL="0" indent="0" algn="ctr">
              <a:lnSpc>
                <a:spcPts val="2605"/>
              </a:lnSpc>
              <a:buNone/>
            </a:pPr>
            <a:r>
              <a:rPr lang="en-US" sz="2084" dirty="0">
                <a:solidFill>
                  <a:srgbClr val="EBECEF"/>
                </a:solidFill>
                <a:latin typeface="Fraunces" pitchFamily="34" charset="0"/>
                <a:ea typeface="Fraunces" pitchFamily="34" charset="-122"/>
                <a:cs typeface="Fraunces" pitchFamily="34" charset="-120"/>
              </a:rPr>
              <a:t>3</a:t>
            </a:r>
            <a:endParaRPr lang="en-US" sz="2084" dirty="0"/>
          </a:p>
        </p:txBody>
      </p:sp>
      <p:sp>
        <p:nvSpPr>
          <p:cNvPr id="17" name="Text 15"/>
          <p:cNvSpPr/>
          <p:nvPr/>
        </p:nvSpPr>
        <p:spPr>
          <a:xfrm>
            <a:off x="6721435" y="5460087"/>
            <a:ext cx="3291840" cy="275749"/>
          </a:xfrm>
          <a:prstGeom prst="rect">
            <a:avLst/>
          </a:prstGeom>
          <a:noFill/>
          <a:ln/>
        </p:spPr>
        <p:txBody>
          <a:bodyPr wrap="none" rtlCol="0" anchor="t"/>
          <a:lstStyle/>
          <a:p>
            <a:pPr marL="0" indent="0">
              <a:lnSpc>
                <a:spcPts val="2171"/>
              </a:lnSpc>
              <a:buNone/>
            </a:pPr>
            <a:r>
              <a:rPr lang="en-US" sz="1737" dirty="0">
                <a:solidFill>
                  <a:srgbClr val="EBECEF"/>
                </a:solidFill>
                <a:latin typeface="Fraunces" pitchFamily="34" charset="0"/>
                <a:ea typeface="Fraunces" pitchFamily="34" charset="-122"/>
                <a:cs typeface="Fraunces" pitchFamily="34" charset="-120"/>
              </a:rPr>
              <a:t>Effective debriefing techniques:</a:t>
            </a:r>
            <a:endParaRPr lang="en-US" sz="1737" dirty="0"/>
          </a:p>
        </p:txBody>
      </p:sp>
      <p:sp>
        <p:nvSpPr>
          <p:cNvPr id="18" name="Text 16"/>
          <p:cNvSpPr/>
          <p:nvPr/>
        </p:nvSpPr>
        <p:spPr>
          <a:xfrm>
            <a:off x="6721435" y="5912287"/>
            <a:ext cx="7247334" cy="1129189"/>
          </a:xfrm>
          <a:prstGeom prst="rect">
            <a:avLst/>
          </a:prstGeom>
          <a:noFill/>
          <a:ln/>
        </p:spPr>
        <p:txBody>
          <a:bodyPr wrap="square" rtlCol="0" anchor="t"/>
          <a:lstStyle/>
          <a:p>
            <a:pPr marL="0" indent="0">
              <a:lnSpc>
                <a:spcPts val="2223"/>
              </a:lnSpc>
              <a:buNone/>
            </a:pPr>
            <a:r>
              <a:rPr lang="en-US" sz="1389" dirty="0">
                <a:solidFill>
                  <a:srgbClr val="EBECEF"/>
                </a:solidFill>
                <a:latin typeface="Epilogue" pitchFamily="34" charset="0"/>
                <a:ea typeface="Epilogue" pitchFamily="34" charset="-122"/>
                <a:cs typeface="Epilogue" pitchFamily="34" charset="-120"/>
              </a:rPr>
              <a:t>Create a psychologically safe environment, employ a structured approach, encourage reflection, provide constructive feedback, and facilitate application of learning to real-life practice. Utilize variations in debriefing techniques to meet the unique needs and preferences of learners.</a:t>
            </a:r>
            <a:endParaRPr lang="en-US" sz="1389" dirty="0"/>
          </a:p>
        </p:txBody>
      </p:sp>
      <p:pic>
        <p:nvPicPr>
          <p:cNvPr id="19"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txBody>
          <a:bodyPr/>
          <a:lstStyle/>
          <a:p>
            <a:endParaRPr lang="en-US"/>
          </a:p>
        </p:txBody>
      </p:sp>
      <p:sp>
        <p:nvSpPr>
          <p:cNvPr id="6" name="Text 3"/>
          <p:cNvSpPr/>
          <p:nvPr/>
        </p:nvSpPr>
        <p:spPr>
          <a:xfrm>
            <a:off x="2037993" y="2534722"/>
            <a:ext cx="753618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What is Medical Simulation?</a:t>
            </a:r>
            <a:endParaRPr lang="en-US" sz="4374" dirty="0"/>
          </a:p>
        </p:txBody>
      </p:sp>
      <p:sp>
        <p:nvSpPr>
          <p:cNvPr id="7" name="Text 4"/>
          <p:cNvSpPr/>
          <p:nvPr/>
        </p:nvSpPr>
        <p:spPr>
          <a:xfrm>
            <a:off x="2037993" y="3562350"/>
            <a:ext cx="10554414"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Medical simulation is a teaching method that replicates real-life healthcare scenarios using lifelike models, virtual reality, and computer-based simulations. It is an educational technique often used in medical training to enhance clinical skills, decision-making abilities, and teamwork in a safe and controlled environment. By providing healthcare professionals with the opportunity to practice and refine their skills, medical simulation has become an invaluable tool in improving patient safety and quality of care.</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1576626"/>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The Purpose of Medical Simulation</a:t>
            </a:r>
            <a:endParaRPr lang="en-US" sz="4374" dirty="0"/>
          </a:p>
        </p:txBody>
      </p:sp>
      <p:sp>
        <p:nvSpPr>
          <p:cNvPr id="5" name="Text 3"/>
          <p:cNvSpPr/>
          <p:nvPr/>
        </p:nvSpPr>
        <p:spPr>
          <a:xfrm>
            <a:off x="6319598" y="3298627"/>
            <a:ext cx="6185119" cy="2665690"/>
          </a:xfrm>
          <a:prstGeom prst="rect">
            <a:avLst/>
          </a:prstGeom>
          <a:noFill/>
          <a:ln/>
        </p:spPr>
        <p:txBody>
          <a:bodyPr wrap="none" rtlCol="0" anchor="t"/>
          <a:lstStyle/>
          <a:p>
            <a:pPr marL="457200" indent="-457200">
              <a:lnSpc>
                <a:spcPts val="3281"/>
              </a:lnSpc>
              <a:buFont typeface="Arial" panose="020B0604020202020204" pitchFamily="34" charset="0"/>
              <a:buChar char="•"/>
            </a:pPr>
            <a:r>
              <a:rPr lang="en-US" sz="2624" dirty="0">
                <a:solidFill>
                  <a:srgbClr val="FFFFFF"/>
                </a:solidFill>
                <a:latin typeface="Fraunces" pitchFamily="34" charset="0"/>
                <a:ea typeface="Fraunces" pitchFamily="34" charset="-122"/>
                <a:cs typeface="Fraunces" pitchFamily="34" charset="-120"/>
              </a:rPr>
              <a:t>Skill Development</a:t>
            </a:r>
          </a:p>
          <a:p>
            <a:pPr marL="457200" indent="-457200">
              <a:lnSpc>
                <a:spcPts val="3281"/>
              </a:lnSpc>
              <a:buFont typeface="Arial" panose="020B0604020202020204" pitchFamily="34" charset="0"/>
              <a:buChar char="•"/>
            </a:pPr>
            <a:r>
              <a:rPr lang="en-US" sz="2624" dirty="0">
                <a:solidFill>
                  <a:srgbClr val="FFFFFF"/>
                </a:solidFill>
                <a:latin typeface="Fraunces" pitchFamily="34" charset="0"/>
                <a:ea typeface="Fraunces" pitchFamily="34" charset="-122"/>
                <a:cs typeface="Fraunces" pitchFamily="34" charset="-120"/>
              </a:rPr>
              <a:t>Decision-Making Practice</a:t>
            </a:r>
          </a:p>
          <a:p>
            <a:pPr marL="457200" indent="-457200">
              <a:lnSpc>
                <a:spcPts val="3281"/>
              </a:lnSpc>
              <a:buFont typeface="Arial" panose="020B0604020202020204" pitchFamily="34" charset="0"/>
              <a:buChar char="•"/>
            </a:pPr>
            <a:r>
              <a:rPr lang="en-US" sz="2624" dirty="0">
                <a:solidFill>
                  <a:srgbClr val="FFFFFF"/>
                </a:solidFill>
                <a:latin typeface="Fraunces" pitchFamily="34" charset="0"/>
                <a:ea typeface="Fraunces" pitchFamily="34" charset="-122"/>
                <a:cs typeface="Fraunces" pitchFamily="34" charset="-120"/>
              </a:rPr>
              <a:t>Teamwork and Collaboration</a:t>
            </a:r>
          </a:p>
          <a:p>
            <a:pPr marL="457200" indent="-457200">
              <a:lnSpc>
                <a:spcPts val="3281"/>
              </a:lnSpc>
              <a:buFont typeface="Arial" panose="020B0604020202020204" pitchFamily="34" charset="0"/>
              <a:buChar char="•"/>
            </a:pPr>
            <a:r>
              <a:rPr lang="en-US" sz="2624" dirty="0">
                <a:solidFill>
                  <a:srgbClr val="FFFFFF"/>
                </a:solidFill>
                <a:latin typeface="Fraunces" pitchFamily="34" charset="0"/>
                <a:ea typeface="Fraunces" pitchFamily="34" charset="-122"/>
                <a:cs typeface="Fraunces" pitchFamily="34" charset="-120"/>
              </a:rPr>
              <a:t>Error Identification and Management</a:t>
            </a:r>
            <a:endParaRPr lang="en-US" sz="2624" dirty="0"/>
          </a:p>
          <a:p>
            <a:pPr>
              <a:lnSpc>
                <a:spcPts val="3281"/>
              </a:lnSpc>
            </a:pPr>
            <a:endParaRPr lang="en-US" sz="2624" dirty="0"/>
          </a:p>
          <a:p>
            <a:pPr>
              <a:lnSpc>
                <a:spcPts val="3281"/>
              </a:lnSpc>
            </a:pPr>
            <a:endParaRPr lang="en-US" sz="2624" dirty="0"/>
          </a:p>
          <a:p>
            <a:pPr marL="0" indent="0">
              <a:lnSpc>
                <a:spcPts val="3281"/>
              </a:lnSpc>
              <a:buNone/>
            </a:pPr>
            <a:endParaRPr lang="en-US" sz="2624" dirty="0"/>
          </a:p>
        </p:txBody>
      </p:sp>
      <p:sp>
        <p:nvSpPr>
          <p:cNvPr id="7" name="Text 5"/>
          <p:cNvSpPr/>
          <p:nvPr/>
        </p:nvSpPr>
        <p:spPr>
          <a:xfrm>
            <a:off x="6319599" y="4798100"/>
            <a:ext cx="4663440" cy="416481"/>
          </a:xfrm>
          <a:prstGeom prst="rect">
            <a:avLst/>
          </a:prstGeom>
          <a:noFill/>
          <a:ln/>
        </p:spPr>
        <p:txBody>
          <a:bodyPr wrap="none" rtlCol="0" anchor="t"/>
          <a:lstStyle/>
          <a:p>
            <a:pPr marL="0" indent="0">
              <a:lnSpc>
                <a:spcPts val="3281"/>
              </a:lnSpc>
              <a:buNone/>
            </a:pPr>
            <a:endParaRPr lang="en-US" sz="2624" dirty="0"/>
          </a:p>
        </p:txBody>
      </p:sp>
      <p:sp>
        <p:nvSpPr>
          <p:cNvPr id="8" name="Text 6"/>
          <p:cNvSpPr/>
          <p:nvPr/>
        </p:nvSpPr>
        <p:spPr>
          <a:xfrm>
            <a:off x="6319599" y="5547836"/>
            <a:ext cx="5966460" cy="416481"/>
          </a:xfrm>
          <a:prstGeom prst="rect">
            <a:avLst/>
          </a:prstGeom>
          <a:noFill/>
          <a:ln/>
        </p:spPr>
        <p:txBody>
          <a:bodyPr wrap="none" rtlCol="0" anchor="t"/>
          <a:lstStyle/>
          <a:p>
            <a:pPr marL="0" indent="0">
              <a:lnSpc>
                <a:spcPts val="3281"/>
              </a:lnSpc>
              <a:buNone/>
            </a:pPr>
            <a:endParaRPr lang="en-US" sz="2624" dirty="0"/>
          </a:p>
        </p:txBody>
      </p:sp>
      <p:sp>
        <p:nvSpPr>
          <p:cNvPr id="9" name="Text 7"/>
          <p:cNvSpPr/>
          <p:nvPr/>
        </p:nvSpPr>
        <p:spPr>
          <a:xfrm>
            <a:off x="6319599" y="6297573"/>
            <a:ext cx="7477601" cy="355402"/>
          </a:xfrm>
          <a:prstGeom prst="rect">
            <a:avLst/>
          </a:prstGeom>
          <a:noFill/>
          <a:ln/>
        </p:spPr>
        <p:txBody>
          <a:bodyPr wrap="none" rtlCol="0" anchor="t"/>
          <a:lstStyle/>
          <a:p>
            <a:pPr marL="0" indent="0">
              <a:lnSpc>
                <a:spcPts val="2799"/>
              </a:lnSpc>
              <a:buNone/>
            </a:pPr>
            <a:endParaRPr lang="en-US" sz="1750" dirty="0"/>
          </a:p>
        </p:txBody>
      </p:sp>
      <p:pic>
        <p:nvPicPr>
          <p:cNvPr id="10"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2365296"/>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Improving Critical Thinking Skills through Simulation</a:t>
            </a:r>
            <a:endParaRPr lang="en-US" sz="4374" dirty="0"/>
          </a:p>
        </p:txBody>
      </p:sp>
      <p:sp>
        <p:nvSpPr>
          <p:cNvPr id="5" name="Text 3"/>
          <p:cNvSpPr/>
          <p:nvPr/>
        </p:nvSpPr>
        <p:spPr>
          <a:xfrm>
            <a:off x="833199" y="4087297"/>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Medical simulation presents learners with complex patient scenarios, challenging them to analyze and evaluate situations in a realistic environment. By practicing decision-making skills in a safe and controlled setting, healthcare professionals can enhance their ability to make sound clinical judgments.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2018109"/>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Enhancing Clinical Proficiency through Simulation</a:t>
            </a:r>
            <a:endParaRPr lang="en-US" sz="4374" dirty="0"/>
          </a:p>
        </p:txBody>
      </p:sp>
      <p:sp>
        <p:nvSpPr>
          <p:cNvPr id="5" name="Text 3"/>
          <p:cNvSpPr/>
          <p:nvPr/>
        </p:nvSpPr>
        <p:spPr>
          <a:xfrm>
            <a:off x="833199" y="4434483"/>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Medical simulation allows healthcare professionals to develop and refine their clinical skills in a safe and controlled environment. By providing hands-on experience with various procedures, such as surgeries, medication administration, and emergency management, simulation can enhance learners' proficiency and confidence.</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833199" y="1840349"/>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Fostering Collaboration and Communication through Simulation</a:t>
            </a:r>
            <a:endParaRPr lang="en-US" sz="4374" dirty="0"/>
          </a:p>
        </p:txBody>
      </p:sp>
      <p:sp>
        <p:nvSpPr>
          <p:cNvPr id="5" name="Text 3"/>
          <p:cNvSpPr/>
          <p:nvPr/>
        </p:nvSpPr>
        <p:spPr>
          <a:xfrm>
            <a:off x="833199" y="4256723"/>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Medical simulation provides opportunities for interdisciplinary collaboration, allowing healthcare professionals from different disciplines to work together and enhance their teamwork skills. By fostering communication, cooperation, and mutual understanding, simulation can improve patient outcomes and increase efficiencies in healthcare settings.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63195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Reducing Medical Errors through Simulation</a:t>
            </a:r>
            <a:endParaRPr lang="en-US" sz="4374" dirty="0"/>
          </a:p>
        </p:txBody>
      </p:sp>
      <p:sp>
        <p:nvSpPr>
          <p:cNvPr id="5" name="Text 3"/>
          <p:cNvSpPr/>
          <p:nvPr/>
        </p:nvSpPr>
        <p:spPr>
          <a:xfrm>
            <a:off x="63195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Simulation provides healthcare professionals with a safe environment to identify and manage errors. By practicing in a controlled setting, professionals can develop their skills and reduce the likelihood of errors in real patient care. This ultimately leads to better patient outcomes and improved safety in healthcare settings.</a:t>
            </a:r>
            <a:endParaRPr lang="en-US" sz="1750" dirty="0"/>
          </a:p>
        </p:txBody>
      </p:sp>
      <p:pic>
        <p:nvPicPr>
          <p:cNvPr id="6"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txBody>
          <a:bodyPr/>
          <a:lstStyle/>
          <a:p>
            <a:endParaRPr lang="en-US"/>
          </a:p>
        </p:txBody>
      </p:sp>
      <p:sp>
        <p:nvSpPr>
          <p:cNvPr id="3" name="Shape 1"/>
          <p:cNvSpPr/>
          <p:nvPr/>
        </p:nvSpPr>
        <p:spPr>
          <a:xfrm>
            <a:off x="0" y="0"/>
            <a:ext cx="14630400" cy="8229600"/>
          </a:xfrm>
          <a:prstGeom prst="rect">
            <a:avLst/>
          </a:prstGeom>
          <a:solidFill>
            <a:srgbClr val="080E26"/>
          </a:solidFill>
          <a:ln w="13811">
            <a:solidFill>
              <a:srgbClr val="565151"/>
            </a:solidFill>
            <a:prstDash val="solid"/>
          </a:ln>
        </p:spPr>
        <p:txBody>
          <a:bodyPr/>
          <a:lstStyle/>
          <a:p>
            <a:endParaRPr lang="en-US"/>
          </a:p>
        </p:txBody>
      </p:sp>
      <p:sp>
        <p:nvSpPr>
          <p:cNvPr id="4" name="Text 2"/>
          <p:cNvSpPr/>
          <p:nvPr/>
        </p:nvSpPr>
        <p:spPr>
          <a:xfrm>
            <a:off x="2037993" y="2168485"/>
            <a:ext cx="809244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Benefits of Medical Simulation</a:t>
            </a:r>
            <a:endParaRPr lang="en-US" sz="4374" dirty="0"/>
          </a:p>
        </p:txBody>
      </p:sp>
      <p:sp>
        <p:nvSpPr>
          <p:cNvPr id="5" name="Text 3"/>
          <p:cNvSpPr/>
          <p:nvPr/>
        </p:nvSpPr>
        <p:spPr>
          <a:xfrm>
            <a:off x="2037993" y="3196114"/>
            <a:ext cx="3139440" cy="416481"/>
          </a:xfrm>
          <a:prstGeom prst="rect">
            <a:avLst/>
          </a:prstGeom>
          <a:noFill/>
          <a:ln/>
        </p:spPr>
        <p:txBody>
          <a:bodyPr wrap="none" rtlCol="0" anchor="t"/>
          <a:lstStyle/>
          <a:p>
            <a:pPr marL="0" indent="0">
              <a:lnSpc>
                <a:spcPts val="3281"/>
              </a:lnSpc>
              <a:buNone/>
            </a:pPr>
            <a:r>
              <a:rPr lang="en-US" sz="2624" dirty="0">
                <a:solidFill>
                  <a:srgbClr val="FFFFFF"/>
                </a:solidFill>
                <a:latin typeface="Fraunces" pitchFamily="34" charset="0"/>
                <a:ea typeface="Fraunces" pitchFamily="34" charset="-122"/>
                <a:cs typeface="Fraunces" pitchFamily="34" charset="-120"/>
              </a:rPr>
              <a:t>Simulation Benefits</a:t>
            </a:r>
            <a:endParaRPr lang="en-US" sz="2624" dirty="0"/>
          </a:p>
        </p:txBody>
      </p:sp>
      <p:sp>
        <p:nvSpPr>
          <p:cNvPr id="6" name="Text 4"/>
          <p:cNvSpPr/>
          <p:nvPr/>
        </p:nvSpPr>
        <p:spPr>
          <a:xfrm>
            <a:off x="2393394" y="3945850"/>
            <a:ext cx="10199013" cy="355402"/>
          </a:xfrm>
          <a:prstGeom prst="rect">
            <a:avLst/>
          </a:prstGeom>
          <a:noFill/>
          <a:ln/>
        </p:spPr>
        <p:txBody>
          <a:bodyPr wrap="none" rtlCol="0" anchor="t"/>
          <a:lstStyle/>
          <a:p>
            <a:pPr marL="342900" indent="-342900" algn="l">
              <a:lnSpc>
                <a:spcPts val="2799"/>
              </a:lnSpc>
              <a:buSzPct val="100000"/>
              <a:buChar char="•"/>
            </a:pPr>
            <a:r>
              <a:rPr lang="en-US" sz="1750" dirty="0">
                <a:solidFill>
                  <a:srgbClr val="EBECEF"/>
                </a:solidFill>
                <a:latin typeface="Epilogue" pitchFamily="34" charset="0"/>
                <a:ea typeface="Epilogue" pitchFamily="34" charset="-122"/>
                <a:cs typeface="Epilogue" pitchFamily="34" charset="-120"/>
              </a:rPr>
              <a:t>Enhanced learning experience</a:t>
            </a:r>
            <a:endParaRPr lang="en-US" sz="1750" dirty="0"/>
          </a:p>
        </p:txBody>
      </p:sp>
      <p:sp>
        <p:nvSpPr>
          <p:cNvPr id="7" name="Text 5"/>
          <p:cNvSpPr/>
          <p:nvPr/>
        </p:nvSpPr>
        <p:spPr>
          <a:xfrm>
            <a:off x="2393394" y="4390073"/>
            <a:ext cx="10199013" cy="355402"/>
          </a:xfrm>
          <a:prstGeom prst="rect">
            <a:avLst/>
          </a:prstGeom>
          <a:noFill/>
          <a:ln/>
        </p:spPr>
        <p:txBody>
          <a:bodyPr wrap="none" rtlCol="0" anchor="t"/>
          <a:lstStyle/>
          <a:p>
            <a:pPr marL="342900" indent="-342900" algn="l">
              <a:lnSpc>
                <a:spcPts val="2799"/>
              </a:lnSpc>
              <a:buSzPct val="100000"/>
              <a:buChar char="•"/>
            </a:pPr>
            <a:r>
              <a:rPr lang="en-US" sz="1750" dirty="0">
                <a:solidFill>
                  <a:srgbClr val="EBECEF"/>
                </a:solidFill>
                <a:latin typeface="Epilogue" pitchFamily="34" charset="0"/>
                <a:ea typeface="Epilogue" pitchFamily="34" charset="-122"/>
                <a:cs typeface="Epilogue" pitchFamily="34" charset="-120"/>
              </a:rPr>
              <a:t>Safe environment for practice</a:t>
            </a:r>
            <a:endParaRPr lang="en-US" sz="1750" dirty="0"/>
          </a:p>
        </p:txBody>
      </p:sp>
      <p:sp>
        <p:nvSpPr>
          <p:cNvPr id="8" name="Text 6"/>
          <p:cNvSpPr/>
          <p:nvPr/>
        </p:nvSpPr>
        <p:spPr>
          <a:xfrm>
            <a:off x="2393394" y="4834295"/>
            <a:ext cx="10199013" cy="355402"/>
          </a:xfrm>
          <a:prstGeom prst="rect">
            <a:avLst/>
          </a:prstGeom>
          <a:noFill/>
          <a:ln/>
        </p:spPr>
        <p:txBody>
          <a:bodyPr wrap="none" rtlCol="0" anchor="t"/>
          <a:lstStyle/>
          <a:p>
            <a:pPr marL="342900" indent="-342900" algn="l">
              <a:lnSpc>
                <a:spcPts val="2799"/>
              </a:lnSpc>
              <a:buSzPct val="100000"/>
              <a:buChar char="•"/>
            </a:pPr>
            <a:r>
              <a:rPr lang="en-US" sz="1750" dirty="0">
                <a:solidFill>
                  <a:srgbClr val="EBECEF"/>
                </a:solidFill>
                <a:latin typeface="Epilogue" pitchFamily="34" charset="0"/>
                <a:ea typeface="Epilogue" pitchFamily="34" charset="-122"/>
                <a:cs typeface="Epilogue" pitchFamily="34" charset="-120"/>
              </a:rPr>
              <a:t>Improved patient safety</a:t>
            </a:r>
            <a:endParaRPr lang="en-US" sz="1750" dirty="0"/>
          </a:p>
        </p:txBody>
      </p:sp>
      <p:sp>
        <p:nvSpPr>
          <p:cNvPr id="9" name="Text 7"/>
          <p:cNvSpPr/>
          <p:nvPr/>
        </p:nvSpPr>
        <p:spPr>
          <a:xfrm>
            <a:off x="2393394" y="5278517"/>
            <a:ext cx="10199013" cy="355402"/>
          </a:xfrm>
          <a:prstGeom prst="rect">
            <a:avLst/>
          </a:prstGeom>
          <a:noFill/>
          <a:ln/>
        </p:spPr>
        <p:txBody>
          <a:bodyPr wrap="none" rtlCol="0" anchor="t"/>
          <a:lstStyle/>
          <a:p>
            <a:pPr marL="342900" indent="-342900" algn="l">
              <a:lnSpc>
                <a:spcPts val="2799"/>
              </a:lnSpc>
              <a:buSzPct val="100000"/>
              <a:buChar char="•"/>
            </a:pPr>
            <a:r>
              <a:rPr lang="en-US" sz="1750" dirty="0">
                <a:solidFill>
                  <a:srgbClr val="EBECEF"/>
                </a:solidFill>
                <a:latin typeface="Epilogue" pitchFamily="34" charset="0"/>
                <a:ea typeface="Epilogue" pitchFamily="34" charset="-122"/>
                <a:cs typeface="Epilogue" pitchFamily="34" charset="-120"/>
              </a:rPr>
              <a:t>Cost-effective training</a:t>
            </a:r>
            <a:endParaRPr lang="en-US" sz="1750" dirty="0"/>
          </a:p>
        </p:txBody>
      </p:sp>
      <p:sp>
        <p:nvSpPr>
          <p:cNvPr id="10" name="Text 8"/>
          <p:cNvSpPr/>
          <p:nvPr/>
        </p:nvSpPr>
        <p:spPr>
          <a:xfrm>
            <a:off x="2393394" y="5722739"/>
            <a:ext cx="10199013" cy="355402"/>
          </a:xfrm>
          <a:prstGeom prst="rect">
            <a:avLst/>
          </a:prstGeom>
          <a:noFill/>
          <a:ln/>
        </p:spPr>
        <p:txBody>
          <a:bodyPr wrap="none" rtlCol="0" anchor="t"/>
          <a:lstStyle/>
          <a:p>
            <a:pPr marL="342900" indent="-342900" algn="l">
              <a:lnSpc>
                <a:spcPts val="2799"/>
              </a:lnSpc>
              <a:buSzPct val="100000"/>
              <a:buChar char="•"/>
            </a:pPr>
            <a:r>
              <a:rPr lang="en-US" sz="1750" dirty="0">
                <a:solidFill>
                  <a:srgbClr val="EBECEF"/>
                </a:solidFill>
                <a:latin typeface="Epilogue" pitchFamily="34" charset="0"/>
                <a:ea typeface="Epilogue" pitchFamily="34" charset="-122"/>
                <a:cs typeface="Epilogue" pitchFamily="34" charset="-120"/>
              </a:rPr>
              <a:t>Opportunities for research and evaluation</a:t>
            </a:r>
            <a:endParaRPr lang="en-US" sz="1750" dirty="0"/>
          </a:p>
        </p:txBody>
      </p:sp>
      <p:sp>
        <p:nvSpPr>
          <p:cNvPr id="11" name="Text 9"/>
          <p:cNvSpPr/>
          <p:nvPr/>
        </p:nvSpPr>
        <p:spPr>
          <a:xfrm>
            <a:off x="2037993" y="6328053"/>
            <a:ext cx="10554414" cy="1066205"/>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Medical simulation provides a realistic, safe, and cost-effective way for healthcare professionals to improve their skills, reduce medical errors, and ultimately enhance patient care.</a:t>
            </a:r>
            <a:endParaRPr lang="en-US" sz="1750" dirty="0"/>
          </a:p>
        </p:txBody>
      </p:sp>
      <p:pic>
        <p:nvPicPr>
          <p:cNvPr id="12"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1444</Words>
  <Application>Microsoft Office PowerPoint</Application>
  <PresentationFormat>Custom</PresentationFormat>
  <Paragraphs>176</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Epilogue</vt:lpstr>
      <vt:lpstr>Fraunces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William Morse</cp:lastModifiedBy>
  <cp:revision>3</cp:revision>
  <dcterms:created xsi:type="dcterms:W3CDTF">2023-08-29T15:29:07Z</dcterms:created>
  <dcterms:modified xsi:type="dcterms:W3CDTF">2023-08-30T15:28:23Z</dcterms:modified>
</cp:coreProperties>
</file>