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0"/>
  </p:normalViewPr>
  <p:slideViewPr>
    <p:cSldViewPr snapToGrid="0" snapToObjects="1">
      <p:cViewPr varScale="1">
        <p:scale>
          <a:sx n="87" d="100"/>
          <a:sy n="87" d="100"/>
        </p:scale>
        <p:origin x="208"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25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dirty="0"/>
          </a:p>
        </p:txBody>
      </p:sp>
      <p:sp>
        <p:nvSpPr>
          <p:cNvPr id="4" name="Text 2"/>
          <p:cNvSpPr/>
          <p:nvPr/>
        </p:nvSpPr>
        <p:spPr>
          <a:xfrm>
            <a:off x="6319599" y="2231827"/>
            <a:ext cx="7477601" cy="2083118"/>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Creating Research Projects in Graduate Medical Education</a:t>
            </a:r>
            <a:endParaRPr lang="en-US" sz="4374" dirty="0"/>
          </a:p>
        </p:txBody>
      </p:sp>
      <p:sp>
        <p:nvSpPr>
          <p:cNvPr id="5" name="Text 3"/>
          <p:cNvSpPr/>
          <p:nvPr/>
        </p:nvSpPr>
        <p:spPr>
          <a:xfrm>
            <a:off x="6319599" y="4648200"/>
            <a:ext cx="7477601"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Learn the essential skills to design and execute research projects in the field of graduate medical education.</a:t>
            </a:r>
            <a:endParaRPr lang="en-US" sz="1750" dirty="0"/>
          </a:p>
        </p:txBody>
      </p:sp>
      <p:sp>
        <p:nvSpPr>
          <p:cNvPr id="8" name="Text 5"/>
          <p:cNvSpPr/>
          <p:nvPr/>
        </p:nvSpPr>
        <p:spPr>
          <a:xfrm>
            <a:off x="6319598" y="5555814"/>
            <a:ext cx="3340595" cy="388858"/>
          </a:xfrm>
          <a:prstGeom prst="rect">
            <a:avLst/>
          </a:prstGeom>
          <a:noFill/>
          <a:ln/>
        </p:spPr>
        <p:txBody>
          <a:bodyPr wrap="none" rtlCol="0" anchor="t"/>
          <a:lstStyle/>
          <a:p>
            <a:pPr marL="0" indent="0" algn="l">
              <a:lnSpc>
                <a:spcPts val="3062"/>
              </a:lnSpc>
              <a:buNone/>
            </a:pPr>
            <a:r>
              <a:rPr lang="en-US" sz="2187" b="1" dirty="0">
                <a:solidFill>
                  <a:srgbClr val="EBECEF"/>
                </a:solidFill>
                <a:latin typeface="Epilogue" pitchFamily="34" charset="0"/>
                <a:ea typeface="Epilogue" pitchFamily="34" charset="-122"/>
                <a:cs typeface="Epilogue" pitchFamily="34" charset="-120"/>
              </a:rPr>
              <a:t>by William Morse, Ph.D.</a:t>
            </a:r>
            <a:endParaRPr lang="en-US" sz="2187" dirty="0"/>
          </a:p>
        </p:txBody>
      </p:sp>
      <p:pic>
        <p:nvPicPr>
          <p:cNvPr id="10" name="Image 0" descr="preencoded.png">
            <a:extLst>
              <a:ext uri="{FF2B5EF4-FFF2-40B4-BE49-F238E27FC236}">
                <a16:creationId xmlns:a16="http://schemas.microsoft.com/office/drawing/2014/main" id="{988D31BB-5D0C-1023-DCD4-1659FE792AFD}"/>
              </a:ext>
            </a:extLst>
          </p:cNvPr>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2614017"/>
            <a:ext cx="601980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Ethical Considerations</a:t>
            </a:r>
            <a:endParaRPr lang="en-US" sz="4374" dirty="0"/>
          </a:p>
        </p:txBody>
      </p:sp>
      <p:sp>
        <p:nvSpPr>
          <p:cNvPr id="5" name="Shape 3"/>
          <p:cNvSpPr/>
          <p:nvPr/>
        </p:nvSpPr>
        <p:spPr>
          <a:xfrm>
            <a:off x="2037993" y="3815239"/>
            <a:ext cx="499943" cy="499943"/>
          </a:xfrm>
          <a:prstGeom prst="roundRect">
            <a:avLst>
              <a:gd name="adj" fmla="val 20000"/>
            </a:avLst>
          </a:prstGeom>
          <a:solidFill>
            <a:srgbClr val="283157"/>
          </a:solidFill>
          <a:ln w="13811">
            <a:solidFill>
              <a:srgbClr val="303B69"/>
            </a:solidFill>
            <a:prstDash val="solid"/>
          </a:ln>
        </p:spPr>
      </p:sp>
      <p:sp>
        <p:nvSpPr>
          <p:cNvPr id="6" name="Text 4"/>
          <p:cNvSpPr/>
          <p:nvPr/>
        </p:nvSpPr>
        <p:spPr>
          <a:xfrm>
            <a:off x="2211705" y="3856911"/>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2760107" y="3891558"/>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Participant Confidentiality</a:t>
            </a:r>
            <a:endParaRPr lang="en-US" sz="2187" dirty="0"/>
          </a:p>
        </p:txBody>
      </p:sp>
      <p:sp>
        <p:nvSpPr>
          <p:cNvPr id="8" name="Text 6"/>
          <p:cNvSpPr/>
          <p:nvPr/>
        </p:nvSpPr>
        <p:spPr>
          <a:xfrm>
            <a:off x="2760107" y="4808101"/>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Protect the privacy and confidentiality of research participants' data and identities.</a:t>
            </a:r>
            <a:endParaRPr lang="en-US" sz="1750" dirty="0"/>
          </a:p>
        </p:txBody>
      </p:sp>
      <p:sp>
        <p:nvSpPr>
          <p:cNvPr id="9" name="Shape 7"/>
          <p:cNvSpPr/>
          <p:nvPr/>
        </p:nvSpPr>
        <p:spPr>
          <a:xfrm>
            <a:off x="5630228" y="3815239"/>
            <a:ext cx="499943" cy="499943"/>
          </a:xfrm>
          <a:prstGeom prst="roundRect">
            <a:avLst>
              <a:gd name="adj" fmla="val 20000"/>
            </a:avLst>
          </a:prstGeom>
          <a:solidFill>
            <a:srgbClr val="283157"/>
          </a:solidFill>
          <a:ln w="13811">
            <a:solidFill>
              <a:srgbClr val="303B69"/>
            </a:solidFill>
            <a:prstDash val="solid"/>
          </a:ln>
        </p:spPr>
      </p:sp>
      <p:sp>
        <p:nvSpPr>
          <p:cNvPr id="10" name="Text 8"/>
          <p:cNvSpPr/>
          <p:nvPr/>
        </p:nvSpPr>
        <p:spPr>
          <a:xfrm>
            <a:off x="5777270" y="3856911"/>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6352342" y="3891558"/>
            <a:ext cx="240030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Informed Consent</a:t>
            </a:r>
            <a:endParaRPr lang="en-US" sz="2187" dirty="0"/>
          </a:p>
        </p:txBody>
      </p:sp>
      <p:sp>
        <p:nvSpPr>
          <p:cNvPr id="12" name="Text 10"/>
          <p:cNvSpPr/>
          <p:nvPr/>
        </p:nvSpPr>
        <p:spPr>
          <a:xfrm>
            <a:off x="6352342" y="4460915"/>
            <a:ext cx="2647950"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Obtain informed consent from participants, ensuring they understand the purpose and procedures of the research.</a:t>
            </a:r>
            <a:endParaRPr lang="en-US" sz="1750" dirty="0"/>
          </a:p>
        </p:txBody>
      </p:sp>
      <p:sp>
        <p:nvSpPr>
          <p:cNvPr id="13" name="Shape 11"/>
          <p:cNvSpPr/>
          <p:nvPr/>
        </p:nvSpPr>
        <p:spPr>
          <a:xfrm>
            <a:off x="9222462" y="3815239"/>
            <a:ext cx="499943" cy="499943"/>
          </a:xfrm>
          <a:prstGeom prst="roundRect">
            <a:avLst>
              <a:gd name="adj" fmla="val 20000"/>
            </a:avLst>
          </a:prstGeom>
          <a:solidFill>
            <a:srgbClr val="283157"/>
          </a:solidFill>
          <a:ln w="13811">
            <a:solidFill>
              <a:srgbClr val="303B69"/>
            </a:solidFill>
            <a:prstDash val="solid"/>
          </a:ln>
        </p:spPr>
      </p:sp>
      <p:sp>
        <p:nvSpPr>
          <p:cNvPr id="14" name="Text 12"/>
          <p:cNvSpPr/>
          <p:nvPr/>
        </p:nvSpPr>
        <p:spPr>
          <a:xfrm>
            <a:off x="9380934" y="3856911"/>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9944576" y="3891558"/>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Data Privacy</a:t>
            </a:r>
            <a:endParaRPr lang="en-US" sz="2187" dirty="0"/>
          </a:p>
        </p:txBody>
      </p:sp>
      <p:sp>
        <p:nvSpPr>
          <p:cNvPr id="16" name="Text 14"/>
          <p:cNvSpPr/>
          <p:nvPr/>
        </p:nvSpPr>
        <p:spPr>
          <a:xfrm>
            <a:off x="9944576" y="4460915"/>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Maintain data security and privacy, following ethical guidelines and regulations.</a:t>
            </a:r>
            <a:endParaRPr lang="en-US" sz="1750" dirty="0"/>
          </a:p>
        </p:txBody>
      </p:sp>
      <p:pic>
        <p:nvPicPr>
          <p:cNvPr id="17"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2692956"/>
            <a:ext cx="69418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Dissemination of Findings</a:t>
            </a:r>
            <a:endParaRPr lang="en-US" sz="4374" dirty="0"/>
          </a:p>
        </p:txBody>
      </p:sp>
      <p:sp>
        <p:nvSpPr>
          <p:cNvPr id="5" name="Text 3"/>
          <p:cNvSpPr/>
          <p:nvPr/>
        </p:nvSpPr>
        <p:spPr>
          <a:xfrm>
            <a:off x="2037993" y="3720584"/>
            <a:ext cx="2666286" cy="416481"/>
          </a:xfrm>
          <a:prstGeom prst="rect">
            <a:avLst/>
          </a:prstGeom>
          <a:noFill/>
          <a:ln/>
        </p:spPr>
        <p:txBody>
          <a:bodyPr wrap="non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Introduction</a:t>
            </a:r>
            <a:endParaRPr lang="en-US" sz="2624" dirty="0"/>
          </a:p>
        </p:txBody>
      </p:sp>
      <p:sp>
        <p:nvSpPr>
          <p:cNvPr id="6" name="Text 4"/>
          <p:cNvSpPr/>
          <p:nvPr/>
        </p:nvSpPr>
        <p:spPr>
          <a:xfrm>
            <a:off x="2037993" y="4470321"/>
            <a:ext cx="10554414"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Dissemination of research findings plays a crucial role in advancing knowledge and improving patient care in the field of graduate medical education. It involves sharing research outcomes with the broader scientific and medical communities through various channels.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1777960"/>
            <a:ext cx="86029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Why Dissemination is important</a:t>
            </a:r>
            <a:endParaRPr lang="en-US" sz="4374" dirty="0"/>
          </a:p>
        </p:txBody>
      </p:sp>
      <p:sp>
        <p:nvSpPr>
          <p:cNvPr id="7" name="Shape 4"/>
          <p:cNvSpPr/>
          <p:nvPr/>
        </p:nvSpPr>
        <p:spPr>
          <a:xfrm>
            <a:off x="2037993" y="2979182"/>
            <a:ext cx="499943" cy="499943"/>
          </a:xfrm>
          <a:prstGeom prst="roundRect">
            <a:avLst>
              <a:gd name="adj" fmla="val 20000"/>
            </a:avLst>
          </a:prstGeom>
          <a:solidFill>
            <a:srgbClr val="283157"/>
          </a:solidFill>
          <a:ln w="13811">
            <a:solidFill>
              <a:srgbClr val="303B69"/>
            </a:solidFill>
            <a:prstDash val="solid"/>
          </a:ln>
        </p:spPr>
      </p:sp>
      <p:sp>
        <p:nvSpPr>
          <p:cNvPr id="8" name="Text 5"/>
          <p:cNvSpPr/>
          <p:nvPr/>
        </p:nvSpPr>
        <p:spPr>
          <a:xfrm>
            <a:off x="2211705" y="3020854"/>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3055501"/>
            <a:ext cx="2647950" cy="1041559"/>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Contribution to Scientific Knowledge</a:t>
            </a:r>
            <a:endParaRPr lang="en-US" sz="2187" dirty="0"/>
          </a:p>
        </p:txBody>
      </p:sp>
      <p:sp>
        <p:nvSpPr>
          <p:cNvPr id="10" name="Text 7"/>
          <p:cNvSpPr/>
          <p:nvPr/>
        </p:nvSpPr>
        <p:spPr>
          <a:xfrm>
            <a:off x="2760107" y="4319230"/>
            <a:ext cx="2647950"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Sharing findings contributes to the existing knowledge base and encourages further research and investigations.</a:t>
            </a:r>
            <a:endParaRPr lang="en-US" sz="1750" dirty="0"/>
          </a:p>
        </p:txBody>
      </p:sp>
      <p:sp>
        <p:nvSpPr>
          <p:cNvPr id="11" name="Shape 8"/>
          <p:cNvSpPr/>
          <p:nvPr/>
        </p:nvSpPr>
        <p:spPr>
          <a:xfrm>
            <a:off x="5630228" y="2979182"/>
            <a:ext cx="499943" cy="499943"/>
          </a:xfrm>
          <a:prstGeom prst="roundRect">
            <a:avLst>
              <a:gd name="adj" fmla="val 20000"/>
            </a:avLst>
          </a:prstGeom>
          <a:solidFill>
            <a:srgbClr val="283157"/>
          </a:solidFill>
          <a:ln w="13811">
            <a:solidFill>
              <a:srgbClr val="303B69"/>
            </a:solidFill>
            <a:prstDash val="solid"/>
          </a:ln>
        </p:spPr>
      </p:sp>
      <p:sp>
        <p:nvSpPr>
          <p:cNvPr id="12" name="Text 9"/>
          <p:cNvSpPr/>
          <p:nvPr/>
        </p:nvSpPr>
        <p:spPr>
          <a:xfrm>
            <a:off x="5777270" y="3020854"/>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3055501"/>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Application in Practice</a:t>
            </a:r>
            <a:endParaRPr lang="en-US" sz="2187" dirty="0"/>
          </a:p>
        </p:txBody>
      </p:sp>
      <p:sp>
        <p:nvSpPr>
          <p:cNvPr id="14" name="Text 11"/>
          <p:cNvSpPr/>
          <p:nvPr/>
        </p:nvSpPr>
        <p:spPr>
          <a:xfrm>
            <a:off x="6352342" y="3972044"/>
            <a:ext cx="2647950"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Findings can be utilized by educators, clinicians, policymakers, and researchers to improve patient care and education.</a:t>
            </a:r>
            <a:endParaRPr lang="en-US" sz="1750" dirty="0"/>
          </a:p>
        </p:txBody>
      </p:sp>
      <p:sp>
        <p:nvSpPr>
          <p:cNvPr id="15" name="Shape 12"/>
          <p:cNvSpPr/>
          <p:nvPr/>
        </p:nvSpPr>
        <p:spPr>
          <a:xfrm>
            <a:off x="9222462" y="2979182"/>
            <a:ext cx="499943" cy="499943"/>
          </a:xfrm>
          <a:prstGeom prst="roundRect">
            <a:avLst>
              <a:gd name="adj" fmla="val 20000"/>
            </a:avLst>
          </a:prstGeom>
          <a:solidFill>
            <a:srgbClr val="283157"/>
          </a:solidFill>
          <a:ln w="13811">
            <a:solidFill>
              <a:srgbClr val="303B69"/>
            </a:solidFill>
            <a:prstDash val="solid"/>
          </a:ln>
        </p:spPr>
      </p:sp>
      <p:sp>
        <p:nvSpPr>
          <p:cNvPr id="16" name="Text 13"/>
          <p:cNvSpPr/>
          <p:nvPr/>
        </p:nvSpPr>
        <p:spPr>
          <a:xfrm>
            <a:off x="9380934" y="3020854"/>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3055501"/>
            <a:ext cx="23774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Showcasing Value</a:t>
            </a:r>
            <a:endParaRPr lang="en-US" sz="2187" dirty="0"/>
          </a:p>
        </p:txBody>
      </p:sp>
      <p:sp>
        <p:nvSpPr>
          <p:cNvPr id="18" name="Text 15"/>
          <p:cNvSpPr/>
          <p:nvPr/>
        </p:nvSpPr>
        <p:spPr>
          <a:xfrm>
            <a:off x="9944576" y="3624858"/>
            <a:ext cx="2647950"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Dissemination highlights the role of graduate medical education in generating new knowledge and fosters collaboration among researchers.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620078"/>
            <a:ext cx="1000506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Strategies for Effective Dissemination</a:t>
            </a:r>
            <a:endParaRPr lang="en-US" sz="4374" dirty="0"/>
          </a:p>
        </p:txBody>
      </p:sp>
      <p:sp>
        <p:nvSpPr>
          <p:cNvPr id="5" name="Shape 3"/>
          <p:cNvSpPr/>
          <p:nvPr/>
        </p:nvSpPr>
        <p:spPr>
          <a:xfrm>
            <a:off x="2037993" y="1758791"/>
            <a:ext cx="3370064" cy="3520916"/>
          </a:xfrm>
          <a:prstGeom prst="roundRect">
            <a:avLst>
              <a:gd name="adj" fmla="val 2967"/>
            </a:avLst>
          </a:prstGeom>
          <a:solidFill>
            <a:srgbClr val="283157"/>
          </a:solidFill>
          <a:ln w="13811">
            <a:solidFill>
              <a:srgbClr val="303B69"/>
            </a:solidFill>
            <a:prstDash val="solid"/>
          </a:ln>
        </p:spPr>
      </p:sp>
      <p:sp>
        <p:nvSpPr>
          <p:cNvPr id="6" name="Text 4"/>
          <p:cNvSpPr/>
          <p:nvPr/>
        </p:nvSpPr>
        <p:spPr>
          <a:xfrm>
            <a:off x="2273975" y="1994773"/>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Publication in Peer-Reviewed Journals</a:t>
            </a:r>
            <a:endParaRPr lang="en-US" sz="2187" dirty="0"/>
          </a:p>
        </p:txBody>
      </p:sp>
      <p:sp>
        <p:nvSpPr>
          <p:cNvPr id="7" name="Text 5"/>
          <p:cNvSpPr/>
          <p:nvPr/>
        </p:nvSpPr>
        <p:spPr>
          <a:xfrm>
            <a:off x="2273975" y="2911316"/>
            <a:ext cx="289810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Traditional method involving publication in reputable journals to reach a wide scientific audience.</a:t>
            </a:r>
            <a:endParaRPr lang="en-US" sz="1750" dirty="0"/>
          </a:p>
        </p:txBody>
      </p:sp>
      <p:sp>
        <p:nvSpPr>
          <p:cNvPr id="8" name="Shape 6"/>
          <p:cNvSpPr/>
          <p:nvPr/>
        </p:nvSpPr>
        <p:spPr>
          <a:xfrm>
            <a:off x="5630228" y="1758791"/>
            <a:ext cx="3370064" cy="3520916"/>
          </a:xfrm>
          <a:prstGeom prst="roundRect">
            <a:avLst>
              <a:gd name="adj" fmla="val 2967"/>
            </a:avLst>
          </a:prstGeom>
          <a:solidFill>
            <a:srgbClr val="283157"/>
          </a:solidFill>
          <a:ln w="13811">
            <a:solidFill>
              <a:srgbClr val="303B69"/>
            </a:solidFill>
            <a:prstDash val="solid"/>
          </a:ln>
        </p:spPr>
      </p:sp>
      <p:sp>
        <p:nvSpPr>
          <p:cNvPr id="9" name="Text 7"/>
          <p:cNvSpPr/>
          <p:nvPr/>
        </p:nvSpPr>
        <p:spPr>
          <a:xfrm>
            <a:off x="5866209" y="1994773"/>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Presentations at Conferences</a:t>
            </a:r>
            <a:endParaRPr lang="en-US" sz="2187" dirty="0"/>
          </a:p>
        </p:txBody>
      </p:sp>
      <p:sp>
        <p:nvSpPr>
          <p:cNvPr id="10" name="Text 8"/>
          <p:cNvSpPr/>
          <p:nvPr/>
        </p:nvSpPr>
        <p:spPr>
          <a:xfrm>
            <a:off x="5866209" y="2911316"/>
            <a:ext cx="2898100"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Engage with peers, receive feedback, and disseminate findings to a broader audience through oral or poster presentations.</a:t>
            </a:r>
            <a:endParaRPr lang="en-US" sz="1750" dirty="0"/>
          </a:p>
        </p:txBody>
      </p:sp>
      <p:sp>
        <p:nvSpPr>
          <p:cNvPr id="11" name="Shape 9"/>
          <p:cNvSpPr/>
          <p:nvPr/>
        </p:nvSpPr>
        <p:spPr>
          <a:xfrm>
            <a:off x="9222462" y="1758791"/>
            <a:ext cx="3370064" cy="3520916"/>
          </a:xfrm>
          <a:prstGeom prst="roundRect">
            <a:avLst>
              <a:gd name="adj" fmla="val 2967"/>
            </a:avLst>
          </a:prstGeom>
          <a:solidFill>
            <a:srgbClr val="283157"/>
          </a:solidFill>
          <a:ln w="13811">
            <a:solidFill>
              <a:srgbClr val="303B69"/>
            </a:solidFill>
            <a:prstDash val="solid"/>
          </a:ln>
        </p:spPr>
      </p:sp>
      <p:sp>
        <p:nvSpPr>
          <p:cNvPr id="12" name="Text 10"/>
          <p:cNvSpPr/>
          <p:nvPr/>
        </p:nvSpPr>
        <p:spPr>
          <a:xfrm>
            <a:off x="9458444" y="1994773"/>
            <a:ext cx="2898100" cy="1041559"/>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Online Publishing and Open Access Platforms</a:t>
            </a:r>
            <a:endParaRPr lang="en-US" sz="2187" dirty="0"/>
          </a:p>
        </p:txBody>
      </p:sp>
      <p:sp>
        <p:nvSpPr>
          <p:cNvPr id="13" name="Text 11"/>
          <p:cNvSpPr/>
          <p:nvPr/>
        </p:nvSpPr>
        <p:spPr>
          <a:xfrm>
            <a:off x="9458444" y="3258502"/>
            <a:ext cx="289810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Utilize online platforms to increase visibility and accessibility of research findings.</a:t>
            </a:r>
            <a:endParaRPr lang="en-US" sz="1750" dirty="0"/>
          </a:p>
        </p:txBody>
      </p:sp>
      <p:sp>
        <p:nvSpPr>
          <p:cNvPr id="14" name="Shape 12"/>
          <p:cNvSpPr/>
          <p:nvPr/>
        </p:nvSpPr>
        <p:spPr>
          <a:xfrm>
            <a:off x="2037993" y="5501878"/>
            <a:ext cx="5166122" cy="2107525"/>
          </a:xfrm>
          <a:prstGeom prst="roundRect">
            <a:avLst>
              <a:gd name="adj" fmla="val 4744"/>
            </a:avLst>
          </a:prstGeom>
          <a:solidFill>
            <a:srgbClr val="283157"/>
          </a:solidFill>
          <a:ln w="13811">
            <a:solidFill>
              <a:srgbClr val="303B69"/>
            </a:solidFill>
            <a:prstDash val="solid"/>
          </a:ln>
        </p:spPr>
      </p:sp>
      <p:sp>
        <p:nvSpPr>
          <p:cNvPr id="15" name="Text 13"/>
          <p:cNvSpPr/>
          <p:nvPr/>
        </p:nvSpPr>
        <p:spPr>
          <a:xfrm>
            <a:off x="2273975" y="5737860"/>
            <a:ext cx="299466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Social Media and Blogs</a:t>
            </a:r>
            <a:endParaRPr lang="en-US" sz="2187" dirty="0"/>
          </a:p>
        </p:txBody>
      </p:sp>
      <p:sp>
        <p:nvSpPr>
          <p:cNvPr id="16" name="Text 14"/>
          <p:cNvSpPr/>
          <p:nvPr/>
        </p:nvSpPr>
        <p:spPr>
          <a:xfrm>
            <a:off x="2273975" y="6307217"/>
            <a:ext cx="469415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Amplify reach through social media platforms and personal or institutional blogs.</a:t>
            </a:r>
            <a:endParaRPr lang="en-US" sz="1750" dirty="0"/>
          </a:p>
        </p:txBody>
      </p:sp>
      <p:sp>
        <p:nvSpPr>
          <p:cNvPr id="17" name="Shape 15"/>
          <p:cNvSpPr/>
          <p:nvPr/>
        </p:nvSpPr>
        <p:spPr>
          <a:xfrm>
            <a:off x="7426285" y="5501878"/>
            <a:ext cx="5166122" cy="2107525"/>
          </a:xfrm>
          <a:prstGeom prst="roundRect">
            <a:avLst>
              <a:gd name="adj" fmla="val 4744"/>
            </a:avLst>
          </a:prstGeom>
          <a:solidFill>
            <a:srgbClr val="283157"/>
          </a:solidFill>
          <a:ln w="13811">
            <a:solidFill>
              <a:srgbClr val="303B69"/>
            </a:solidFill>
            <a:prstDash val="solid"/>
          </a:ln>
        </p:spPr>
      </p:sp>
      <p:sp>
        <p:nvSpPr>
          <p:cNvPr id="18" name="Text 16"/>
          <p:cNvSpPr/>
          <p:nvPr/>
        </p:nvSpPr>
        <p:spPr>
          <a:xfrm>
            <a:off x="7662267" y="5737860"/>
            <a:ext cx="413766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Collaboration and Partnerships</a:t>
            </a:r>
            <a:endParaRPr lang="en-US" sz="2187" dirty="0"/>
          </a:p>
        </p:txBody>
      </p:sp>
      <p:sp>
        <p:nvSpPr>
          <p:cNvPr id="19" name="Text 17"/>
          <p:cNvSpPr/>
          <p:nvPr/>
        </p:nvSpPr>
        <p:spPr>
          <a:xfrm>
            <a:off x="7662267" y="6307217"/>
            <a:ext cx="469415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Collaborating with others expands dissemination opportunities and enhances the impact of research findings.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1777960"/>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Ethical Considerations in Dissemination</a:t>
            </a:r>
            <a:endParaRPr lang="en-US" sz="4374" dirty="0"/>
          </a:p>
        </p:txBody>
      </p:sp>
      <p:sp>
        <p:nvSpPr>
          <p:cNvPr id="7" name="Shape 4"/>
          <p:cNvSpPr/>
          <p:nvPr/>
        </p:nvSpPr>
        <p:spPr>
          <a:xfrm>
            <a:off x="2037993" y="3673554"/>
            <a:ext cx="499943" cy="499943"/>
          </a:xfrm>
          <a:prstGeom prst="roundRect">
            <a:avLst>
              <a:gd name="adj" fmla="val 20000"/>
            </a:avLst>
          </a:prstGeom>
          <a:solidFill>
            <a:srgbClr val="283157"/>
          </a:solidFill>
          <a:ln w="13811">
            <a:solidFill>
              <a:srgbClr val="303B69"/>
            </a:solidFill>
            <a:prstDash val="solid"/>
          </a:ln>
        </p:spPr>
      </p:sp>
      <p:sp>
        <p:nvSpPr>
          <p:cNvPr id="8" name="Text 5"/>
          <p:cNvSpPr/>
          <p:nvPr/>
        </p:nvSpPr>
        <p:spPr>
          <a:xfrm>
            <a:off x="2211705" y="3715226"/>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3749873"/>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Participant Privacy and Confidentiality</a:t>
            </a:r>
            <a:endParaRPr lang="en-US" sz="2187" dirty="0"/>
          </a:p>
        </p:txBody>
      </p:sp>
      <p:sp>
        <p:nvSpPr>
          <p:cNvPr id="10" name="Text 7"/>
          <p:cNvSpPr/>
          <p:nvPr/>
        </p:nvSpPr>
        <p:spPr>
          <a:xfrm>
            <a:off x="2760107" y="4666417"/>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Protect the privacy and confidentiality of research participants when sharing findings.</a:t>
            </a:r>
            <a:endParaRPr lang="en-US" sz="1750" dirty="0"/>
          </a:p>
        </p:txBody>
      </p:sp>
      <p:sp>
        <p:nvSpPr>
          <p:cNvPr id="11" name="Shape 8"/>
          <p:cNvSpPr/>
          <p:nvPr/>
        </p:nvSpPr>
        <p:spPr>
          <a:xfrm>
            <a:off x="5630228" y="3673554"/>
            <a:ext cx="499943" cy="499943"/>
          </a:xfrm>
          <a:prstGeom prst="roundRect">
            <a:avLst>
              <a:gd name="adj" fmla="val 20000"/>
            </a:avLst>
          </a:prstGeom>
          <a:solidFill>
            <a:srgbClr val="283157"/>
          </a:solidFill>
          <a:ln w="13811">
            <a:solidFill>
              <a:srgbClr val="303B69"/>
            </a:solidFill>
            <a:prstDash val="solid"/>
          </a:ln>
        </p:spPr>
      </p:sp>
      <p:sp>
        <p:nvSpPr>
          <p:cNvPr id="12" name="Text 9"/>
          <p:cNvSpPr/>
          <p:nvPr/>
        </p:nvSpPr>
        <p:spPr>
          <a:xfrm>
            <a:off x="5777270" y="3715226"/>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3749873"/>
            <a:ext cx="240030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Informed Consent</a:t>
            </a:r>
            <a:endParaRPr lang="en-US" sz="2187" dirty="0"/>
          </a:p>
        </p:txBody>
      </p:sp>
      <p:sp>
        <p:nvSpPr>
          <p:cNvPr id="14" name="Text 11"/>
          <p:cNvSpPr/>
          <p:nvPr/>
        </p:nvSpPr>
        <p:spPr>
          <a:xfrm>
            <a:off x="6352342" y="4319230"/>
            <a:ext cx="2647950"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Ensure that participants' informed consent is obtained before disseminating sensitive data or outcomes.</a:t>
            </a:r>
            <a:endParaRPr lang="en-US" sz="1750" dirty="0"/>
          </a:p>
        </p:txBody>
      </p:sp>
      <p:sp>
        <p:nvSpPr>
          <p:cNvPr id="15" name="Shape 12"/>
          <p:cNvSpPr/>
          <p:nvPr/>
        </p:nvSpPr>
        <p:spPr>
          <a:xfrm>
            <a:off x="9222462" y="3673554"/>
            <a:ext cx="499943" cy="499943"/>
          </a:xfrm>
          <a:prstGeom prst="roundRect">
            <a:avLst>
              <a:gd name="adj" fmla="val 20000"/>
            </a:avLst>
          </a:prstGeom>
          <a:solidFill>
            <a:srgbClr val="283157"/>
          </a:solidFill>
          <a:ln w="13811">
            <a:solidFill>
              <a:srgbClr val="303B69"/>
            </a:solidFill>
            <a:prstDash val="solid"/>
          </a:ln>
        </p:spPr>
      </p:sp>
      <p:sp>
        <p:nvSpPr>
          <p:cNvPr id="16" name="Text 13"/>
          <p:cNvSpPr/>
          <p:nvPr/>
        </p:nvSpPr>
        <p:spPr>
          <a:xfrm>
            <a:off x="9380934" y="3715226"/>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3749873"/>
            <a:ext cx="24536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Research Integrity</a:t>
            </a:r>
            <a:endParaRPr lang="en-US" sz="2187" dirty="0"/>
          </a:p>
        </p:txBody>
      </p:sp>
      <p:sp>
        <p:nvSpPr>
          <p:cNvPr id="18" name="Text 15"/>
          <p:cNvSpPr/>
          <p:nvPr/>
        </p:nvSpPr>
        <p:spPr>
          <a:xfrm>
            <a:off x="9944576" y="4319230"/>
            <a:ext cx="264795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Engage in accurate reporting and avoid misinterpretation or oversimplification of findings.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833199" y="897731"/>
            <a:ext cx="45796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Review of Course</a:t>
            </a:r>
            <a:endParaRPr lang="en-US" sz="4374" dirty="0"/>
          </a:p>
        </p:txBody>
      </p:sp>
      <p:sp>
        <p:nvSpPr>
          <p:cNvPr id="5" name="Shape 3"/>
          <p:cNvSpPr/>
          <p:nvPr/>
        </p:nvSpPr>
        <p:spPr>
          <a:xfrm>
            <a:off x="833199" y="2098953"/>
            <a:ext cx="499943" cy="499943"/>
          </a:xfrm>
          <a:prstGeom prst="roundRect">
            <a:avLst>
              <a:gd name="adj" fmla="val 20000"/>
            </a:avLst>
          </a:prstGeom>
          <a:solidFill>
            <a:srgbClr val="283157"/>
          </a:solidFill>
          <a:ln w="13811">
            <a:solidFill>
              <a:srgbClr val="303B69"/>
            </a:solidFill>
            <a:prstDash val="solid"/>
          </a:ln>
        </p:spPr>
      </p:sp>
      <p:sp>
        <p:nvSpPr>
          <p:cNvPr id="6" name="Text 4"/>
          <p:cNvSpPr/>
          <p:nvPr/>
        </p:nvSpPr>
        <p:spPr>
          <a:xfrm>
            <a:off x="1006912" y="2140625"/>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1555313" y="2175272"/>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Research Design</a:t>
            </a:r>
            <a:endParaRPr lang="en-US" sz="2187" dirty="0"/>
          </a:p>
        </p:txBody>
      </p:sp>
      <p:sp>
        <p:nvSpPr>
          <p:cNvPr id="8" name="Text 6"/>
          <p:cNvSpPr/>
          <p:nvPr/>
        </p:nvSpPr>
        <p:spPr>
          <a:xfrm>
            <a:off x="1555313" y="2744629"/>
            <a:ext cx="2905601"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Design plays a crucial role in the success of a research project. Consider research objectives, feasibility, and ethical considerations.</a:t>
            </a:r>
            <a:endParaRPr lang="en-US" sz="1750" dirty="0"/>
          </a:p>
        </p:txBody>
      </p:sp>
      <p:sp>
        <p:nvSpPr>
          <p:cNvPr id="9" name="Shape 7"/>
          <p:cNvSpPr/>
          <p:nvPr/>
        </p:nvSpPr>
        <p:spPr>
          <a:xfrm>
            <a:off x="4683085" y="2098953"/>
            <a:ext cx="499943" cy="499943"/>
          </a:xfrm>
          <a:prstGeom prst="roundRect">
            <a:avLst>
              <a:gd name="adj" fmla="val 20000"/>
            </a:avLst>
          </a:prstGeom>
          <a:solidFill>
            <a:srgbClr val="283157"/>
          </a:solidFill>
          <a:ln w="13811">
            <a:solidFill>
              <a:srgbClr val="303B69"/>
            </a:solidFill>
            <a:prstDash val="solid"/>
          </a:ln>
        </p:spPr>
      </p:sp>
      <p:sp>
        <p:nvSpPr>
          <p:cNvPr id="10" name="Text 8"/>
          <p:cNvSpPr/>
          <p:nvPr/>
        </p:nvSpPr>
        <p:spPr>
          <a:xfrm>
            <a:off x="4830128" y="2140625"/>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5405199" y="2175272"/>
            <a:ext cx="2905601"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Data Collection and Analysis</a:t>
            </a:r>
            <a:endParaRPr lang="en-US" sz="2187" dirty="0"/>
          </a:p>
        </p:txBody>
      </p:sp>
      <p:sp>
        <p:nvSpPr>
          <p:cNvPr id="12" name="Text 10"/>
          <p:cNvSpPr/>
          <p:nvPr/>
        </p:nvSpPr>
        <p:spPr>
          <a:xfrm>
            <a:off x="5405199" y="3091815"/>
            <a:ext cx="2905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Collect relevant and reliable data using appropriate methods. Apply statistical techniques or qualitative analysis to draw valid conclusions.</a:t>
            </a:r>
            <a:endParaRPr lang="en-US" sz="1750" dirty="0"/>
          </a:p>
        </p:txBody>
      </p:sp>
      <p:sp>
        <p:nvSpPr>
          <p:cNvPr id="13" name="Shape 11"/>
          <p:cNvSpPr/>
          <p:nvPr/>
        </p:nvSpPr>
        <p:spPr>
          <a:xfrm>
            <a:off x="833199" y="5975390"/>
            <a:ext cx="499943" cy="499943"/>
          </a:xfrm>
          <a:prstGeom prst="roundRect">
            <a:avLst>
              <a:gd name="adj" fmla="val 20000"/>
            </a:avLst>
          </a:prstGeom>
          <a:solidFill>
            <a:srgbClr val="283157"/>
          </a:solidFill>
          <a:ln w="13811">
            <a:solidFill>
              <a:srgbClr val="303B69"/>
            </a:solidFill>
            <a:prstDash val="solid"/>
          </a:ln>
        </p:spPr>
      </p:sp>
      <p:sp>
        <p:nvSpPr>
          <p:cNvPr id="14" name="Text 12"/>
          <p:cNvSpPr/>
          <p:nvPr/>
        </p:nvSpPr>
        <p:spPr>
          <a:xfrm>
            <a:off x="991672" y="6017062"/>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1555313" y="6051709"/>
            <a:ext cx="34442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Dissemination of Findings</a:t>
            </a:r>
            <a:endParaRPr lang="en-US" sz="2187" dirty="0"/>
          </a:p>
        </p:txBody>
      </p:sp>
      <p:sp>
        <p:nvSpPr>
          <p:cNvPr id="16" name="Text 14"/>
          <p:cNvSpPr/>
          <p:nvPr/>
        </p:nvSpPr>
        <p:spPr>
          <a:xfrm>
            <a:off x="1555313" y="6621066"/>
            <a:ext cx="675548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Share research outcomes effectively through various channels to advance knowledge and improve patient care.</a:t>
            </a:r>
            <a:endParaRPr lang="en-US" sz="1750" dirty="0"/>
          </a:p>
        </p:txBody>
      </p:sp>
      <p:pic>
        <p:nvPicPr>
          <p:cNvPr id="17"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1982153"/>
            <a:ext cx="4443889"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Research Design</a:t>
            </a:r>
            <a:endParaRPr lang="en-US" sz="4374" dirty="0"/>
          </a:p>
        </p:txBody>
      </p:sp>
      <p:sp>
        <p:nvSpPr>
          <p:cNvPr id="5" name="Text 3"/>
          <p:cNvSpPr/>
          <p:nvPr/>
        </p:nvSpPr>
        <p:spPr>
          <a:xfrm>
            <a:off x="2037993" y="3009781"/>
            <a:ext cx="2666286" cy="416481"/>
          </a:xfrm>
          <a:prstGeom prst="rect">
            <a:avLst/>
          </a:prstGeom>
          <a:noFill/>
          <a:ln/>
        </p:spPr>
        <p:txBody>
          <a:bodyPr wrap="non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Overview</a:t>
            </a:r>
            <a:endParaRPr lang="en-US" sz="2624" dirty="0"/>
          </a:p>
        </p:txBody>
      </p:sp>
      <p:sp>
        <p:nvSpPr>
          <p:cNvPr id="6" name="Text 4"/>
          <p:cNvSpPr/>
          <p:nvPr/>
        </p:nvSpPr>
        <p:spPr>
          <a:xfrm>
            <a:off x="2037993" y="3759518"/>
            <a:ext cx="10554414"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This course provides a general understanding of the process involved in creating research projects within the realm of graduate medical education. Participants will learn the fundamental principles of research design, data collection and analysis, ethical considerations, and effective dissemination of findings. The course focuses on practical skills and knowledge that are essential for conducting high-quality research in the field. Through interactive lectures, case studies, and hands-on exercises, participants will develop the necessary tools to successfully plan and execute research projects.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30791"/>
          </a:xfrm>
          <a:prstGeom prst="rect">
            <a:avLst/>
          </a:prstGeom>
          <a:solidFill>
            <a:srgbClr val="080E26"/>
          </a:solidFill>
          <a:ln w="13573">
            <a:solidFill>
              <a:srgbClr val="565151"/>
            </a:solidFill>
            <a:prstDash val="solid"/>
          </a:ln>
        </p:spPr>
      </p:sp>
      <p:sp>
        <p:nvSpPr>
          <p:cNvPr id="4" name="Text 2"/>
          <p:cNvSpPr/>
          <p:nvPr/>
        </p:nvSpPr>
        <p:spPr>
          <a:xfrm>
            <a:off x="818793" y="600432"/>
            <a:ext cx="6705600" cy="682347"/>
          </a:xfrm>
          <a:prstGeom prst="rect">
            <a:avLst/>
          </a:prstGeom>
          <a:noFill/>
          <a:ln/>
        </p:spPr>
        <p:txBody>
          <a:bodyPr wrap="none" rtlCol="0" anchor="t"/>
          <a:lstStyle/>
          <a:p>
            <a:pPr marL="0" indent="0">
              <a:lnSpc>
                <a:spcPts val="5373"/>
              </a:lnSpc>
              <a:buNone/>
            </a:pPr>
            <a:r>
              <a:rPr lang="en-US" sz="4298" dirty="0">
                <a:solidFill>
                  <a:srgbClr val="FFFFFF"/>
                </a:solidFill>
                <a:latin typeface="Fraunces" pitchFamily="34" charset="0"/>
                <a:ea typeface="Fraunces" pitchFamily="34" charset="-122"/>
                <a:cs typeface="Fraunces" pitchFamily="34" charset="-120"/>
              </a:rPr>
              <a:t>What is Research Design?</a:t>
            </a:r>
            <a:endParaRPr lang="en-US" sz="4298" dirty="0"/>
          </a:p>
        </p:txBody>
      </p:sp>
      <p:sp>
        <p:nvSpPr>
          <p:cNvPr id="5" name="Shape 3"/>
          <p:cNvSpPr/>
          <p:nvPr/>
        </p:nvSpPr>
        <p:spPr>
          <a:xfrm>
            <a:off x="818793" y="1780818"/>
            <a:ext cx="491252" cy="491252"/>
          </a:xfrm>
          <a:prstGeom prst="roundRect">
            <a:avLst>
              <a:gd name="adj" fmla="val 20002"/>
            </a:avLst>
          </a:prstGeom>
          <a:solidFill>
            <a:srgbClr val="283157"/>
          </a:solidFill>
          <a:ln w="13573">
            <a:solidFill>
              <a:srgbClr val="303B69"/>
            </a:solidFill>
            <a:prstDash val="solid"/>
          </a:ln>
        </p:spPr>
      </p:sp>
      <p:sp>
        <p:nvSpPr>
          <p:cNvPr id="6" name="Text 4"/>
          <p:cNvSpPr/>
          <p:nvPr/>
        </p:nvSpPr>
        <p:spPr>
          <a:xfrm>
            <a:off x="988219" y="1821775"/>
            <a:ext cx="152400" cy="409337"/>
          </a:xfrm>
          <a:prstGeom prst="rect">
            <a:avLst/>
          </a:prstGeom>
          <a:noFill/>
          <a:ln/>
        </p:spPr>
        <p:txBody>
          <a:bodyPr wrap="none" rtlCol="0" anchor="t"/>
          <a:lstStyle/>
          <a:p>
            <a:pPr marL="0" indent="0" algn="ctr">
              <a:lnSpc>
                <a:spcPts val="3224"/>
              </a:lnSpc>
              <a:buNone/>
            </a:pPr>
            <a:r>
              <a:rPr lang="en-US" sz="2579" dirty="0">
                <a:solidFill>
                  <a:srgbClr val="EBECEF"/>
                </a:solidFill>
                <a:latin typeface="Fraunces" pitchFamily="34" charset="0"/>
                <a:ea typeface="Fraunces" pitchFamily="34" charset="-122"/>
                <a:cs typeface="Fraunces" pitchFamily="34" charset="-120"/>
              </a:rPr>
              <a:t>1</a:t>
            </a:r>
            <a:endParaRPr lang="en-US" sz="2579" dirty="0"/>
          </a:p>
        </p:txBody>
      </p:sp>
      <p:sp>
        <p:nvSpPr>
          <p:cNvPr id="7" name="Text 5"/>
          <p:cNvSpPr/>
          <p:nvPr/>
        </p:nvSpPr>
        <p:spPr>
          <a:xfrm>
            <a:off x="1528286" y="1855827"/>
            <a:ext cx="2183487" cy="341114"/>
          </a:xfrm>
          <a:prstGeom prst="rect">
            <a:avLst/>
          </a:prstGeom>
          <a:noFill/>
          <a:ln/>
        </p:spPr>
        <p:txBody>
          <a:bodyPr wrap="none" rtlCol="0" anchor="t"/>
          <a:lstStyle/>
          <a:p>
            <a:pPr marL="0" indent="0">
              <a:lnSpc>
                <a:spcPts val="2686"/>
              </a:lnSpc>
              <a:buNone/>
            </a:pPr>
            <a:r>
              <a:rPr lang="en-US" sz="2149" dirty="0">
                <a:solidFill>
                  <a:srgbClr val="EBECEF"/>
                </a:solidFill>
                <a:latin typeface="Fraunces" pitchFamily="34" charset="0"/>
                <a:ea typeface="Fraunces" pitchFamily="34" charset="-122"/>
                <a:cs typeface="Fraunces" pitchFamily="34" charset="-120"/>
              </a:rPr>
              <a:t>Definition</a:t>
            </a:r>
            <a:endParaRPr lang="en-US" sz="2149" dirty="0"/>
          </a:p>
        </p:txBody>
      </p:sp>
      <p:sp>
        <p:nvSpPr>
          <p:cNvPr id="8" name="Text 6"/>
          <p:cNvSpPr/>
          <p:nvPr/>
        </p:nvSpPr>
        <p:spPr>
          <a:xfrm>
            <a:off x="1528286" y="2415183"/>
            <a:ext cx="2934653" cy="3143964"/>
          </a:xfrm>
          <a:prstGeom prst="rect">
            <a:avLst/>
          </a:prstGeom>
          <a:noFill/>
          <a:ln/>
        </p:spPr>
        <p:txBody>
          <a:bodyPr wrap="square" rtlCol="0" anchor="t"/>
          <a:lstStyle/>
          <a:p>
            <a:pPr marL="0" indent="0">
              <a:lnSpc>
                <a:spcPts val="2751"/>
              </a:lnSpc>
              <a:buNone/>
            </a:pPr>
            <a:r>
              <a:rPr lang="en-US" sz="1719" dirty="0">
                <a:solidFill>
                  <a:srgbClr val="EBECEF"/>
                </a:solidFill>
                <a:latin typeface="Epilogue" pitchFamily="34" charset="0"/>
                <a:ea typeface="Epilogue" pitchFamily="34" charset="-122"/>
                <a:cs typeface="Epilogue" pitchFamily="34" charset="-120"/>
              </a:rPr>
              <a:t>Research design is the overall strategy that researchers adopt to answer their research questions or test their hypotheses. It lays the foundation for data collection, analysis, and interpretation.</a:t>
            </a:r>
            <a:endParaRPr lang="en-US" sz="1719" dirty="0"/>
          </a:p>
        </p:txBody>
      </p:sp>
      <p:sp>
        <p:nvSpPr>
          <p:cNvPr id="9" name="Shape 7"/>
          <p:cNvSpPr/>
          <p:nvPr/>
        </p:nvSpPr>
        <p:spPr>
          <a:xfrm>
            <a:off x="4681180" y="1780818"/>
            <a:ext cx="491252" cy="491252"/>
          </a:xfrm>
          <a:prstGeom prst="roundRect">
            <a:avLst>
              <a:gd name="adj" fmla="val 20002"/>
            </a:avLst>
          </a:prstGeom>
          <a:solidFill>
            <a:srgbClr val="283157"/>
          </a:solidFill>
          <a:ln w="13573">
            <a:solidFill>
              <a:srgbClr val="303B69"/>
            </a:solidFill>
            <a:prstDash val="solid"/>
          </a:ln>
        </p:spPr>
      </p:sp>
      <p:sp>
        <p:nvSpPr>
          <p:cNvPr id="10" name="Text 8"/>
          <p:cNvSpPr/>
          <p:nvPr/>
        </p:nvSpPr>
        <p:spPr>
          <a:xfrm>
            <a:off x="4827746" y="1821775"/>
            <a:ext cx="198120" cy="409337"/>
          </a:xfrm>
          <a:prstGeom prst="rect">
            <a:avLst/>
          </a:prstGeom>
          <a:noFill/>
          <a:ln/>
        </p:spPr>
        <p:txBody>
          <a:bodyPr wrap="none" rtlCol="0" anchor="t"/>
          <a:lstStyle/>
          <a:p>
            <a:pPr marL="0" indent="0" algn="ctr">
              <a:lnSpc>
                <a:spcPts val="3224"/>
              </a:lnSpc>
              <a:buNone/>
            </a:pPr>
            <a:r>
              <a:rPr lang="en-US" sz="2579" dirty="0">
                <a:solidFill>
                  <a:srgbClr val="EBECEF"/>
                </a:solidFill>
                <a:latin typeface="Fraunces" pitchFamily="34" charset="0"/>
                <a:ea typeface="Fraunces" pitchFamily="34" charset="-122"/>
                <a:cs typeface="Fraunces" pitchFamily="34" charset="-120"/>
              </a:rPr>
              <a:t>2</a:t>
            </a:r>
            <a:endParaRPr lang="en-US" sz="2579" dirty="0"/>
          </a:p>
        </p:txBody>
      </p:sp>
      <p:sp>
        <p:nvSpPr>
          <p:cNvPr id="11" name="Text 9"/>
          <p:cNvSpPr/>
          <p:nvPr/>
        </p:nvSpPr>
        <p:spPr>
          <a:xfrm>
            <a:off x="5390674" y="1855827"/>
            <a:ext cx="2183487" cy="341114"/>
          </a:xfrm>
          <a:prstGeom prst="rect">
            <a:avLst/>
          </a:prstGeom>
          <a:noFill/>
          <a:ln/>
        </p:spPr>
        <p:txBody>
          <a:bodyPr wrap="none" rtlCol="0" anchor="t"/>
          <a:lstStyle/>
          <a:p>
            <a:pPr marL="0" indent="0">
              <a:lnSpc>
                <a:spcPts val="2686"/>
              </a:lnSpc>
              <a:buNone/>
            </a:pPr>
            <a:r>
              <a:rPr lang="en-US" sz="2149" dirty="0">
                <a:solidFill>
                  <a:srgbClr val="EBECEF"/>
                </a:solidFill>
                <a:latin typeface="Fraunces" pitchFamily="34" charset="0"/>
                <a:ea typeface="Fraunces" pitchFamily="34" charset="-122"/>
                <a:cs typeface="Fraunces" pitchFamily="34" charset="-120"/>
              </a:rPr>
              <a:t>Importance</a:t>
            </a:r>
            <a:endParaRPr lang="en-US" sz="2149" dirty="0"/>
          </a:p>
        </p:txBody>
      </p:sp>
      <p:sp>
        <p:nvSpPr>
          <p:cNvPr id="12" name="Text 10"/>
          <p:cNvSpPr/>
          <p:nvPr/>
        </p:nvSpPr>
        <p:spPr>
          <a:xfrm>
            <a:off x="5390674" y="2415183"/>
            <a:ext cx="2934653" cy="2095976"/>
          </a:xfrm>
          <a:prstGeom prst="rect">
            <a:avLst/>
          </a:prstGeom>
          <a:noFill/>
          <a:ln/>
        </p:spPr>
        <p:txBody>
          <a:bodyPr wrap="square" rtlCol="0" anchor="t"/>
          <a:lstStyle/>
          <a:p>
            <a:pPr marL="0" indent="0">
              <a:lnSpc>
                <a:spcPts val="2751"/>
              </a:lnSpc>
              <a:buNone/>
            </a:pPr>
            <a:r>
              <a:rPr lang="en-US" sz="1719" dirty="0">
                <a:solidFill>
                  <a:srgbClr val="EBECEF"/>
                </a:solidFill>
                <a:latin typeface="Epilogue" pitchFamily="34" charset="0"/>
                <a:ea typeface="Epilogue" pitchFamily="34" charset="-122"/>
                <a:cs typeface="Epilogue" pitchFamily="34" charset="-120"/>
              </a:rPr>
              <a:t>A well-designed research study ensures validity, reliability, and accuracy, allowing researchers to draw meaningful and trustworthy conclusions.</a:t>
            </a:r>
            <a:endParaRPr lang="en-US" sz="1719" dirty="0"/>
          </a:p>
        </p:txBody>
      </p:sp>
      <p:sp>
        <p:nvSpPr>
          <p:cNvPr id="13" name="Shape 11"/>
          <p:cNvSpPr/>
          <p:nvPr/>
        </p:nvSpPr>
        <p:spPr>
          <a:xfrm>
            <a:off x="818793" y="5948005"/>
            <a:ext cx="491252" cy="491252"/>
          </a:xfrm>
          <a:prstGeom prst="roundRect">
            <a:avLst>
              <a:gd name="adj" fmla="val 20002"/>
            </a:avLst>
          </a:prstGeom>
          <a:solidFill>
            <a:srgbClr val="283157"/>
          </a:solidFill>
          <a:ln w="13573">
            <a:solidFill>
              <a:srgbClr val="303B69"/>
            </a:solidFill>
            <a:prstDash val="solid"/>
          </a:ln>
        </p:spPr>
      </p:sp>
      <p:sp>
        <p:nvSpPr>
          <p:cNvPr id="14" name="Text 12"/>
          <p:cNvSpPr/>
          <p:nvPr/>
        </p:nvSpPr>
        <p:spPr>
          <a:xfrm>
            <a:off x="972979" y="5988963"/>
            <a:ext cx="182880" cy="409337"/>
          </a:xfrm>
          <a:prstGeom prst="rect">
            <a:avLst/>
          </a:prstGeom>
          <a:noFill/>
          <a:ln/>
        </p:spPr>
        <p:txBody>
          <a:bodyPr wrap="none" rtlCol="0" anchor="t"/>
          <a:lstStyle/>
          <a:p>
            <a:pPr marL="0" indent="0" algn="ctr">
              <a:lnSpc>
                <a:spcPts val="3224"/>
              </a:lnSpc>
              <a:buNone/>
            </a:pPr>
            <a:r>
              <a:rPr lang="en-US" sz="2579" dirty="0">
                <a:solidFill>
                  <a:srgbClr val="EBECEF"/>
                </a:solidFill>
                <a:latin typeface="Fraunces" pitchFamily="34" charset="0"/>
                <a:ea typeface="Fraunces" pitchFamily="34" charset="-122"/>
                <a:cs typeface="Fraunces" pitchFamily="34" charset="-120"/>
              </a:rPr>
              <a:t>3</a:t>
            </a:r>
            <a:endParaRPr lang="en-US" sz="2579" dirty="0"/>
          </a:p>
        </p:txBody>
      </p:sp>
      <p:sp>
        <p:nvSpPr>
          <p:cNvPr id="15" name="Text 13"/>
          <p:cNvSpPr/>
          <p:nvPr/>
        </p:nvSpPr>
        <p:spPr>
          <a:xfrm>
            <a:off x="1528286" y="6023015"/>
            <a:ext cx="2183487" cy="341114"/>
          </a:xfrm>
          <a:prstGeom prst="rect">
            <a:avLst/>
          </a:prstGeom>
          <a:noFill/>
          <a:ln/>
        </p:spPr>
        <p:txBody>
          <a:bodyPr wrap="none" rtlCol="0" anchor="t"/>
          <a:lstStyle/>
          <a:p>
            <a:pPr marL="0" indent="0">
              <a:lnSpc>
                <a:spcPts val="2686"/>
              </a:lnSpc>
              <a:buNone/>
            </a:pPr>
            <a:r>
              <a:rPr lang="en-US" sz="2149" dirty="0">
                <a:solidFill>
                  <a:srgbClr val="EBECEF"/>
                </a:solidFill>
                <a:latin typeface="Fraunces" pitchFamily="34" charset="0"/>
                <a:ea typeface="Fraunces" pitchFamily="34" charset="-122"/>
                <a:cs typeface="Fraunces" pitchFamily="34" charset="-120"/>
              </a:rPr>
              <a:t>Skills Learned</a:t>
            </a:r>
            <a:endParaRPr lang="en-US" sz="2149" dirty="0"/>
          </a:p>
        </p:txBody>
      </p:sp>
      <p:sp>
        <p:nvSpPr>
          <p:cNvPr id="16" name="Text 14"/>
          <p:cNvSpPr/>
          <p:nvPr/>
        </p:nvSpPr>
        <p:spPr>
          <a:xfrm>
            <a:off x="1528286" y="6582370"/>
            <a:ext cx="6796921" cy="1047988"/>
          </a:xfrm>
          <a:prstGeom prst="rect">
            <a:avLst/>
          </a:prstGeom>
          <a:noFill/>
          <a:ln/>
        </p:spPr>
        <p:txBody>
          <a:bodyPr wrap="square" rtlCol="0" anchor="t"/>
          <a:lstStyle/>
          <a:p>
            <a:pPr marL="0" indent="0">
              <a:lnSpc>
                <a:spcPts val="2751"/>
              </a:lnSpc>
              <a:buNone/>
            </a:pPr>
            <a:r>
              <a:rPr lang="en-US" sz="1719" dirty="0">
                <a:solidFill>
                  <a:srgbClr val="EBECEF"/>
                </a:solidFill>
                <a:latin typeface="Epilogue" pitchFamily="34" charset="0"/>
                <a:ea typeface="Epilogue" pitchFamily="34" charset="-122"/>
                <a:cs typeface="Epilogue" pitchFamily="34" charset="-120"/>
              </a:rPr>
              <a:t>Participants will learn how to develop research questions, select appropriate study designs, and consider ethical considerations during the design phase.</a:t>
            </a:r>
            <a:endParaRPr lang="en-US" sz="1719" dirty="0"/>
          </a:p>
        </p:txBody>
      </p:sp>
      <p:pic>
        <p:nvPicPr>
          <p:cNvPr id="17" name="Image 0" descr="preencoded.png"/>
          <p:cNvPicPr>
            <a:picLocks noChangeAspect="1"/>
          </p:cNvPicPr>
          <p:nvPr/>
        </p:nvPicPr>
        <p:blipFill>
          <a:blip r:embed="rId3"/>
          <a:stretch>
            <a:fillRect/>
          </a:stretch>
        </p:blipFill>
        <p:spPr>
          <a:xfrm>
            <a:off x="9144000" y="0"/>
            <a:ext cx="5486400" cy="82307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573">
            <a:solidFill>
              <a:srgbClr val="565151"/>
            </a:solidFill>
            <a:prstDash val="solid"/>
          </a:ln>
        </p:spPr>
      </p:sp>
      <p:sp>
        <p:nvSpPr>
          <p:cNvPr id="4" name="Text 2"/>
          <p:cNvSpPr/>
          <p:nvPr/>
        </p:nvSpPr>
        <p:spPr>
          <a:xfrm>
            <a:off x="818793" y="949166"/>
            <a:ext cx="6667500" cy="682347"/>
          </a:xfrm>
          <a:prstGeom prst="rect">
            <a:avLst/>
          </a:prstGeom>
          <a:noFill/>
          <a:ln/>
        </p:spPr>
        <p:txBody>
          <a:bodyPr wrap="none" rtlCol="0" anchor="t"/>
          <a:lstStyle/>
          <a:p>
            <a:pPr marL="0" indent="0">
              <a:lnSpc>
                <a:spcPts val="5373"/>
              </a:lnSpc>
              <a:buNone/>
            </a:pPr>
            <a:r>
              <a:rPr lang="en-US" sz="4298" dirty="0">
                <a:solidFill>
                  <a:srgbClr val="FFFFFF"/>
                </a:solidFill>
                <a:latin typeface="Fraunces" pitchFamily="34" charset="0"/>
                <a:ea typeface="Fraunces" pitchFamily="34" charset="-122"/>
                <a:cs typeface="Fraunces" pitchFamily="34" charset="-120"/>
              </a:rPr>
              <a:t>Types of Research Design</a:t>
            </a:r>
            <a:endParaRPr lang="en-US" sz="4298" dirty="0"/>
          </a:p>
        </p:txBody>
      </p:sp>
      <p:sp>
        <p:nvSpPr>
          <p:cNvPr id="5" name="Shape 3"/>
          <p:cNvSpPr/>
          <p:nvPr/>
        </p:nvSpPr>
        <p:spPr>
          <a:xfrm>
            <a:off x="818793" y="2129552"/>
            <a:ext cx="491252" cy="491252"/>
          </a:xfrm>
          <a:prstGeom prst="roundRect">
            <a:avLst>
              <a:gd name="adj" fmla="val 20002"/>
            </a:avLst>
          </a:prstGeom>
          <a:solidFill>
            <a:srgbClr val="283157"/>
          </a:solidFill>
          <a:ln w="13573">
            <a:solidFill>
              <a:srgbClr val="303B69"/>
            </a:solidFill>
            <a:prstDash val="solid"/>
          </a:ln>
        </p:spPr>
      </p:sp>
      <p:sp>
        <p:nvSpPr>
          <p:cNvPr id="6" name="Text 4"/>
          <p:cNvSpPr/>
          <p:nvPr/>
        </p:nvSpPr>
        <p:spPr>
          <a:xfrm>
            <a:off x="988219" y="2170509"/>
            <a:ext cx="152400" cy="409337"/>
          </a:xfrm>
          <a:prstGeom prst="rect">
            <a:avLst/>
          </a:prstGeom>
          <a:noFill/>
          <a:ln/>
        </p:spPr>
        <p:txBody>
          <a:bodyPr wrap="none" rtlCol="0" anchor="t"/>
          <a:lstStyle/>
          <a:p>
            <a:pPr marL="0" indent="0" algn="ctr">
              <a:lnSpc>
                <a:spcPts val="3224"/>
              </a:lnSpc>
              <a:buNone/>
            </a:pPr>
            <a:r>
              <a:rPr lang="en-US" sz="2579" dirty="0">
                <a:solidFill>
                  <a:srgbClr val="EBECEF"/>
                </a:solidFill>
                <a:latin typeface="Fraunces" pitchFamily="34" charset="0"/>
                <a:ea typeface="Fraunces" pitchFamily="34" charset="-122"/>
                <a:cs typeface="Fraunces" pitchFamily="34" charset="-120"/>
              </a:rPr>
              <a:t>1</a:t>
            </a:r>
            <a:endParaRPr lang="en-US" sz="2579" dirty="0"/>
          </a:p>
        </p:txBody>
      </p:sp>
      <p:sp>
        <p:nvSpPr>
          <p:cNvPr id="7" name="Text 5"/>
          <p:cNvSpPr/>
          <p:nvPr/>
        </p:nvSpPr>
        <p:spPr>
          <a:xfrm>
            <a:off x="1528286" y="2204561"/>
            <a:ext cx="2849880" cy="341114"/>
          </a:xfrm>
          <a:prstGeom prst="rect">
            <a:avLst/>
          </a:prstGeom>
          <a:noFill/>
          <a:ln/>
        </p:spPr>
        <p:txBody>
          <a:bodyPr wrap="none" rtlCol="0" anchor="t"/>
          <a:lstStyle/>
          <a:p>
            <a:pPr marL="0" indent="0">
              <a:lnSpc>
                <a:spcPts val="2686"/>
              </a:lnSpc>
              <a:buNone/>
            </a:pPr>
            <a:r>
              <a:rPr lang="en-US" sz="2149" dirty="0">
                <a:solidFill>
                  <a:srgbClr val="EBECEF"/>
                </a:solidFill>
                <a:latin typeface="Fraunces" pitchFamily="34" charset="0"/>
                <a:ea typeface="Fraunces" pitchFamily="34" charset="-122"/>
                <a:cs typeface="Fraunces" pitchFamily="34" charset="-120"/>
              </a:rPr>
              <a:t>Experimental Designs</a:t>
            </a:r>
            <a:endParaRPr lang="en-US" sz="2149" dirty="0"/>
          </a:p>
        </p:txBody>
      </p:sp>
      <p:sp>
        <p:nvSpPr>
          <p:cNvPr id="8" name="Text 6"/>
          <p:cNvSpPr/>
          <p:nvPr/>
        </p:nvSpPr>
        <p:spPr>
          <a:xfrm>
            <a:off x="1528286" y="2763917"/>
            <a:ext cx="2934653" cy="2445306"/>
          </a:xfrm>
          <a:prstGeom prst="rect">
            <a:avLst/>
          </a:prstGeom>
          <a:noFill/>
          <a:ln/>
        </p:spPr>
        <p:txBody>
          <a:bodyPr wrap="square" rtlCol="0" anchor="t"/>
          <a:lstStyle/>
          <a:p>
            <a:pPr marL="0" indent="0">
              <a:lnSpc>
                <a:spcPts val="2751"/>
              </a:lnSpc>
              <a:buNone/>
            </a:pPr>
            <a:r>
              <a:rPr lang="en-US" sz="1719" dirty="0">
                <a:solidFill>
                  <a:srgbClr val="EBECEF"/>
                </a:solidFill>
                <a:latin typeface="Epilogue" pitchFamily="34" charset="0"/>
                <a:ea typeface="Epilogue" pitchFamily="34" charset="-122"/>
                <a:cs typeface="Epilogue" pitchFamily="34" charset="-120"/>
              </a:rPr>
              <a:t>Utilize manipulation and control of variables to determine causality between them. Particularly useful in evaluating the effectiveness of new interventions or therapies.</a:t>
            </a:r>
            <a:endParaRPr lang="en-US" sz="1719" dirty="0"/>
          </a:p>
        </p:txBody>
      </p:sp>
      <p:sp>
        <p:nvSpPr>
          <p:cNvPr id="9" name="Shape 7"/>
          <p:cNvSpPr/>
          <p:nvPr/>
        </p:nvSpPr>
        <p:spPr>
          <a:xfrm>
            <a:off x="4681180" y="2129552"/>
            <a:ext cx="491252" cy="491252"/>
          </a:xfrm>
          <a:prstGeom prst="roundRect">
            <a:avLst>
              <a:gd name="adj" fmla="val 20002"/>
            </a:avLst>
          </a:prstGeom>
          <a:solidFill>
            <a:srgbClr val="283157"/>
          </a:solidFill>
          <a:ln w="13573">
            <a:solidFill>
              <a:srgbClr val="303B69"/>
            </a:solidFill>
            <a:prstDash val="solid"/>
          </a:ln>
        </p:spPr>
      </p:sp>
      <p:sp>
        <p:nvSpPr>
          <p:cNvPr id="10" name="Text 8"/>
          <p:cNvSpPr/>
          <p:nvPr/>
        </p:nvSpPr>
        <p:spPr>
          <a:xfrm>
            <a:off x="4827746" y="2170509"/>
            <a:ext cx="198120" cy="409337"/>
          </a:xfrm>
          <a:prstGeom prst="rect">
            <a:avLst/>
          </a:prstGeom>
          <a:noFill/>
          <a:ln/>
        </p:spPr>
        <p:txBody>
          <a:bodyPr wrap="none" rtlCol="0" anchor="t"/>
          <a:lstStyle/>
          <a:p>
            <a:pPr marL="0" indent="0" algn="ctr">
              <a:lnSpc>
                <a:spcPts val="3224"/>
              </a:lnSpc>
              <a:buNone/>
            </a:pPr>
            <a:r>
              <a:rPr lang="en-US" sz="2579" dirty="0">
                <a:solidFill>
                  <a:srgbClr val="EBECEF"/>
                </a:solidFill>
                <a:latin typeface="Fraunces" pitchFamily="34" charset="0"/>
                <a:ea typeface="Fraunces" pitchFamily="34" charset="-122"/>
                <a:cs typeface="Fraunces" pitchFamily="34" charset="-120"/>
              </a:rPr>
              <a:t>2</a:t>
            </a:r>
            <a:endParaRPr lang="en-US" sz="2579" dirty="0"/>
          </a:p>
        </p:txBody>
      </p:sp>
      <p:sp>
        <p:nvSpPr>
          <p:cNvPr id="11" name="Text 9"/>
          <p:cNvSpPr/>
          <p:nvPr/>
        </p:nvSpPr>
        <p:spPr>
          <a:xfrm>
            <a:off x="5390674" y="2204561"/>
            <a:ext cx="2933700" cy="341114"/>
          </a:xfrm>
          <a:prstGeom prst="rect">
            <a:avLst/>
          </a:prstGeom>
          <a:noFill/>
          <a:ln/>
        </p:spPr>
        <p:txBody>
          <a:bodyPr wrap="none" rtlCol="0" anchor="t"/>
          <a:lstStyle/>
          <a:p>
            <a:pPr marL="0" indent="0">
              <a:lnSpc>
                <a:spcPts val="2686"/>
              </a:lnSpc>
              <a:buNone/>
            </a:pPr>
            <a:r>
              <a:rPr lang="en-US" sz="2149" dirty="0">
                <a:solidFill>
                  <a:srgbClr val="EBECEF"/>
                </a:solidFill>
                <a:latin typeface="Fraunces" pitchFamily="34" charset="0"/>
                <a:ea typeface="Fraunces" pitchFamily="34" charset="-122"/>
                <a:cs typeface="Fraunces" pitchFamily="34" charset="-120"/>
              </a:rPr>
              <a:t>Observational Designs</a:t>
            </a:r>
            <a:endParaRPr lang="en-US" sz="2149" dirty="0"/>
          </a:p>
        </p:txBody>
      </p:sp>
      <p:sp>
        <p:nvSpPr>
          <p:cNvPr id="12" name="Text 10"/>
          <p:cNvSpPr/>
          <p:nvPr/>
        </p:nvSpPr>
        <p:spPr>
          <a:xfrm>
            <a:off x="5390674" y="2763917"/>
            <a:ext cx="2934653" cy="2445306"/>
          </a:xfrm>
          <a:prstGeom prst="rect">
            <a:avLst/>
          </a:prstGeom>
          <a:noFill/>
          <a:ln/>
        </p:spPr>
        <p:txBody>
          <a:bodyPr wrap="square" rtlCol="0" anchor="t"/>
          <a:lstStyle/>
          <a:p>
            <a:pPr marL="0" indent="0">
              <a:lnSpc>
                <a:spcPts val="2751"/>
              </a:lnSpc>
              <a:buNone/>
            </a:pPr>
            <a:r>
              <a:rPr lang="en-US" sz="1719" dirty="0">
                <a:solidFill>
                  <a:srgbClr val="EBECEF"/>
                </a:solidFill>
                <a:latin typeface="Epilogue" pitchFamily="34" charset="0"/>
                <a:ea typeface="Epilogue" pitchFamily="34" charset="-122"/>
                <a:cs typeface="Epilogue" pitchFamily="34" charset="-120"/>
              </a:rPr>
              <a:t>Focus on understanding experiences, perspectives, and meanings through qualitative methods such as interviews, focus groups, or observations.</a:t>
            </a:r>
            <a:endParaRPr lang="en-US" sz="1719" dirty="0"/>
          </a:p>
        </p:txBody>
      </p:sp>
      <p:sp>
        <p:nvSpPr>
          <p:cNvPr id="13" name="Shape 11"/>
          <p:cNvSpPr/>
          <p:nvPr/>
        </p:nvSpPr>
        <p:spPr>
          <a:xfrm>
            <a:off x="818793" y="5598081"/>
            <a:ext cx="491252" cy="491252"/>
          </a:xfrm>
          <a:prstGeom prst="roundRect">
            <a:avLst>
              <a:gd name="adj" fmla="val 20002"/>
            </a:avLst>
          </a:prstGeom>
          <a:solidFill>
            <a:srgbClr val="283157"/>
          </a:solidFill>
          <a:ln w="13573">
            <a:solidFill>
              <a:srgbClr val="303B69"/>
            </a:solidFill>
            <a:prstDash val="solid"/>
          </a:ln>
        </p:spPr>
      </p:sp>
      <p:sp>
        <p:nvSpPr>
          <p:cNvPr id="14" name="Text 12"/>
          <p:cNvSpPr/>
          <p:nvPr/>
        </p:nvSpPr>
        <p:spPr>
          <a:xfrm>
            <a:off x="972979" y="5639038"/>
            <a:ext cx="182880" cy="409337"/>
          </a:xfrm>
          <a:prstGeom prst="rect">
            <a:avLst/>
          </a:prstGeom>
          <a:noFill/>
          <a:ln/>
        </p:spPr>
        <p:txBody>
          <a:bodyPr wrap="none" rtlCol="0" anchor="t"/>
          <a:lstStyle/>
          <a:p>
            <a:pPr marL="0" indent="0" algn="ctr">
              <a:lnSpc>
                <a:spcPts val="3224"/>
              </a:lnSpc>
              <a:buNone/>
            </a:pPr>
            <a:r>
              <a:rPr lang="en-US" sz="2579" dirty="0">
                <a:solidFill>
                  <a:srgbClr val="EBECEF"/>
                </a:solidFill>
                <a:latin typeface="Fraunces" pitchFamily="34" charset="0"/>
                <a:ea typeface="Fraunces" pitchFamily="34" charset="-122"/>
                <a:cs typeface="Fraunces" pitchFamily="34" charset="-120"/>
              </a:rPr>
              <a:t>3</a:t>
            </a:r>
            <a:endParaRPr lang="en-US" sz="2579" dirty="0"/>
          </a:p>
        </p:txBody>
      </p:sp>
      <p:sp>
        <p:nvSpPr>
          <p:cNvPr id="15" name="Text 13"/>
          <p:cNvSpPr/>
          <p:nvPr/>
        </p:nvSpPr>
        <p:spPr>
          <a:xfrm>
            <a:off x="1528286" y="5673090"/>
            <a:ext cx="3070860" cy="341114"/>
          </a:xfrm>
          <a:prstGeom prst="rect">
            <a:avLst/>
          </a:prstGeom>
          <a:noFill/>
          <a:ln/>
        </p:spPr>
        <p:txBody>
          <a:bodyPr wrap="none" rtlCol="0" anchor="t"/>
          <a:lstStyle/>
          <a:p>
            <a:pPr marL="0" indent="0">
              <a:lnSpc>
                <a:spcPts val="2686"/>
              </a:lnSpc>
              <a:buNone/>
            </a:pPr>
            <a:r>
              <a:rPr lang="en-US" sz="2149" dirty="0">
                <a:solidFill>
                  <a:srgbClr val="EBECEF"/>
                </a:solidFill>
                <a:latin typeface="Fraunces" pitchFamily="34" charset="0"/>
                <a:ea typeface="Fraunces" pitchFamily="34" charset="-122"/>
                <a:cs typeface="Fraunces" pitchFamily="34" charset="-120"/>
              </a:rPr>
              <a:t>Mixed Methods Designs</a:t>
            </a:r>
            <a:endParaRPr lang="en-US" sz="2149" dirty="0"/>
          </a:p>
        </p:txBody>
      </p:sp>
      <p:sp>
        <p:nvSpPr>
          <p:cNvPr id="16" name="Text 14"/>
          <p:cNvSpPr/>
          <p:nvPr/>
        </p:nvSpPr>
        <p:spPr>
          <a:xfrm>
            <a:off x="1528286" y="6232446"/>
            <a:ext cx="6796921" cy="1047988"/>
          </a:xfrm>
          <a:prstGeom prst="rect">
            <a:avLst/>
          </a:prstGeom>
          <a:noFill/>
          <a:ln/>
        </p:spPr>
        <p:txBody>
          <a:bodyPr wrap="square" rtlCol="0" anchor="t"/>
          <a:lstStyle/>
          <a:p>
            <a:pPr marL="0" indent="0">
              <a:lnSpc>
                <a:spcPts val="2751"/>
              </a:lnSpc>
              <a:buNone/>
            </a:pPr>
            <a:r>
              <a:rPr lang="en-US" sz="1719" dirty="0">
                <a:solidFill>
                  <a:srgbClr val="EBECEF"/>
                </a:solidFill>
                <a:latin typeface="Epilogue" pitchFamily="34" charset="0"/>
                <a:ea typeface="Epilogue" pitchFamily="34" charset="-122"/>
                <a:cs typeface="Epilogue" pitchFamily="34" charset="-120"/>
              </a:rPr>
              <a:t>Combine both qualitative and quantitative research methods to gain a comprehensive understanding of the research problem.</a:t>
            </a:r>
            <a:endParaRPr lang="en-US" sz="1719" dirty="0"/>
          </a:p>
        </p:txBody>
      </p:sp>
      <p:pic>
        <p:nvPicPr>
          <p:cNvPr id="17"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2740">
            <a:solidFill>
              <a:srgbClr val="565151"/>
            </a:solidFill>
            <a:prstDash val="solid"/>
          </a:ln>
        </p:spPr>
      </p:sp>
      <p:sp>
        <p:nvSpPr>
          <p:cNvPr id="4" name="Text 2"/>
          <p:cNvSpPr/>
          <p:nvPr/>
        </p:nvSpPr>
        <p:spPr>
          <a:xfrm>
            <a:off x="2448044" y="563880"/>
            <a:ext cx="8115300" cy="640318"/>
          </a:xfrm>
          <a:prstGeom prst="rect">
            <a:avLst/>
          </a:prstGeom>
          <a:noFill/>
          <a:ln/>
        </p:spPr>
        <p:txBody>
          <a:bodyPr wrap="none" rtlCol="0" anchor="t"/>
          <a:lstStyle/>
          <a:p>
            <a:pPr marL="0" indent="0">
              <a:lnSpc>
                <a:spcPts val="5043"/>
              </a:lnSpc>
              <a:buNone/>
            </a:pPr>
            <a:r>
              <a:rPr lang="en-US" sz="4034" dirty="0">
                <a:solidFill>
                  <a:srgbClr val="FFFFFF"/>
                </a:solidFill>
                <a:latin typeface="Fraunces" pitchFamily="34" charset="0"/>
                <a:ea typeface="Fraunces" pitchFamily="34" charset="-122"/>
                <a:cs typeface="Fraunces" pitchFamily="34" charset="-120"/>
              </a:rPr>
              <a:t>Key Elements of Research Design</a:t>
            </a:r>
            <a:endParaRPr lang="en-US" sz="4034" dirty="0"/>
          </a:p>
        </p:txBody>
      </p:sp>
      <p:sp>
        <p:nvSpPr>
          <p:cNvPr id="5" name="Shape 3"/>
          <p:cNvSpPr/>
          <p:nvPr/>
        </p:nvSpPr>
        <p:spPr>
          <a:xfrm>
            <a:off x="2448044" y="1614011"/>
            <a:ext cx="3108127" cy="3575209"/>
          </a:xfrm>
          <a:prstGeom prst="roundRect">
            <a:avLst>
              <a:gd name="adj" fmla="val 2967"/>
            </a:avLst>
          </a:prstGeom>
          <a:solidFill>
            <a:srgbClr val="283157"/>
          </a:solidFill>
          <a:ln w="12740">
            <a:solidFill>
              <a:srgbClr val="303B69"/>
            </a:solidFill>
            <a:prstDash val="solid"/>
          </a:ln>
        </p:spPr>
      </p:sp>
      <p:sp>
        <p:nvSpPr>
          <p:cNvPr id="6" name="Text 4"/>
          <p:cNvSpPr/>
          <p:nvPr/>
        </p:nvSpPr>
        <p:spPr>
          <a:xfrm>
            <a:off x="2665690" y="1831658"/>
            <a:ext cx="2672834" cy="640556"/>
          </a:xfrm>
          <a:prstGeom prst="rect">
            <a:avLst/>
          </a:prstGeom>
          <a:noFill/>
          <a:ln/>
        </p:spPr>
        <p:txBody>
          <a:bodyPr wrap="square" rtlCol="0" anchor="t"/>
          <a:lstStyle/>
          <a:p>
            <a:pPr marL="0" indent="0">
              <a:lnSpc>
                <a:spcPts val="2521"/>
              </a:lnSpc>
              <a:buNone/>
            </a:pPr>
            <a:r>
              <a:rPr lang="en-US" sz="2017" dirty="0">
                <a:solidFill>
                  <a:srgbClr val="EBECEF"/>
                </a:solidFill>
                <a:latin typeface="Fraunces" pitchFamily="34" charset="0"/>
                <a:ea typeface="Fraunces" pitchFamily="34" charset="-122"/>
                <a:cs typeface="Fraunces" pitchFamily="34" charset="-120"/>
              </a:rPr>
              <a:t>Research Question or Hypotheses</a:t>
            </a:r>
            <a:endParaRPr lang="en-US" sz="2017" dirty="0"/>
          </a:p>
        </p:txBody>
      </p:sp>
      <p:sp>
        <p:nvSpPr>
          <p:cNvPr id="7" name="Text 5"/>
          <p:cNvSpPr/>
          <p:nvPr/>
        </p:nvSpPr>
        <p:spPr>
          <a:xfrm>
            <a:off x="2665690" y="2677120"/>
            <a:ext cx="2672834" cy="1638895"/>
          </a:xfrm>
          <a:prstGeom prst="rect">
            <a:avLst/>
          </a:prstGeom>
          <a:noFill/>
          <a:ln/>
        </p:spPr>
        <p:txBody>
          <a:bodyPr wrap="square" rtlCol="0" anchor="t"/>
          <a:lstStyle/>
          <a:p>
            <a:pPr marL="0" indent="0">
              <a:lnSpc>
                <a:spcPts val="2582"/>
              </a:lnSpc>
              <a:buNone/>
            </a:pPr>
            <a:r>
              <a:rPr lang="en-US" sz="1614" dirty="0">
                <a:solidFill>
                  <a:srgbClr val="EBECEF"/>
                </a:solidFill>
                <a:latin typeface="Epilogue" pitchFamily="34" charset="0"/>
                <a:ea typeface="Epilogue" pitchFamily="34" charset="-122"/>
                <a:cs typeface="Epilogue" pitchFamily="34" charset="-120"/>
              </a:rPr>
              <a:t>A well-defined research question or hypothesis guides the selection of appropriate research design and methods.</a:t>
            </a:r>
            <a:endParaRPr lang="en-US" sz="1614" dirty="0"/>
          </a:p>
        </p:txBody>
      </p:sp>
      <p:sp>
        <p:nvSpPr>
          <p:cNvPr id="8" name="Shape 6"/>
          <p:cNvSpPr/>
          <p:nvPr/>
        </p:nvSpPr>
        <p:spPr>
          <a:xfrm>
            <a:off x="5761077" y="1614011"/>
            <a:ext cx="3108127" cy="3575209"/>
          </a:xfrm>
          <a:prstGeom prst="roundRect">
            <a:avLst>
              <a:gd name="adj" fmla="val 2967"/>
            </a:avLst>
          </a:prstGeom>
          <a:solidFill>
            <a:srgbClr val="283157"/>
          </a:solidFill>
          <a:ln w="12740">
            <a:solidFill>
              <a:srgbClr val="303B69"/>
            </a:solidFill>
            <a:prstDash val="solid"/>
          </a:ln>
        </p:spPr>
      </p:sp>
      <p:sp>
        <p:nvSpPr>
          <p:cNvPr id="9" name="Text 7"/>
          <p:cNvSpPr/>
          <p:nvPr/>
        </p:nvSpPr>
        <p:spPr>
          <a:xfrm>
            <a:off x="5978723" y="1831658"/>
            <a:ext cx="2672834" cy="640556"/>
          </a:xfrm>
          <a:prstGeom prst="rect">
            <a:avLst/>
          </a:prstGeom>
          <a:noFill/>
          <a:ln/>
        </p:spPr>
        <p:txBody>
          <a:bodyPr wrap="square" rtlCol="0" anchor="t"/>
          <a:lstStyle/>
          <a:p>
            <a:pPr marL="0" indent="0">
              <a:lnSpc>
                <a:spcPts val="2521"/>
              </a:lnSpc>
              <a:buNone/>
            </a:pPr>
            <a:r>
              <a:rPr lang="en-US" sz="2017" dirty="0">
                <a:solidFill>
                  <a:srgbClr val="EBECEF"/>
                </a:solidFill>
                <a:latin typeface="Fraunces" pitchFamily="34" charset="0"/>
                <a:ea typeface="Fraunces" pitchFamily="34" charset="-122"/>
                <a:cs typeface="Fraunces" pitchFamily="34" charset="-120"/>
              </a:rPr>
              <a:t>Study Population and Sampling</a:t>
            </a:r>
            <a:endParaRPr lang="en-US" sz="2017" dirty="0"/>
          </a:p>
        </p:txBody>
      </p:sp>
      <p:sp>
        <p:nvSpPr>
          <p:cNvPr id="10" name="Text 8"/>
          <p:cNvSpPr/>
          <p:nvPr/>
        </p:nvSpPr>
        <p:spPr>
          <a:xfrm>
            <a:off x="5978723" y="2677120"/>
            <a:ext cx="2672834" cy="1966674"/>
          </a:xfrm>
          <a:prstGeom prst="rect">
            <a:avLst/>
          </a:prstGeom>
          <a:noFill/>
          <a:ln/>
        </p:spPr>
        <p:txBody>
          <a:bodyPr wrap="square" rtlCol="0" anchor="t"/>
          <a:lstStyle/>
          <a:p>
            <a:pPr marL="0" indent="0">
              <a:lnSpc>
                <a:spcPts val="2582"/>
              </a:lnSpc>
              <a:buNone/>
            </a:pPr>
            <a:r>
              <a:rPr lang="en-US" sz="1614" dirty="0">
                <a:solidFill>
                  <a:srgbClr val="EBECEF"/>
                </a:solidFill>
                <a:latin typeface="Epilogue" pitchFamily="34" charset="0"/>
                <a:ea typeface="Epilogue" pitchFamily="34" charset="-122"/>
                <a:cs typeface="Epilogue" pitchFamily="34" charset="-120"/>
              </a:rPr>
              <a:t>Identifying the target population and using appropriate sampling techniques ensure the sample is representative and reduces bias.</a:t>
            </a:r>
            <a:endParaRPr lang="en-US" sz="1614" dirty="0"/>
          </a:p>
        </p:txBody>
      </p:sp>
      <p:sp>
        <p:nvSpPr>
          <p:cNvPr id="11" name="Shape 9"/>
          <p:cNvSpPr/>
          <p:nvPr/>
        </p:nvSpPr>
        <p:spPr>
          <a:xfrm>
            <a:off x="9074110" y="1614011"/>
            <a:ext cx="3108127" cy="3575209"/>
          </a:xfrm>
          <a:prstGeom prst="roundRect">
            <a:avLst>
              <a:gd name="adj" fmla="val 2967"/>
            </a:avLst>
          </a:prstGeom>
          <a:solidFill>
            <a:srgbClr val="283157"/>
          </a:solidFill>
          <a:ln w="12740">
            <a:solidFill>
              <a:srgbClr val="303B69"/>
            </a:solidFill>
            <a:prstDash val="solid"/>
          </a:ln>
        </p:spPr>
      </p:sp>
      <p:sp>
        <p:nvSpPr>
          <p:cNvPr id="12" name="Text 10"/>
          <p:cNvSpPr/>
          <p:nvPr/>
        </p:nvSpPr>
        <p:spPr>
          <a:xfrm>
            <a:off x="9291757" y="1831658"/>
            <a:ext cx="2672834" cy="640556"/>
          </a:xfrm>
          <a:prstGeom prst="rect">
            <a:avLst/>
          </a:prstGeom>
          <a:noFill/>
          <a:ln/>
        </p:spPr>
        <p:txBody>
          <a:bodyPr wrap="square" rtlCol="0" anchor="t"/>
          <a:lstStyle/>
          <a:p>
            <a:pPr marL="0" indent="0">
              <a:lnSpc>
                <a:spcPts val="2521"/>
              </a:lnSpc>
              <a:buNone/>
            </a:pPr>
            <a:r>
              <a:rPr lang="en-US" sz="2017" dirty="0">
                <a:solidFill>
                  <a:srgbClr val="EBECEF"/>
                </a:solidFill>
                <a:latin typeface="Fraunces" pitchFamily="34" charset="0"/>
                <a:ea typeface="Fraunces" pitchFamily="34" charset="-122"/>
                <a:cs typeface="Fraunces" pitchFamily="34" charset="-120"/>
              </a:rPr>
              <a:t>Data Collection Methods</a:t>
            </a:r>
            <a:endParaRPr lang="en-US" sz="2017" dirty="0"/>
          </a:p>
        </p:txBody>
      </p:sp>
      <p:sp>
        <p:nvSpPr>
          <p:cNvPr id="13" name="Text 11"/>
          <p:cNvSpPr/>
          <p:nvPr/>
        </p:nvSpPr>
        <p:spPr>
          <a:xfrm>
            <a:off x="9291757" y="2677120"/>
            <a:ext cx="2672834" cy="2294453"/>
          </a:xfrm>
          <a:prstGeom prst="rect">
            <a:avLst/>
          </a:prstGeom>
          <a:noFill/>
          <a:ln/>
        </p:spPr>
        <p:txBody>
          <a:bodyPr wrap="square" rtlCol="0" anchor="t"/>
          <a:lstStyle/>
          <a:p>
            <a:pPr marL="0" indent="0">
              <a:lnSpc>
                <a:spcPts val="2582"/>
              </a:lnSpc>
              <a:buNone/>
            </a:pPr>
            <a:r>
              <a:rPr lang="en-US" sz="1614" dirty="0">
                <a:solidFill>
                  <a:srgbClr val="EBECEF"/>
                </a:solidFill>
                <a:latin typeface="Epilogue" pitchFamily="34" charset="0"/>
                <a:ea typeface="Epilogue" pitchFamily="34" charset="-122"/>
                <a:cs typeface="Epilogue" pitchFamily="34" charset="-120"/>
              </a:rPr>
              <a:t>Choose methods that suit the research question, study population, and available resources, such as surveys, interviews, observation, or medical record review.</a:t>
            </a:r>
            <a:endParaRPr lang="en-US" sz="1614" dirty="0"/>
          </a:p>
        </p:txBody>
      </p:sp>
      <p:sp>
        <p:nvSpPr>
          <p:cNvPr id="14" name="Shape 12"/>
          <p:cNvSpPr/>
          <p:nvPr/>
        </p:nvSpPr>
        <p:spPr>
          <a:xfrm>
            <a:off x="2448044" y="5394127"/>
            <a:ext cx="4764643" cy="2271593"/>
          </a:xfrm>
          <a:prstGeom prst="roundRect">
            <a:avLst>
              <a:gd name="adj" fmla="val 4060"/>
            </a:avLst>
          </a:prstGeom>
          <a:solidFill>
            <a:srgbClr val="283157"/>
          </a:solidFill>
          <a:ln w="12740">
            <a:solidFill>
              <a:srgbClr val="303B69"/>
            </a:solidFill>
            <a:prstDash val="solid"/>
          </a:ln>
        </p:spPr>
      </p:sp>
      <p:sp>
        <p:nvSpPr>
          <p:cNvPr id="15" name="Text 13"/>
          <p:cNvSpPr/>
          <p:nvPr/>
        </p:nvSpPr>
        <p:spPr>
          <a:xfrm>
            <a:off x="2665690" y="5611773"/>
            <a:ext cx="2301240" cy="320278"/>
          </a:xfrm>
          <a:prstGeom prst="rect">
            <a:avLst/>
          </a:prstGeom>
          <a:noFill/>
          <a:ln/>
        </p:spPr>
        <p:txBody>
          <a:bodyPr wrap="none" rtlCol="0" anchor="t"/>
          <a:lstStyle/>
          <a:p>
            <a:pPr marL="0" indent="0">
              <a:lnSpc>
                <a:spcPts val="2521"/>
              </a:lnSpc>
              <a:buNone/>
            </a:pPr>
            <a:r>
              <a:rPr lang="en-US" sz="2017" dirty="0">
                <a:solidFill>
                  <a:srgbClr val="EBECEF"/>
                </a:solidFill>
                <a:latin typeface="Fraunces" pitchFamily="34" charset="0"/>
                <a:ea typeface="Fraunces" pitchFamily="34" charset="-122"/>
                <a:cs typeface="Fraunces" pitchFamily="34" charset="-120"/>
              </a:rPr>
              <a:t>Statistical Analysis</a:t>
            </a:r>
            <a:endParaRPr lang="en-US" sz="2017" dirty="0"/>
          </a:p>
        </p:txBody>
      </p:sp>
      <p:sp>
        <p:nvSpPr>
          <p:cNvPr id="16" name="Text 14"/>
          <p:cNvSpPr/>
          <p:nvPr/>
        </p:nvSpPr>
        <p:spPr>
          <a:xfrm>
            <a:off x="2665690" y="6136957"/>
            <a:ext cx="4329351" cy="1311116"/>
          </a:xfrm>
          <a:prstGeom prst="rect">
            <a:avLst/>
          </a:prstGeom>
          <a:noFill/>
          <a:ln/>
        </p:spPr>
        <p:txBody>
          <a:bodyPr wrap="square" rtlCol="0" anchor="t"/>
          <a:lstStyle/>
          <a:p>
            <a:pPr marL="0" indent="0">
              <a:lnSpc>
                <a:spcPts val="2582"/>
              </a:lnSpc>
              <a:buNone/>
            </a:pPr>
            <a:r>
              <a:rPr lang="en-US" sz="1614" dirty="0">
                <a:solidFill>
                  <a:srgbClr val="EBECEF"/>
                </a:solidFill>
                <a:latin typeface="Epilogue" pitchFamily="34" charset="0"/>
                <a:ea typeface="Epilogue" pitchFamily="34" charset="-122"/>
                <a:cs typeface="Epilogue" pitchFamily="34" charset="-120"/>
              </a:rPr>
              <a:t>Selecting appropriate statistical analyses depends on the research design and the nature of collected data to draw valid conclusions.</a:t>
            </a:r>
            <a:endParaRPr lang="en-US" sz="1614" dirty="0"/>
          </a:p>
        </p:txBody>
      </p:sp>
      <p:sp>
        <p:nvSpPr>
          <p:cNvPr id="17" name="Shape 15"/>
          <p:cNvSpPr/>
          <p:nvPr/>
        </p:nvSpPr>
        <p:spPr>
          <a:xfrm>
            <a:off x="7417594" y="5394127"/>
            <a:ext cx="4764643" cy="2271593"/>
          </a:xfrm>
          <a:prstGeom prst="roundRect">
            <a:avLst>
              <a:gd name="adj" fmla="val 4060"/>
            </a:avLst>
          </a:prstGeom>
          <a:solidFill>
            <a:srgbClr val="283157"/>
          </a:solidFill>
          <a:ln w="12740">
            <a:solidFill>
              <a:srgbClr val="303B69"/>
            </a:solidFill>
            <a:prstDash val="solid"/>
          </a:ln>
        </p:spPr>
      </p:sp>
      <p:sp>
        <p:nvSpPr>
          <p:cNvPr id="18" name="Text 16"/>
          <p:cNvSpPr/>
          <p:nvPr/>
        </p:nvSpPr>
        <p:spPr>
          <a:xfrm>
            <a:off x="7635240" y="5611773"/>
            <a:ext cx="2773680" cy="320278"/>
          </a:xfrm>
          <a:prstGeom prst="rect">
            <a:avLst/>
          </a:prstGeom>
          <a:noFill/>
          <a:ln/>
        </p:spPr>
        <p:txBody>
          <a:bodyPr wrap="none" rtlCol="0" anchor="t"/>
          <a:lstStyle/>
          <a:p>
            <a:pPr marL="0" indent="0">
              <a:lnSpc>
                <a:spcPts val="2521"/>
              </a:lnSpc>
              <a:buNone/>
            </a:pPr>
            <a:r>
              <a:rPr lang="en-US" sz="2017" dirty="0">
                <a:solidFill>
                  <a:srgbClr val="EBECEF"/>
                </a:solidFill>
                <a:latin typeface="Fraunces" pitchFamily="34" charset="0"/>
                <a:ea typeface="Fraunces" pitchFamily="34" charset="-122"/>
                <a:cs typeface="Fraunces" pitchFamily="34" charset="-120"/>
              </a:rPr>
              <a:t>Ethical Considerations</a:t>
            </a:r>
            <a:endParaRPr lang="en-US" sz="2017" dirty="0"/>
          </a:p>
        </p:txBody>
      </p:sp>
      <p:sp>
        <p:nvSpPr>
          <p:cNvPr id="19" name="Text 17"/>
          <p:cNvSpPr/>
          <p:nvPr/>
        </p:nvSpPr>
        <p:spPr>
          <a:xfrm>
            <a:off x="7635240" y="6136957"/>
            <a:ext cx="4329351" cy="1311116"/>
          </a:xfrm>
          <a:prstGeom prst="rect">
            <a:avLst/>
          </a:prstGeom>
          <a:noFill/>
          <a:ln/>
        </p:spPr>
        <p:txBody>
          <a:bodyPr wrap="square" rtlCol="0" anchor="t"/>
          <a:lstStyle/>
          <a:p>
            <a:pPr marL="0" indent="0">
              <a:lnSpc>
                <a:spcPts val="2582"/>
              </a:lnSpc>
              <a:buNone/>
            </a:pPr>
            <a:r>
              <a:rPr lang="en-US" sz="1614" dirty="0">
                <a:solidFill>
                  <a:srgbClr val="EBECEF"/>
                </a:solidFill>
                <a:latin typeface="Epilogue" pitchFamily="34" charset="0"/>
                <a:ea typeface="Epilogue" pitchFamily="34" charset="-122"/>
                <a:cs typeface="Epilogue" pitchFamily="34" charset="-120"/>
              </a:rPr>
              <a:t>Ensure informed consent, privacy, and confidentiality when conducting research to protect the rights and well-being of study participants.</a:t>
            </a:r>
            <a:endParaRPr lang="en-US" sz="161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2515314"/>
            <a:ext cx="75895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Data Collection and Analysis</a:t>
            </a:r>
            <a:endParaRPr lang="en-US" sz="4374" dirty="0"/>
          </a:p>
        </p:txBody>
      </p:sp>
      <p:sp>
        <p:nvSpPr>
          <p:cNvPr id="5" name="Text 3"/>
          <p:cNvSpPr/>
          <p:nvPr/>
        </p:nvSpPr>
        <p:spPr>
          <a:xfrm>
            <a:off x="2037993" y="3542943"/>
            <a:ext cx="2666286" cy="416481"/>
          </a:xfrm>
          <a:prstGeom prst="rect">
            <a:avLst/>
          </a:prstGeom>
          <a:noFill/>
          <a:ln/>
        </p:spPr>
        <p:txBody>
          <a:bodyPr wrap="non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Overview</a:t>
            </a:r>
            <a:endParaRPr lang="en-US" sz="2624" dirty="0"/>
          </a:p>
        </p:txBody>
      </p:sp>
      <p:sp>
        <p:nvSpPr>
          <p:cNvPr id="6" name="Text 4"/>
          <p:cNvSpPr/>
          <p:nvPr/>
        </p:nvSpPr>
        <p:spPr>
          <a:xfrm>
            <a:off x="2037993" y="4292679"/>
            <a:ext cx="10554414"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Data collection and analysis are crucial steps in any research project. They involve gathering relevant information and applying appropriate analytical techniques to draw meaningful conclusions. In the context of graduate medical education, data collection and analysis play a vital role in generating evidence-based practices and advancing medical knowledge.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2969419"/>
            <a:ext cx="4443889"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Types of Data</a:t>
            </a:r>
            <a:endParaRPr lang="en-US" sz="4374" dirty="0"/>
          </a:p>
        </p:txBody>
      </p:sp>
      <p:sp>
        <p:nvSpPr>
          <p:cNvPr id="5" name="Shape 3"/>
          <p:cNvSpPr/>
          <p:nvPr/>
        </p:nvSpPr>
        <p:spPr>
          <a:xfrm>
            <a:off x="2037993" y="4170640"/>
            <a:ext cx="499943" cy="499943"/>
          </a:xfrm>
          <a:prstGeom prst="roundRect">
            <a:avLst>
              <a:gd name="adj" fmla="val 20000"/>
            </a:avLst>
          </a:prstGeom>
          <a:solidFill>
            <a:srgbClr val="283157"/>
          </a:solidFill>
          <a:ln w="13811">
            <a:solidFill>
              <a:srgbClr val="303B69"/>
            </a:solidFill>
            <a:prstDash val="solid"/>
          </a:ln>
        </p:spPr>
      </p:sp>
      <p:sp>
        <p:nvSpPr>
          <p:cNvPr id="6" name="Text 4"/>
          <p:cNvSpPr/>
          <p:nvPr/>
        </p:nvSpPr>
        <p:spPr>
          <a:xfrm>
            <a:off x="2211705" y="4212312"/>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2760107" y="4246959"/>
            <a:ext cx="235458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Quantitative Data</a:t>
            </a:r>
            <a:endParaRPr lang="en-US" sz="2187" dirty="0"/>
          </a:p>
        </p:txBody>
      </p:sp>
      <p:sp>
        <p:nvSpPr>
          <p:cNvPr id="8" name="Text 6"/>
          <p:cNvSpPr/>
          <p:nvPr/>
        </p:nvSpPr>
        <p:spPr>
          <a:xfrm>
            <a:off x="2760107" y="4816316"/>
            <a:ext cx="4444008"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Numerical information that can be measured and analyzed using statistical methods. Examples include test scores, patient demographics, and survey responses.</a:t>
            </a:r>
            <a:endParaRPr lang="en-US" sz="1750" dirty="0"/>
          </a:p>
        </p:txBody>
      </p:sp>
      <p:sp>
        <p:nvSpPr>
          <p:cNvPr id="9" name="Shape 7"/>
          <p:cNvSpPr/>
          <p:nvPr/>
        </p:nvSpPr>
        <p:spPr>
          <a:xfrm>
            <a:off x="7426285" y="4170640"/>
            <a:ext cx="499943" cy="499943"/>
          </a:xfrm>
          <a:prstGeom prst="roundRect">
            <a:avLst>
              <a:gd name="adj" fmla="val 20000"/>
            </a:avLst>
          </a:prstGeom>
          <a:solidFill>
            <a:srgbClr val="283157"/>
          </a:solidFill>
          <a:ln w="13811">
            <a:solidFill>
              <a:srgbClr val="303B69"/>
            </a:solidFill>
            <a:prstDash val="solid"/>
          </a:ln>
        </p:spPr>
      </p:sp>
      <p:sp>
        <p:nvSpPr>
          <p:cNvPr id="10" name="Text 8"/>
          <p:cNvSpPr/>
          <p:nvPr/>
        </p:nvSpPr>
        <p:spPr>
          <a:xfrm>
            <a:off x="7573327" y="4212312"/>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8148399" y="4246959"/>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Qualitative Data</a:t>
            </a:r>
            <a:endParaRPr lang="en-US" sz="2187" dirty="0"/>
          </a:p>
        </p:txBody>
      </p:sp>
      <p:sp>
        <p:nvSpPr>
          <p:cNvPr id="12" name="Text 10"/>
          <p:cNvSpPr/>
          <p:nvPr/>
        </p:nvSpPr>
        <p:spPr>
          <a:xfrm>
            <a:off x="8148399" y="4816316"/>
            <a:ext cx="4444008"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Non-numerical information that helps researchers gain a deeper understanding of experiences, perspectives, and behaviors through observations, interviews, and narratives.</a:t>
            </a:r>
            <a:endParaRPr lang="en-US" sz="1750" dirty="0"/>
          </a:p>
        </p:txBody>
      </p:sp>
      <p:pic>
        <p:nvPicPr>
          <p:cNvPr id="13"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833199" y="1430774"/>
            <a:ext cx="65074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Data Collection Methods</a:t>
            </a:r>
            <a:endParaRPr lang="en-US" sz="4374" dirty="0"/>
          </a:p>
        </p:txBody>
      </p:sp>
      <p:sp>
        <p:nvSpPr>
          <p:cNvPr id="5" name="Shape 3"/>
          <p:cNvSpPr/>
          <p:nvPr/>
        </p:nvSpPr>
        <p:spPr>
          <a:xfrm>
            <a:off x="833199" y="2631996"/>
            <a:ext cx="499943" cy="499943"/>
          </a:xfrm>
          <a:prstGeom prst="roundRect">
            <a:avLst>
              <a:gd name="adj" fmla="val 20000"/>
            </a:avLst>
          </a:prstGeom>
          <a:solidFill>
            <a:srgbClr val="283157"/>
          </a:solidFill>
          <a:ln w="13811">
            <a:solidFill>
              <a:srgbClr val="303B69"/>
            </a:solidFill>
            <a:prstDash val="solid"/>
          </a:ln>
        </p:spPr>
      </p:sp>
      <p:sp>
        <p:nvSpPr>
          <p:cNvPr id="6" name="Text 4"/>
          <p:cNvSpPr/>
          <p:nvPr/>
        </p:nvSpPr>
        <p:spPr>
          <a:xfrm>
            <a:off x="1006912" y="2673668"/>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1555313" y="2708315"/>
            <a:ext cx="2905601"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Surveys and Questionnaires</a:t>
            </a:r>
            <a:endParaRPr lang="en-US" sz="2187" dirty="0"/>
          </a:p>
        </p:txBody>
      </p:sp>
      <p:sp>
        <p:nvSpPr>
          <p:cNvPr id="8" name="Text 6"/>
          <p:cNvSpPr/>
          <p:nvPr/>
        </p:nvSpPr>
        <p:spPr>
          <a:xfrm>
            <a:off x="1555313" y="3624858"/>
            <a:ext cx="2905601"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Structured instruments with predefined questions and response options to gather quantitative data.</a:t>
            </a:r>
            <a:endParaRPr lang="en-US" sz="1750" dirty="0"/>
          </a:p>
        </p:txBody>
      </p:sp>
      <p:sp>
        <p:nvSpPr>
          <p:cNvPr id="9" name="Shape 7"/>
          <p:cNvSpPr/>
          <p:nvPr/>
        </p:nvSpPr>
        <p:spPr>
          <a:xfrm>
            <a:off x="4683085" y="2631996"/>
            <a:ext cx="499943" cy="499943"/>
          </a:xfrm>
          <a:prstGeom prst="roundRect">
            <a:avLst>
              <a:gd name="adj" fmla="val 20000"/>
            </a:avLst>
          </a:prstGeom>
          <a:solidFill>
            <a:srgbClr val="283157"/>
          </a:solidFill>
          <a:ln w="13811">
            <a:solidFill>
              <a:srgbClr val="303B69"/>
            </a:solidFill>
            <a:prstDash val="solid"/>
          </a:ln>
        </p:spPr>
      </p:sp>
      <p:sp>
        <p:nvSpPr>
          <p:cNvPr id="10" name="Text 8"/>
          <p:cNvSpPr/>
          <p:nvPr/>
        </p:nvSpPr>
        <p:spPr>
          <a:xfrm>
            <a:off x="4830128" y="2673668"/>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5405199" y="2708315"/>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Interviews</a:t>
            </a:r>
            <a:endParaRPr lang="en-US" sz="2187" dirty="0"/>
          </a:p>
        </p:txBody>
      </p:sp>
      <p:sp>
        <p:nvSpPr>
          <p:cNvPr id="12" name="Text 10"/>
          <p:cNvSpPr/>
          <p:nvPr/>
        </p:nvSpPr>
        <p:spPr>
          <a:xfrm>
            <a:off x="5405199" y="3277672"/>
            <a:ext cx="2905601"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One-on-one or group interactions to elicit detailed qualitative information.</a:t>
            </a:r>
            <a:endParaRPr lang="en-US" sz="1750" dirty="0"/>
          </a:p>
        </p:txBody>
      </p:sp>
      <p:sp>
        <p:nvSpPr>
          <p:cNvPr id="13" name="Shape 11"/>
          <p:cNvSpPr/>
          <p:nvPr/>
        </p:nvSpPr>
        <p:spPr>
          <a:xfrm>
            <a:off x="833199" y="5442228"/>
            <a:ext cx="499943" cy="499943"/>
          </a:xfrm>
          <a:prstGeom prst="roundRect">
            <a:avLst>
              <a:gd name="adj" fmla="val 20000"/>
            </a:avLst>
          </a:prstGeom>
          <a:solidFill>
            <a:srgbClr val="283157"/>
          </a:solidFill>
          <a:ln w="13811">
            <a:solidFill>
              <a:srgbClr val="303B69"/>
            </a:solidFill>
            <a:prstDash val="solid"/>
          </a:ln>
        </p:spPr>
      </p:sp>
      <p:sp>
        <p:nvSpPr>
          <p:cNvPr id="14" name="Text 12"/>
          <p:cNvSpPr/>
          <p:nvPr/>
        </p:nvSpPr>
        <p:spPr>
          <a:xfrm>
            <a:off x="991672" y="5483900"/>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1555313" y="5518547"/>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Observations</a:t>
            </a:r>
            <a:endParaRPr lang="en-US" sz="2187" dirty="0"/>
          </a:p>
        </p:txBody>
      </p:sp>
      <p:sp>
        <p:nvSpPr>
          <p:cNvPr id="16" name="Text 14"/>
          <p:cNvSpPr/>
          <p:nvPr/>
        </p:nvSpPr>
        <p:spPr>
          <a:xfrm>
            <a:off x="1555313" y="6087904"/>
            <a:ext cx="675548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Direct witnessing and recording of behaviors, events, or interactions in real-time for qualitative data.</a:t>
            </a:r>
            <a:endParaRPr lang="en-US" sz="1750" dirty="0"/>
          </a:p>
        </p:txBody>
      </p:sp>
      <p:pic>
        <p:nvPicPr>
          <p:cNvPr id="17"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2359819"/>
            <a:ext cx="4443889"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Data Analysis</a:t>
            </a:r>
            <a:endParaRPr lang="en-US" sz="4374" dirty="0"/>
          </a:p>
        </p:txBody>
      </p:sp>
      <p:sp>
        <p:nvSpPr>
          <p:cNvPr id="5" name="Text 3"/>
          <p:cNvSpPr/>
          <p:nvPr/>
        </p:nvSpPr>
        <p:spPr>
          <a:xfrm>
            <a:off x="2037993" y="3609618"/>
            <a:ext cx="4251960" cy="416481"/>
          </a:xfrm>
          <a:prstGeom prst="rect">
            <a:avLst/>
          </a:prstGeom>
          <a:noFill/>
          <a:ln/>
        </p:spPr>
        <p:txBody>
          <a:bodyPr wrap="non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Quantitative Data Analysis</a:t>
            </a:r>
            <a:endParaRPr lang="en-US" sz="2624" dirty="0"/>
          </a:p>
        </p:txBody>
      </p:sp>
      <p:sp>
        <p:nvSpPr>
          <p:cNvPr id="6" name="Text 4"/>
          <p:cNvSpPr/>
          <p:nvPr/>
        </p:nvSpPr>
        <p:spPr>
          <a:xfrm>
            <a:off x="2037993" y="4248269"/>
            <a:ext cx="5006221"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Organize, clean, and examine numerical data using statistical methods to draw valid conclusions. Descriptive and inferential statistics are commonly used.</a:t>
            </a:r>
            <a:endParaRPr lang="en-US" sz="1750" dirty="0"/>
          </a:p>
        </p:txBody>
      </p:sp>
      <p:sp>
        <p:nvSpPr>
          <p:cNvPr id="7" name="Text 5"/>
          <p:cNvSpPr/>
          <p:nvPr/>
        </p:nvSpPr>
        <p:spPr>
          <a:xfrm>
            <a:off x="7593806" y="3609618"/>
            <a:ext cx="4023360" cy="416481"/>
          </a:xfrm>
          <a:prstGeom prst="rect">
            <a:avLst/>
          </a:prstGeom>
          <a:noFill/>
          <a:ln/>
        </p:spPr>
        <p:txBody>
          <a:bodyPr wrap="non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Qualitative Data Analysis</a:t>
            </a:r>
            <a:endParaRPr lang="en-US" sz="2624" dirty="0"/>
          </a:p>
        </p:txBody>
      </p:sp>
      <p:sp>
        <p:nvSpPr>
          <p:cNvPr id="8" name="Text 6"/>
          <p:cNvSpPr/>
          <p:nvPr/>
        </p:nvSpPr>
        <p:spPr>
          <a:xfrm>
            <a:off x="7593806" y="4248269"/>
            <a:ext cx="5006221"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Identify themes, patterns, and relationships within non-numerical data through techniques like content analysis, grounded theory, or thematic analysis.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1037</Words>
  <Application>Microsoft Macintosh PowerPoint</Application>
  <PresentationFormat>Custom</PresentationFormat>
  <Paragraphs>131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Epilogue</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Morse, William</cp:lastModifiedBy>
  <cp:revision>2</cp:revision>
  <dcterms:created xsi:type="dcterms:W3CDTF">2023-08-29T14:16:26Z</dcterms:created>
  <dcterms:modified xsi:type="dcterms:W3CDTF">2023-08-29T14:18:55Z</dcterms:modified>
</cp:coreProperties>
</file>