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5" d="100"/>
          <a:sy n="75" d="100"/>
        </p:scale>
        <p:origin x="8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406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2867858"/>
            <a:ext cx="10554414" cy="2499598"/>
          </a:xfrm>
          <a:prstGeom prst="rect">
            <a:avLst/>
          </a:prstGeom>
          <a:noFill/>
          <a:ln/>
        </p:spPr>
        <p:txBody>
          <a:bodyPr wrap="squar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Emotional Skills and Emotional Intelligence in Graduate Medical Education</a:t>
            </a:r>
            <a:endParaRPr lang="en-US" sz="5249" dirty="0"/>
          </a:p>
        </p:txBody>
      </p:sp>
      <p:sp>
        <p:nvSpPr>
          <p:cNvPr id="5" name="Text 3"/>
          <p:cNvSpPr/>
          <p:nvPr/>
        </p:nvSpPr>
        <p:spPr>
          <a:xfrm>
            <a:off x="2037993" y="5700712"/>
            <a:ext cx="10554414" cy="355402"/>
          </a:xfrm>
          <a:prstGeom prst="rect">
            <a:avLst/>
          </a:prstGeom>
          <a:noFill/>
          <a:ln/>
        </p:spPr>
        <p:txBody>
          <a:bodyPr wrap="non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Developing Emotional Intelligence for Medical Professionals</a:t>
            </a:r>
            <a:endParaRPr lang="en-US" sz="1750" dirty="0"/>
          </a:p>
        </p:txBody>
      </p:sp>
      <p:sp>
        <p:nvSpPr>
          <p:cNvPr id="8" name="Text 5"/>
          <p:cNvSpPr/>
          <p:nvPr/>
        </p:nvSpPr>
        <p:spPr>
          <a:xfrm>
            <a:off x="2037993" y="6306026"/>
            <a:ext cx="4019907" cy="388858"/>
          </a:xfrm>
          <a:prstGeom prst="rect">
            <a:avLst/>
          </a:prstGeom>
          <a:noFill/>
          <a:ln/>
        </p:spPr>
        <p:txBody>
          <a:bodyPr wrap="none" rtlCol="0" anchor="t"/>
          <a:lstStyle/>
          <a:p>
            <a:pPr marL="0" indent="0" algn="l">
              <a:lnSpc>
                <a:spcPts val="3062"/>
              </a:lnSpc>
              <a:buNone/>
            </a:pPr>
            <a:r>
              <a:rPr lang="en-US" sz="2187" b="1" dirty="0">
                <a:solidFill>
                  <a:srgbClr val="EBECEF"/>
                </a:solidFill>
                <a:latin typeface="Epilogue" pitchFamily="34" charset="0"/>
                <a:ea typeface="Epilogue" pitchFamily="34" charset="-122"/>
                <a:cs typeface="Epilogue" pitchFamily="34" charset="-120"/>
              </a:rPr>
              <a:t>by William Morse, Ph.D.</a:t>
            </a:r>
            <a:endParaRPr lang="en-US" sz="2187" dirty="0"/>
          </a:p>
        </p:txBody>
      </p:sp>
      <p:pic>
        <p:nvPicPr>
          <p:cNvPr id="9" name="Image 1"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037993" y="2712482"/>
            <a:ext cx="518922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Stress Management</a:t>
            </a:r>
            <a:endParaRPr lang="en-US" sz="4374" dirty="0"/>
          </a:p>
        </p:txBody>
      </p:sp>
      <p:sp>
        <p:nvSpPr>
          <p:cNvPr id="7" name="Text 4"/>
          <p:cNvSpPr/>
          <p:nvPr/>
        </p:nvSpPr>
        <p:spPr>
          <a:xfrm>
            <a:off x="2037993" y="3740110"/>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Healthcare environments can be highly demanding and stressful. Emotional intelligence helps healthcare professionals cope with stress and handle challenging situations effectively. It enables them to regulate their emotions, make sound decisions under pressure, and prevent burnout. By prioritizing self-care and developing healthy coping mechanisms, healthcare professionals can continue to provide high-quality care to their patients.</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2179320"/>
            <a:ext cx="4443889"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Leadership</a:t>
            </a:r>
            <a:endParaRPr lang="en-US" sz="4374" dirty="0"/>
          </a:p>
        </p:txBody>
      </p:sp>
      <p:sp>
        <p:nvSpPr>
          <p:cNvPr id="5" name="Text 3"/>
          <p:cNvSpPr/>
          <p:nvPr/>
        </p:nvSpPr>
        <p:spPr>
          <a:xfrm>
            <a:off x="833199" y="3206948"/>
            <a:ext cx="7477601" cy="284321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Emotional intelligence is essential for effective leadership in healthcare settings. Leaders with high emotional intelligence can inspire and motivate their teams, resolve conflicts, and foster a positive work culture. They are more likely to gain the trust and respect of their colleagues and create a collaborative and supportive environment. By nurturing their emotional intelligence, healthcare leaders can enhance patient care and achieve organizational success.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3378994"/>
            <a:ext cx="1017270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Components of Emotional Intelligence</a:t>
            </a:r>
            <a:endParaRPr lang="en-US" sz="4374" dirty="0"/>
          </a:p>
        </p:txBody>
      </p:sp>
      <p:sp>
        <p:nvSpPr>
          <p:cNvPr id="5" name="Text 3"/>
          <p:cNvSpPr/>
          <p:nvPr/>
        </p:nvSpPr>
        <p:spPr>
          <a:xfrm>
            <a:off x="2037993" y="4406622"/>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Emotional intelligence consists of four components: self-awareness, self-regulation, social awareness, and relationship management. By developing these skills, healthcare professionals can improve their communication, collaboration, and leadership abilities. By fostering emotional intelligence in the workplace, healthcare organizations can create a culture of empathy, trust, and respect.</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2534722"/>
            <a:ext cx="4443889"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Self-Awareness</a:t>
            </a:r>
            <a:endParaRPr lang="en-US" sz="4374" dirty="0"/>
          </a:p>
        </p:txBody>
      </p:sp>
      <p:sp>
        <p:nvSpPr>
          <p:cNvPr id="5" name="Text 3"/>
          <p:cNvSpPr/>
          <p:nvPr/>
        </p:nvSpPr>
        <p:spPr>
          <a:xfrm>
            <a:off x="833199" y="3562350"/>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Self-awareness is a crucial component of emotional intelligence in healthcare. By understanding their emotions, strengths, weaknesses, values, and beliefs, healthcare professionals can effectively manage their own behavior and interactions with others. This can lead to improved patient care, better collaboration, and a more positive work environment.</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2534722"/>
            <a:ext cx="4443889"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Self-Regulation</a:t>
            </a:r>
            <a:endParaRPr lang="en-US" sz="4374" dirty="0"/>
          </a:p>
        </p:txBody>
      </p:sp>
      <p:sp>
        <p:nvSpPr>
          <p:cNvPr id="5" name="Text 3"/>
          <p:cNvSpPr/>
          <p:nvPr/>
        </p:nvSpPr>
        <p:spPr>
          <a:xfrm>
            <a:off x="833199" y="3562350"/>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Self-regulation is a critical component of emotional intelligence for healthcare professionals. By managing their emotions, impulses, and behaviors, they can remain calm and composed in high-pressure situations. This helps them avoid impulsive reactions that may compromise patient care or teamwork, ultimately leading to better outcomes for everyone involved.</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2534722"/>
            <a:ext cx="458724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Social Awareness</a:t>
            </a:r>
            <a:endParaRPr lang="en-US" sz="4374" dirty="0"/>
          </a:p>
        </p:txBody>
      </p:sp>
      <p:sp>
        <p:nvSpPr>
          <p:cNvPr id="5" name="Text 3"/>
          <p:cNvSpPr/>
          <p:nvPr/>
        </p:nvSpPr>
        <p:spPr>
          <a:xfrm>
            <a:off x="6319599" y="3562350"/>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Social awareness is a vital element of emotional intelligence for healthcare professionals. By perceiving and understanding the emotions of others, they can read non-verbal cues, listen actively, and demonstrate empathy towards patients and colleagues. This enables effective communication, collaboration, and patient-centered care, leading to better health outcomes.</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2534722"/>
            <a:ext cx="693420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Relationship Management</a:t>
            </a:r>
            <a:endParaRPr lang="en-US" sz="4374" dirty="0"/>
          </a:p>
        </p:txBody>
      </p:sp>
      <p:sp>
        <p:nvSpPr>
          <p:cNvPr id="5" name="Text 3"/>
          <p:cNvSpPr/>
          <p:nvPr/>
        </p:nvSpPr>
        <p:spPr>
          <a:xfrm>
            <a:off x="833199" y="3562350"/>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Relationship management is a key aspect of emotional intelligence for healthcare professionals. By building and maintaining positive relationships with patients, colleagues, and the healthcare team, they can communicate effectively, resolve conflicts, and promote teamwork and collaboration. This ultimately leads to better patient outcomes and a more positive work environment.</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2187535"/>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Developing Emotional Intelligence in Healthcare</a:t>
            </a:r>
            <a:endParaRPr lang="en-US" sz="4374" dirty="0"/>
          </a:p>
        </p:txBody>
      </p:sp>
      <p:sp>
        <p:nvSpPr>
          <p:cNvPr id="5" name="Text 3"/>
          <p:cNvSpPr/>
          <p:nvPr/>
        </p:nvSpPr>
        <p:spPr>
          <a:xfrm>
            <a:off x="6319599" y="3909536"/>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Healthcare professionals can develop emotional intelligence through various strategies like self-reflection, mindfulness, communication training, and peer support. By improving their emotional intelligence, they can better understand their own emotions and those of others, leading to better patient interactions and a more positive work environment.</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2187535"/>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Self-Reflection for Healthcare Professionals</a:t>
            </a:r>
            <a:endParaRPr lang="en-US" sz="4374" dirty="0"/>
          </a:p>
        </p:txBody>
      </p:sp>
      <p:sp>
        <p:nvSpPr>
          <p:cNvPr id="5" name="Text 3"/>
          <p:cNvSpPr/>
          <p:nvPr/>
        </p:nvSpPr>
        <p:spPr>
          <a:xfrm>
            <a:off x="833199" y="3909536"/>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Regularly reflecting on one's emotions, thoughts, and behaviors can enhance self-awareness and improve emotional intelligence. Healthcare professionals can engage in self-reflection through journaling, meditation, or seeking feedback from trusted colleagues, mentors, or supervisors. By understanding their own emotions, they can provide more empathetic care to their patients.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2009894"/>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Mindfulness for Healthcare Professionals</a:t>
            </a:r>
            <a:endParaRPr lang="en-US" sz="4374" dirty="0"/>
          </a:p>
        </p:txBody>
      </p:sp>
      <p:sp>
        <p:nvSpPr>
          <p:cNvPr id="5" name="Text 3"/>
          <p:cNvSpPr/>
          <p:nvPr/>
        </p:nvSpPr>
        <p:spPr>
          <a:xfrm>
            <a:off x="6319599" y="3731895"/>
            <a:ext cx="7477601" cy="2487811"/>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Practicing mindfulness can improve emotional intelligence by promoting self-awareness and self-regulation. Healthcare professionals can engage in mindfulness activities such as deep breathing exercises, mindful walking, or guided meditation to become more present and aware of their emotions. By developing these skills, they can provide more compassionate care to their patients.</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2890123"/>
            <a:ext cx="4443889"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Overview</a:t>
            </a:r>
            <a:endParaRPr lang="en-US" sz="4374" dirty="0"/>
          </a:p>
        </p:txBody>
      </p:sp>
      <p:sp>
        <p:nvSpPr>
          <p:cNvPr id="5" name="Text 3"/>
          <p:cNvSpPr/>
          <p:nvPr/>
        </p:nvSpPr>
        <p:spPr>
          <a:xfrm>
            <a:off x="6319599" y="3917752"/>
            <a:ext cx="7477601"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This course teaches graduate medical students how to apply emotional intelligence concepts in medical settings. They will learn to manage their emotions, empathize with patients, communicate effectively, and build strong relationships with colleagues.</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3378994"/>
            <a:ext cx="1047750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Communication and Empathy Training </a:t>
            </a:r>
            <a:endParaRPr lang="en-US" sz="4374" dirty="0"/>
          </a:p>
        </p:txBody>
      </p:sp>
      <p:sp>
        <p:nvSpPr>
          <p:cNvPr id="5" name="Text 3"/>
          <p:cNvSpPr/>
          <p:nvPr/>
        </p:nvSpPr>
        <p:spPr>
          <a:xfrm>
            <a:off x="2037993" y="4406622"/>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Participating in communication and empathy training programs can enhance social awareness and relationship management skills. These programs teach healthcare professionals effective communication techniques, active listening, and strategies to express empathy towards patients and colleagues. By developing these skills, healthcare professionals can better understand their patients' needs and provide more compassionate care.</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2365296"/>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Peer Support and Mentoring</a:t>
            </a:r>
            <a:endParaRPr lang="en-US" sz="4374" dirty="0"/>
          </a:p>
        </p:txBody>
      </p:sp>
      <p:sp>
        <p:nvSpPr>
          <p:cNvPr id="5" name="Text 3"/>
          <p:cNvSpPr/>
          <p:nvPr/>
        </p:nvSpPr>
        <p:spPr>
          <a:xfrm>
            <a:off x="6319599" y="4087297"/>
            <a:ext cx="7477601"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Engaging in peer support groups or mentoring programs can provide healthcare professionals with a safe space to share their experiences, emotions, and challenges. Connecting with peers and mentors can foster emotional intelligence through shared learning, support, and feedback.</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1829514"/>
            <a:ext cx="7477601" cy="1110853"/>
          </a:xfrm>
          <a:prstGeom prst="rect">
            <a:avLst/>
          </a:prstGeom>
          <a:noFill/>
          <a:ln/>
        </p:spPr>
        <p:txBody>
          <a:bodyPr wrap="square" rtlCol="0" anchor="t"/>
          <a:lstStyle/>
          <a:p>
            <a:pPr marL="0" indent="0">
              <a:lnSpc>
                <a:spcPts val="4374"/>
              </a:lnSpc>
              <a:buNone/>
            </a:pPr>
            <a:r>
              <a:rPr lang="en-US" sz="3499" dirty="0">
                <a:solidFill>
                  <a:srgbClr val="FFFFFF"/>
                </a:solidFill>
                <a:latin typeface="Fraunces" pitchFamily="34" charset="0"/>
                <a:ea typeface="Fraunces" pitchFamily="34" charset="-122"/>
                <a:cs typeface="Fraunces" pitchFamily="34" charset="-120"/>
              </a:rPr>
              <a:t>Conclusion - Emotional Intelligence in Healthcare</a:t>
            </a:r>
            <a:endParaRPr lang="en-US" sz="3499" dirty="0"/>
          </a:p>
        </p:txBody>
      </p:sp>
      <p:sp>
        <p:nvSpPr>
          <p:cNvPr id="5" name="Shape 3"/>
          <p:cNvSpPr/>
          <p:nvPr/>
        </p:nvSpPr>
        <p:spPr>
          <a:xfrm>
            <a:off x="6319599" y="3367921"/>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6" name="Text 4"/>
          <p:cNvSpPr/>
          <p:nvPr/>
        </p:nvSpPr>
        <p:spPr>
          <a:xfrm>
            <a:off x="6493312" y="3409593"/>
            <a:ext cx="15240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1</a:t>
            </a:r>
            <a:endParaRPr lang="en-US" sz="2624" dirty="0"/>
          </a:p>
        </p:txBody>
      </p:sp>
      <p:sp>
        <p:nvSpPr>
          <p:cNvPr id="7" name="Text 5"/>
          <p:cNvSpPr/>
          <p:nvPr/>
        </p:nvSpPr>
        <p:spPr>
          <a:xfrm>
            <a:off x="7041713" y="3440192"/>
            <a:ext cx="2905601"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Crucial for quality patient care, effective communication, stress management, and leadership.</a:t>
            </a:r>
            <a:endParaRPr lang="en-US" sz="1750" dirty="0"/>
          </a:p>
        </p:txBody>
      </p:sp>
      <p:sp>
        <p:nvSpPr>
          <p:cNvPr id="8" name="Shape 6"/>
          <p:cNvSpPr/>
          <p:nvPr/>
        </p:nvSpPr>
        <p:spPr>
          <a:xfrm>
            <a:off x="10169485" y="3367921"/>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9" name="Text 7"/>
          <p:cNvSpPr/>
          <p:nvPr/>
        </p:nvSpPr>
        <p:spPr>
          <a:xfrm>
            <a:off x="10316528" y="3409593"/>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2</a:t>
            </a:r>
            <a:endParaRPr lang="en-US" sz="2624" dirty="0"/>
          </a:p>
        </p:txBody>
      </p:sp>
      <p:sp>
        <p:nvSpPr>
          <p:cNvPr id="10" name="Text 8"/>
          <p:cNvSpPr/>
          <p:nvPr/>
        </p:nvSpPr>
        <p:spPr>
          <a:xfrm>
            <a:off x="10891599" y="3440192"/>
            <a:ext cx="2905601"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Requires self-reflection, mindfulness, communication training, and peer support.</a:t>
            </a:r>
            <a:endParaRPr lang="en-US" sz="1750" dirty="0"/>
          </a:p>
        </p:txBody>
      </p:sp>
      <p:sp>
        <p:nvSpPr>
          <p:cNvPr id="11" name="Shape 9"/>
          <p:cNvSpPr/>
          <p:nvPr/>
        </p:nvSpPr>
        <p:spPr>
          <a:xfrm>
            <a:off x="6319599" y="5617012"/>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2" name="Text 10"/>
          <p:cNvSpPr/>
          <p:nvPr/>
        </p:nvSpPr>
        <p:spPr>
          <a:xfrm>
            <a:off x="6478072" y="5658683"/>
            <a:ext cx="18288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3</a:t>
            </a:r>
            <a:endParaRPr lang="en-US" sz="2624" dirty="0"/>
          </a:p>
        </p:txBody>
      </p:sp>
      <p:sp>
        <p:nvSpPr>
          <p:cNvPr id="13" name="Text 11"/>
          <p:cNvSpPr/>
          <p:nvPr/>
        </p:nvSpPr>
        <p:spPr>
          <a:xfrm>
            <a:off x="7041713" y="5689282"/>
            <a:ext cx="6755487"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Benefits include improved patient outcomes, enhanced teamwork, and positive work environment.</a:t>
            </a:r>
            <a:endParaRPr lang="en-US" sz="1750" dirty="0"/>
          </a:p>
        </p:txBody>
      </p:sp>
      <p:pic>
        <p:nvPicPr>
          <p:cNvPr id="14"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810101"/>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Module 2: Emotional Self-Awareness and Regulation</a:t>
            </a:r>
            <a:endParaRPr lang="en-US" sz="4374" dirty="0"/>
          </a:p>
        </p:txBody>
      </p:sp>
      <p:sp>
        <p:nvSpPr>
          <p:cNvPr id="5" name="Shape 3"/>
          <p:cNvSpPr/>
          <p:nvPr/>
        </p:nvSpPr>
        <p:spPr>
          <a:xfrm>
            <a:off x="2037993" y="2643188"/>
            <a:ext cx="5166122" cy="2099310"/>
          </a:xfrm>
          <a:prstGeom prst="roundRect">
            <a:avLst>
              <a:gd name="adj" fmla="val 4763"/>
            </a:avLst>
          </a:prstGeom>
          <a:solidFill>
            <a:srgbClr val="283157"/>
          </a:solidFill>
          <a:ln w="13811">
            <a:solidFill>
              <a:srgbClr val="303B69"/>
            </a:solidFill>
            <a:prstDash val="solid"/>
          </a:ln>
        </p:spPr>
        <p:txBody>
          <a:bodyPr/>
          <a:lstStyle/>
          <a:p>
            <a:endParaRPr lang="en-US"/>
          </a:p>
        </p:txBody>
      </p:sp>
      <p:sp>
        <p:nvSpPr>
          <p:cNvPr id="6" name="Text 4"/>
          <p:cNvSpPr/>
          <p:nvPr/>
        </p:nvSpPr>
        <p:spPr>
          <a:xfrm>
            <a:off x="2273975" y="2879169"/>
            <a:ext cx="4694158"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The Importance of Emotional Self-Awareness</a:t>
            </a:r>
            <a:endParaRPr lang="en-US" sz="2187" dirty="0"/>
          </a:p>
        </p:txBody>
      </p:sp>
      <p:sp>
        <p:nvSpPr>
          <p:cNvPr id="7" name="Text 5"/>
          <p:cNvSpPr/>
          <p:nvPr/>
        </p:nvSpPr>
        <p:spPr>
          <a:xfrm>
            <a:off x="2273975" y="3795713"/>
            <a:ext cx="4694158"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Role in self-reflection, communication, and stress management</a:t>
            </a:r>
            <a:endParaRPr lang="en-US" sz="1750" dirty="0"/>
          </a:p>
        </p:txBody>
      </p:sp>
      <p:sp>
        <p:nvSpPr>
          <p:cNvPr id="8" name="Shape 6"/>
          <p:cNvSpPr/>
          <p:nvPr/>
        </p:nvSpPr>
        <p:spPr>
          <a:xfrm>
            <a:off x="7426285" y="2643188"/>
            <a:ext cx="5166122" cy="2099310"/>
          </a:xfrm>
          <a:prstGeom prst="roundRect">
            <a:avLst>
              <a:gd name="adj" fmla="val 4763"/>
            </a:avLst>
          </a:prstGeom>
          <a:solidFill>
            <a:srgbClr val="283157"/>
          </a:solidFill>
          <a:ln w="13811">
            <a:solidFill>
              <a:srgbClr val="303B69"/>
            </a:solidFill>
            <a:prstDash val="solid"/>
          </a:ln>
        </p:spPr>
        <p:txBody>
          <a:bodyPr/>
          <a:lstStyle/>
          <a:p>
            <a:endParaRPr lang="en-US"/>
          </a:p>
        </p:txBody>
      </p:sp>
      <p:sp>
        <p:nvSpPr>
          <p:cNvPr id="9" name="Text 7"/>
          <p:cNvSpPr/>
          <p:nvPr/>
        </p:nvSpPr>
        <p:spPr>
          <a:xfrm>
            <a:off x="7662267" y="2879169"/>
            <a:ext cx="4694158"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Strategies to Cultivate Emotional Self-Awareness</a:t>
            </a:r>
            <a:endParaRPr lang="en-US" sz="2187" dirty="0"/>
          </a:p>
        </p:txBody>
      </p:sp>
      <p:sp>
        <p:nvSpPr>
          <p:cNvPr id="10" name="Text 8"/>
          <p:cNvSpPr/>
          <p:nvPr/>
        </p:nvSpPr>
        <p:spPr>
          <a:xfrm>
            <a:off x="7662267" y="3795713"/>
            <a:ext cx="4694158"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Mindfulness, journaling, feedback, and reflective discussions</a:t>
            </a:r>
            <a:endParaRPr lang="en-US" sz="1750" dirty="0"/>
          </a:p>
        </p:txBody>
      </p:sp>
      <p:sp>
        <p:nvSpPr>
          <p:cNvPr id="11" name="Shape 9"/>
          <p:cNvSpPr/>
          <p:nvPr/>
        </p:nvSpPr>
        <p:spPr>
          <a:xfrm>
            <a:off x="2037993" y="4964668"/>
            <a:ext cx="5166122" cy="2454712"/>
          </a:xfrm>
          <a:prstGeom prst="roundRect">
            <a:avLst>
              <a:gd name="adj" fmla="val 4073"/>
            </a:avLst>
          </a:prstGeom>
          <a:solidFill>
            <a:srgbClr val="283157"/>
          </a:solidFill>
          <a:ln w="13811">
            <a:solidFill>
              <a:srgbClr val="303B69"/>
            </a:solidFill>
            <a:prstDash val="solid"/>
          </a:ln>
        </p:spPr>
        <p:txBody>
          <a:bodyPr/>
          <a:lstStyle/>
          <a:p>
            <a:endParaRPr lang="en-US"/>
          </a:p>
        </p:txBody>
      </p:sp>
      <p:sp>
        <p:nvSpPr>
          <p:cNvPr id="12" name="Text 10"/>
          <p:cNvSpPr/>
          <p:nvPr/>
        </p:nvSpPr>
        <p:spPr>
          <a:xfrm>
            <a:off x="2273975" y="5200650"/>
            <a:ext cx="4694158"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The Significance of Emotional Regulation</a:t>
            </a:r>
            <a:endParaRPr lang="en-US" sz="2187" dirty="0"/>
          </a:p>
        </p:txBody>
      </p:sp>
      <p:sp>
        <p:nvSpPr>
          <p:cNvPr id="13" name="Text 11"/>
          <p:cNvSpPr/>
          <p:nvPr/>
        </p:nvSpPr>
        <p:spPr>
          <a:xfrm>
            <a:off x="2273975" y="6117193"/>
            <a:ext cx="4694158"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Importance in patient care, teamwork, and professional resilience</a:t>
            </a:r>
            <a:endParaRPr lang="en-US" sz="1750" dirty="0"/>
          </a:p>
        </p:txBody>
      </p:sp>
      <p:sp>
        <p:nvSpPr>
          <p:cNvPr id="14" name="Shape 12"/>
          <p:cNvSpPr/>
          <p:nvPr/>
        </p:nvSpPr>
        <p:spPr>
          <a:xfrm>
            <a:off x="7426285" y="4964668"/>
            <a:ext cx="5166122" cy="2454712"/>
          </a:xfrm>
          <a:prstGeom prst="roundRect">
            <a:avLst>
              <a:gd name="adj" fmla="val 4073"/>
            </a:avLst>
          </a:prstGeom>
          <a:solidFill>
            <a:srgbClr val="283157"/>
          </a:solidFill>
          <a:ln w="13811">
            <a:solidFill>
              <a:srgbClr val="303B69"/>
            </a:solidFill>
            <a:prstDash val="solid"/>
          </a:ln>
        </p:spPr>
        <p:txBody>
          <a:bodyPr/>
          <a:lstStyle/>
          <a:p>
            <a:endParaRPr lang="en-US"/>
          </a:p>
        </p:txBody>
      </p:sp>
      <p:sp>
        <p:nvSpPr>
          <p:cNvPr id="15" name="Text 13"/>
          <p:cNvSpPr/>
          <p:nvPr/>
        </p:nvSpPr>
        <p:spPr>
          <a:xfrm>
            <a:off x="7662267" y="5200650"/>
            <a:ext cx="4694158"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Strategies for Emotional Regulation</a:t>
            </a:r>
            <a:endParaRPr lang="en-US" sz="2187" dirty="0"/>
          </a:p>
        </p:txBody>
      </p:sp>
      <p:sp>
        <p:nvSpPr>
          <p:cNvPr id="16" name="Text 14"/>
          <p:cNvSpPr/>
          <p:nvPr/>
        </p:nvSpPr>
        <p:spPr>
          <a:xfrm>
            <a:off x="7662267" y="6117193"/>
            <a:ext cx="4694158" cy="1066205"/>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Identifying triggers, relaxation techniques, cognitive reappraisal, and healthy coping mechanisms</a:t>
            </a:r>
            <a:endParaRPr lang="en-US" sz="17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3667839"/>
            <a:ext cx="8892540" cy="555427"/>
          </a:xfrm>
          <a:prstGeom prst="rect">
            <a:avLst/>
          </a:prstGeom>
          <a:noFill/>
          <a:ln/>
        </p:spPr>
        <p:txBody>
          <a:bodyPr wrap="none" rtlCol="0" anchor="t"/>
          <a:lstStyle/>
          <a:p>
            <a:pPr marL="0" indent="0">
              <a:lnSpc>
                <a:spcPts val="4374"/>
              </a:lnSpc>
              <a:buNone/>
            </a:pPr>
            <a:r>
              <a:rPr lang="en-US" sz="3499" dirty="0">
                <a:solidFill>
                  <a:srgbClr val="FFFFFF"/>
                </a:solidFill>
                <a:latin typeface="Fraunces" pitchFamily="34" charset="0"/>
                <a:ea typeface="Fraunces" pitchFamily="34" charset="-122"/>
                <a:cs typeface="Fraunces" pitchFamily="34" charset="-120"/>
              </a:rPr>
              <a:t>Emotional Self-Awareness and Regulation</a:t>
            </a:r>
            <a:endParaRPr lang="en-US" sz="3499" dirty="0"/>
          </a:p>
        </p:txBody>
      </p:sp>
      <p:sp>
        <p:nvSpPr>
          <p:cNvPr id="5" name="Text 3"/>
          <p:cNvSpPr/>
          <p:nvPr/>
        </p:nvSpPr>
        <p:spPr>
          <a:xfrm>
            <a:off x="2037993" y="4473178"/>
            <a:ext cx="10554414"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Emotional self-awareness and regulation are essential skills for future healthcare professionals to navigate challenging situations, form meaningful relationships with patients and colleagues, and deliver high-quality care. In this topic, we will discuss the significance of these skills in graduate medical education and explore strategies to develop them.</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037993" y="768548"/>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The Importance of Emotional Self-Awareness</a:t>
            </a:r>
            <a:endParaRPr lang="en-US" sz="4374" dirty="0"/>
          </a:p>
        </p:txBody>
      </p:sp>
      <p:sp>
        <p:nvSpPr>
          <p:cNvPr id="7" name="Text 4"/>
          <p:cNvSpPr/>
          <p:nvPr/>
        </p:nvSpPr>
        <p:spPr>
          <a:xfrm>
            <a:off x="2037993" y="2490549"/>
            <a:ext cx="10554414"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Emotional self-awareness is a critical skill for healthcare professionals. By understanding our own emotions, we can better connect with patients, colleagues, and ourselves. This leads to improved communication, better self-reflection, and effective stress management. Learn more about how to develop this essential skill. Here are three ways it can transform your practice:</a:t>
            </a:r>
            <a:endParaRPr lang="en-US" sz="1750" dirty="0"/>
          </a:p>
        </p:txBody>
      </p:sp>
      <p:sp>
        <p:nvSpPr>
          <p:cNvPr id="8" name="Shape 5"/>
          <p:cNvSpPr/>
          <p:nvPr/>
        </p:nvSpPr>
        <p:spPr>
          <a:xfrm>
            <a:off x="2037993" y="4335661"/>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9" name="Text 6"/>
          <p:cNvSpPr/>
          <p:nvPr/>
        </p:nvSpPr>
        <p:spPr>
          <a:xfrm>
            <a:off x="2211705" y="4377333"/>
            <a:ext cx="15240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1</a:t>
            </a:r>
            <a:endParaRPr lang="en-US" sz="2624" dirty="0"/>
          </a:p>
        </p:txBody>
      </p:sp>
      <p:sp>
        <p:nvSpPr>
          <p:cNvPr id="10" name="Text 7"/>
          <p:cNvSpPr/>
          <p:nvPr/>
        </p:nvSpPr>
        <p:spPr>
          <a:xfrm>
            <a:off x="2760107" y="4411980"/>
            <a:ext cx="2647950"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Enhanced self-reflection:</a:t>
            </a:r>
            <a:endParaRPr lang="en-US" sz="2187" dirty="0"/>
          </a:p>
        </p:txBody>
      </p:sp>
      <p:sp>
        <p:nvSpPr>
          <p:cNvPr id="11" name="Text 8"/>
          <p:cNvSpPr/>
          <p:nvPr/>
        </p:nvSpPr>
        <p:spPr>
          <a:xfrm>
            <a:off x="2760107" y="5328523"/>
            <a:ext cx="2647950"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Unlock your potential by being aware of your emotions and making conscious choices in your interactions.</a:t>
            </a:r>
            <a:endParaRPr lang="en-US" sz="1750" dirty="0"/>
          </a:p>
        </p:txBody>
      </p:sp>
      <p:sp>
        <p:nvSpPr>
          <p:cNvPr id="12" name="Shape 9"/>
          <p:cNvSpPr/>
          <p:nvPr/>
        </p:nvSpPr>
        <p:spPr>
          <a:xfrm>
            <a:off x="5630228" y="4335661"/>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3" name="Text 10"/>
          <p:cNvSpPr/>
          <p:nvPr/>
        </p:nvSpPr>
        <p:spPr>
          <a:xfrm>
            <a:off x="5777270" y="4377333"/>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2</a:t>
            </a:r>
            <a:endParaRPr lang="en-US" sz="2624" dirty="0"/>
          </a:p>
        </p:txBody>
      </p:sp>
      <p:sp>
        <p:nvSpPr>
          <p:cNvPr id="14" name="Text 11"/>
          <p:cNvSpPr/>
          <p:nvPr/>
        </p:nvSpPr>
        <p:spPr>
          <a:xfrm>
            <a:off x="6352342" y="4411980"/>
            <a:ext cx="2647950" cy="1041559"/>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Improved communication skills:</a:t>
            </a:r>
            <a:endParaRPr lang="en-US" sz="2187" dirty="0"/>
          </a:p>
        </p:txBody>
      </p:sp>
      <p:sp>
        <p:nvSpPr>
          <p:cNvPr id="15" name="Text 12"/>
          <p:cNvSpPr/>
          <p:nvPr/>
        </p:nvSpPr>
        <p:spPr>
          <a:xfrm>
            <a:off x="6352342" y="5675709"/>
            <a:ext cx="2647950"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Connect on a deeper level by understanding your emotions and responding appropriately to others.</a:t>
            </a:r>
            <a:endParaRPr lang="en-US" sz="1750" dirty="0"/>
          </a:p>
        </p:txBody>
      </p:sp>
      <p:sp>
        <p:nvSpPr>
          <p:cNvPr id="16" name="Shape 13"/>
          <p:cNvSpPr/>
          <p:nvPr/>
        </p:nvSpPr>
        <p:spPr>
          <a:xfrm>
            <a:off x="9222462" y="4335661"/>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7" name="Text 14"/>
          <p:cNvSpPr/>
          <p:nvPr/>
        </p:nvSpPr>
        <p:spPr>
          <a:xfrm>
            <a:off x="9380934" y="4377333"/>
            <a:ext cx="18288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3</a:t>
            </a:r>
            <a:endParaRPr lang="en-US" sz="2624" dirty="0"/>
          </a:p>
        </p:txBody>
      </p:sp>
      <p:sp>
        <p:nvSpPr>
          <p:cNvPr id="18" name="Text 15"/>
          <p:cNvSpPr/>
          <p:nvPr/>
        </p:nvSpPr>
        <p:spPr>
          <a:xfrm>
            <a:off x="9944576" y="4411980"/>
            <a:ext cx="2647950"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Stress management:</a:t>
            </a:r>
            <a:endParaRPr lang="en-US" sz="2187" dirty="0"/>
          </a:p>
        </p:txBody>
      </p:sp>
      <p:sp>
        <p:nvSpPr>
          <p:cNvPr id="19" name="Text 16"/>
          <p:cNvSpPr/>
          <p:nvPr/>
        </p:nvSpPr>
        <p:spPr>
          <a:xfrm>
            <a:off x="9944576" y="5328523"/>
            <a:ext cx="2647950"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Maintain your well-being by recognizing your emotions, identifying stressors, and using effective coping strategies.</a:t>
            </a:r>
            <a:endParaRPr lang="en-US" sz="17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30314"/>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30314"/>
          </a:xfrm>
          <a:prstGeom prst="rect">
            <a:avLst/>
          </a:prstGeom>
        </p:spPr>
      </p:pic>
      <p:sp>
        <p:nvSpPr>
          <p:cNvPr id="5" name="Shape 2"/>
          <p:cNvSpPr/>
          <p:nvPr/>
        </p:nvSpPr>
        <p:spPr>
          <a:xfrm>
            <a:off x="0" y="0"/>
            <a:ext cx="14630400" cy="8230314"/>
          </a:xfrm>
          <a:prstGeom prst="rect">
            <a:avLst/>
          </a:prstGeom>
          <a:solidFill>
            <a:srgbClr val="080E26">
              <a:alpha val="80000"/>
            </a:srgbClr>
          </a:solidFill>
          <a:ln/>
        </p:spPr>
        <p:txBody>
          <a:bodyPr/>
          <a:lstStyle/>
          <a:p>
            <a:endParaRPr lang="en-US"/>
          </a:p>
        </p:txBody>
      </p:sp>
      <p:sp>
        <p:nvSpPr>
          <p:cNvPr id="6" name="Text 3"/>
          <p:cNvSpPr/>
          <p:nvPr/>
        </p:nvSpPr>
        <p:spPr>
          <a:xfrm>
            <a:off x="2052637" y="609243"/>
            <a:ext cx="10525125" cy="1384935"/>
          </a:xfrm>
          <a:prstGeom prst="rect">
            <a:avLst/>
          </a:prstGeom>
          <a:noFill/>
          <a:ln/>
        </p:spPr>
        <p:txBody>
          <a:bodyPr wrap="square" rtlCol="0" anchor="t"/>
          <a:lstStyle/>
          <a:p>
            <a:pPr marL="0" indent="0">
              <a:lnSpc>
                <a:spcPts val="5452"/>
              </a:lnSpc>
              <a:buNone/>
            </a:pPr>
            <a:r>
              <a:rPr lang="en-US" sz="4362" dirty="0">
                <a:solidFill>
                  <a:srgbClr val="FFFFFF"/>
                </a:solidFill>
                <a:latin typeface="Fraunces" pitchFamily="34" charset="0"/>
                <a:ea typeface="Fraunces" pitchFamily="34" charset="-122"/>
                <a:cs typeface="Fraunces" pitchFamily="34" charset="-120"/>
              </a:rPr>
              <a:t>Strategies to Cultivate Emotional Self-Awareness</a:t>
            </a:r>
            <a:endParaRPr lang="en-US" sz="4362" dirty="0"/>
          </a:p>
        </p:txBody>
      </p:sp>
      <p:sp>
        <p:nvSpPr>
          <p:cNvPr id="7" name="Text 4"/>
          <p:cNvSpPr/>
          <p:nvPr/>
        </p:nvSpPr>
        <p:spPr>
          <a:xfrm>
            <a:off x="2052637" y="2326481"/>
            <a:ext cx="10525125" cy="354449"/>
          </a:xfrm>
          <a:prstGeom prst="rect">
            <a:avLst/>
          </a:prstGeom>
          <a:noFill/>
          <a:ln/>
        </p:spPr>
        <p:txBody>
          <a:bodyPr wrap="none" rtlCol="0" anchor="t"/>
          <a:lstStyle/>
          <a:p>
            <a:pPr marL="0" indent="0">
              <a:lnSpc>
                <a:spcPts val="2792"/>
              </a:lnSpc>
              <a:buNone/>
            </a:pPr>
            <a:r>
              <a:rPr lang="en-US" sz="1745" dirty="0">
                <a:solidFill>
                  <a:srgbClr val="EBECEF"/>
                </a:solidFill>
                <a:latin typeface="Epilogue" pitchFamily="34" charset="0"/>
                <a:ea typeface="Epilogue" pitchFamily="34" charset="-122"/>
                <a:cs typeface="Epilogue" pitchFamily="34" charset="-120"/>
              </a:rPr>
              <a:t>Here are some strategies that can help graduate medical students cultivate this essential skill:</a:t>
            </a:r>
            <a:endParaRPr lang="en-US" sz="1745" dirty="0"/>
          </a:p>
        </p:txBody>
      </p:sp>
      <p:sp>
        <p:nvSpPr>
          <p:cNvPr id="8" name="Shape 5"/>
          <p:cNvSpPr/>
          <p:nvPr/>
        </p:nvSpPr>
        <p:spPr>
          <a:xfrm>
            <a:off x="2052637" y="3103126"/>
            <a:ext cx="498515" cy="498515"/>
          </a:xfrm>
          <a:prstGeom prst="roundRect">
            <a:avLst>
              <a:gd name="adj" fmla="val 20002"/>
            </a:avLst>
          </a:prstGeom>
          <a:solidFill>
            <a:srgbClr val="283157"/>
          </a:solidFill>
          <a:ln w="13811">
            <a:solidFill>
              <a:srgbClr val="303B69"/>
            </a:solidFill>
            <a:prstDash val="solid"/>
          </a:ln>
        </p:spPr>
        <p:txBody>
          <a:bodyPr/>
          <a:lstStyle/>
          <a:p>
            <a:endParaRPr lang="en-US"/>
          </a:p>
        </p:txBody>
      </p:sp>
      <p:sp>
        <p:nvSpPr>
          <p:cNvPr id="9" name="Text 6"/>
          <p:cNvSpPr/>
          <p:nvPr/>
        </p:nvSpPr>
        <p:spPr>
          <a:xfrm>
            <a:off x="2225635" y="3144560"/>
            <a:ext cx="152400" cy="415528"/>
          </a:xfrm>
          <a:prstGeom prst="rect">
            <a:avLst/>
          </a:prstGeom>
          <a:noFill/>
          <a:ln/>
        </p:spPr>
        <p:txBody>
          <a:bodyPr wrap="none" rtlCol="0" anchor="t"/>
          <a:lstStyle/>
          <a:p>
            <a:pPr marL="0" indent="0" algn="ctr">
              <a:lnSpc>
                <a:spcPts val="3271"/>
              </a:lnSpc>
              <a:buNone/>
            </a:pPr>
            <a:r>
              <a:rPr lang="en-US" sz="2617" dirty="0">
                <a:solidFill>
                  <a:srgbClr val="EBECEF"/>
                </a:solidFill>
                <a:latin typeface="Fraunces" pitchFamily="34" charset="0"/>
                <a:ea typeface="Fraunces" pitchFamily="34" charset="-122"/>
                <a:cs typeface="Fraunces" pitchFamily="34" charset="-120"/>
              </a:rPr>
              <a:t>1</a:t>
            </a:r>
            <a:endParaRPr lang="en-US" sz="2617" dirty="0"/>
          </a:p>
        </p:txBody>
      </p:sp>
      <p:sp>
        <p:nvSpPr>
          <p:cNvPr id="10" name="Text 7"/>
          <p:cNvSpPr/>
          <p:nvPr/>
        </p:nvSpPr>
        <p:spPr>
          <a:xfrm>
            <a:off x="2772728" y="3179326"/>
            <a:ext cx="2461260" cy="346115"/>
          </a:xfrm>
          <a:prstGeom prst="rect">
            <a:avLst/>
          </a:prstGeom>
          <a:noFill/>
          <a:ln/>
        </p:spPr>
        <p:txBody>
          <a:bodyPr wrap="none" rtlCol="0" anchor="t"/>
          <a:lstStyle/>
          <a:p>
            <a:pPr marL="0" indent="0">
              <a:lnSpc>
                <a:spcPts val="2726"/>
              </a:lnSpc>
              <a:buNone/>
            </a:pPr>
            <a:r>
              <a:rPr lang="en-US" sz="2181" dirty="0">
                <a:solidFill>
                  <a:srgbClr val="EBECEF"/>
                </a:solidFill>
                <a:latin typeface="Fraunces" pitchFamily="34" charset="0"/>
                <a:ea typeface="Fraunces" pitchFamily="34" charset="-122"/>
                <a:cs typeface="Fraunces" pitchFamily="34" charset="-120"/>
              </a:rPr>
              <a:t>Mindful breathing:</a:t>
            </a:r>
            <a:endParaRPr lang="en-US" sz="2181" dirty="0"/>
          </a:p>
        </p:txBody>
      </p:sp>
      <p:sp>
        <p:nvSpPr>
          <p:cNvPr id="11" name="Text 8"/>
          <p:cNvSpPr/>
          <p:nvPr/>
        </p:nvSpPr>
        <p:spPr>
          <a:xfrm>
            <a:off x="2772728" y="3747016"/>
            <a:ext cx="2640568" cy="1417796"/>
          </a:xfrm>
          <a:prstGeom prst="rect">
            <a:avLst/>
          </a:prstGeom>
          <a:noFill/>
          <a:ln/>
        </p:spPr>
        <p:txBody>
          <a:bodyPr wrap="square" rtlCol="0" anchor="t"/>
          <a:lstStyle/>
          <a:p>
            <a:pPr marL="0" indent="0">
              <a:lnSpc>
                <a:spcPts val="2792"/>
              </a:lnSpc>
              <a:buNone/>
            </a:pPr>
            <a:r>
              <a:rPr lang="en-US" sz="1745" dirty="0">
                <a:solidFill>
                  <a:srgbClr val="EBECEF"/>
                </a:solidFill>
                <a:latin typeface="Epilogue" pitchFamily="34" charset="0"/>
                <a:ea typeface="Epilogue" pitchFamily="34" charset="-122"/>
                <a:cs typeface="Epilogue" pitchFamily="34" charset="-120"/>
              </a:rPr>
              <a:t>Focus on your breath to become more aware of your emotions and thoughts.</a:t>
            </a:r>
            <a:endParaRPr lang="en-US" sz="1745" dirty="0"/>
          </a:p>
        </p:txBody>
      </p:sp>
      <p:sp>
        <p:nvSpPr>
          <p:cNvPr id="12" name="Shape 9"/>
          <p:cNvSpPr/>
          <p:nvPr/>
        </p:nvSpPr>
        <p:spPr>
          <a:xfrm>
            <a:off x="5634871" y="3103126"/>
            <a:ext cx="498515" cy="498515"/>
          </a:xfrm>
          <a:prstGeom prst="roundRect">
            <a:avLst>
              <a:gd name="adj" fmla="val 20002"/>
            </a:avLst>
          </a:prstGeom>
          <a:solidFill>
            <a:srgbClr val="283157"/>
          </a:solidFill>
          <a:ln w="13811">
            <a:solidFill>
              <a:srgbClr val="303B69"/>
            </a:solidFill>
            <a:prstDash val="solid"/>
          </a:ln>
        </p:spPr>
        <p:txBody>
          <a:bodyPr/>
          <a:lstStyle/>
          <a:p>
            <a:endParaRPr lang="en-US"/>
          </a:p>
        </p:txBody>
      </p:sp>
      <p:sp>
        <p:nvSpPr>
          <p:cNvPr id="13" name="Text 10"/>
          <p:cNvSpPr/>
          <p:nvPr/>
        </p:nvSpPr>
        <p:spPr>
          <a:xfrm>
            <a:off x="5785009" y="3144560"/>
            <a:ext cx="198120" cy="415528"/>
          </a:xfrm>
          <a:prstGeom prst="rect">
            <a:avLst/>
          </a:prstGeom>
          <a:noFill/>
          <a:ln/>
        </p:spPr>
        <p:txBody>
          <a:bodyPr wrap="none" rtlCol="0" anchor="t"/>
          <a:lstStyle/>
          <a:p>
            <a:pPr marL="0" indent="0" algn="ctr">
              <a:lnSpc>
                <a:spcPts val="3271"/>
              </a:lnSpc>
              <a:buNone/>
            </a:pPr>
            <a:r>
              <a:rPr lang="en-US" sz="2617" dirty="0">
                <a:solidFill>
                  <a:srgbClr val="EBECEF"/>
                </a:solidFill>
                <a:latin typeface="Fraunces" pitchFamily="34" charset="0"/>
                <a:ea typeface="Fraunces" pitchFamily="34" charset="-122"/>
                <a:cs typeface="Fraunces" pitchFamily="34" charset="-120"/>
              </a:rPr>
              <a:t>2</a:t>
            </a:r>
            <a:endParaRPr lang="en-US" sz="2617" dirty="0"/>
          </a:p>
        </p:txBody>
      </p:sp>
      <p:sp>
        <p:nvSpPr>
          <p:cNvPr id="14" name="Text 11"/>
          <p:cNvSpPr/>
          <p:nvPr/>
        </p:nvSpPr>
        <p:spPr>
          <a:xfrm>
            <a:off x="6354961" y="3179326"/>
            <a:ext cx="2215753" cy="346115"/>
          </a:xfrm>
          <a:prstGeom prst="rect">
            <a:avLst/>
          </a:prstGeom>
          <a:noFill/>
          <a:ln/>
        </p:spPr>
        <p:txBody>
          <a:bodyPr wrap="none" rtlCol="0" anchor="t"/>
          <a:lstStyle/>
          <a:p>
            <a:pPr marL="0" indent="0">
              <a:lnSpc>
                <a:spcPts val="2726"/>
              </a:lnSpc>
              <a:buNone/>
            </a:pPr>
            <a:r>
              <a:rPr lang="en-US" sz="2181" dirty="0">
                <a:solidFill>
                  <a:srgbClr val="EBECEF"/>
                </a:solidFill>
                <a:latin typeface="Fraunces" pitchFamily="34" charset="0"/>
                <a:ea typeface="Fraunces" pitchFamily="34" charset="-122"/>
                <a:cs typeface="Fraunces" pitchFamily="34" charset="-120"/>
              </a:rPr>
              <a:t>Journaling:</a:t>
            </a:r>
            <a:endParaRPr lang="en-US" sz="2181" dirty="0"/>
          </a:p>
        </p:txBody>
      </p:sp>
      <p:sp>
        <p:nvSpPr>
          <p:cNvPr id="15" name="Text 12"/>
          <p:cNvSpPr/>
          <p:nvPr/>
        </p:nvSpPr>
        <p:spPr>
          <a:xfrm>
            <a:off x="6354961" y="3747016"/>
            <a:ext cx="2640568" cy="1417796"/>
          </a:xfrm>
          <a:prstGeom prst="rect">
            <a:avLst/>
          </a:prstGeom>
          <a:noFill/>
          <a:ln/>
        </p:spPr>
        <p:txBody>
          <a:bodyPr wrap="square" rtlCol="0" anchor="t"/>
          <a:lstStyle/>
          <a:p>
            <a:pPr marL="0" indent="0">
              <a:lnSpc>
                <a:spcPts val="2792"/>
              </a:lnSpc>
              <a:buNone/>
            </a:pPr>
            <a:r>
              <a:rPr lang="en-US" sz="1745" dirty="0">
                <a:solidFill>
                  <a:srgbClr val="EBECEF"/>
                </a:solidFill>
                <a:latin typeface="Epilogue" pitchFamily="34" charset="0"/>
                <a:ea typeface="Epilogue" pitchFamily="34" charset="-122"/>
                <a:cs typeface="Epilogue" pitchFamily="34" charset="-120"/>
              </a:rPr>
              <a:t>Write down your thoughts and feelings to identify patterns and reflect on experiences.</a:t>
            </a:r>
            <a:endParaRPr lang="en-US" sz="1745" dirty="0"/>
          </a:p>
        </p:txBody>
      </p:sp>
      <p:sp>
        <p:nvSpPr>
          <p:cNvPr id="16" name="Shape 13"/>
          <p:cNvSpPr/>
          <p:nvPr/>
        </p:nvSpPr>
        <p:spPr>
          <a:xfrm>
            <a:off x="9217104" y="3103126"/>
            <a:ext cx="498515" cy="498515"/>
          </a:xfrm>
          <a:prstGeom prst="roundRect">
            <a:avLst>
              <a:gd name="adj" fmla="val 20002"/>
            </a:avLst>
          </a:prstGeom>
          <a:solidFill>
            <a:srgbClr val="283157"/>
          </a:solidFill>
          <a:ln w="13811">
            <a:solidFill>
              <a:srgbClr val="303B69"/>
            </a:solidFill>
            <a:prstDash val="solid"/>
          </a:ln>
        </p:spPr>
        <p:txBody>
          <a:bodyPr/>
          <a:lstStyle/>
          <a:p>
            <a:endParaRPr lang="en-US"/>
          </a:p>
        </p:txBody>
      </p:sp>
      <p:sp>
        <p:nvSpPr>
          <p:cNvPr id="17" name="Text 14"/>
          <p:cNvSpPr/>
          <p:nvPr/>
        </p:nvSpPr>
        <p:spPr>
          <a:xfrm>
            <a:off x="9374862" y="3144560"/>
            <a:ext cx="182880" cy="415528"/>
          </a:xfrm>
          <a:prstGeom prst="rect">
            <a:avLst/>
          </a:prstGeom>
          <a:noFill/>
          <a:ln/>
        </p:spPr>
        <p:txBody>
          <a:bodyPr wrap="none" rtlCol="0" anchor="t"/>
          <a:lstStyle/>
          <a:p>
            <a:pPr marL="0" indent="0" algn="ctr">
              <a:lnSpc>
                <a:spcPts val="3271"/>
              </a:lnSpc>
              <a:buNone/>
            </a:pPr>
            <a:r>
              <a:rPr lang="en-US" sz="2617" dirty="0">
                <a:solidFill>
                  <a:srgbClr val="EBECEF"/>
                </a:solidFill>
                <a:latin typeface="Fraunces" pitchFamily="34" charset="0"/>
                <a:ea typeface="Fraunces" pitchFamily="34" charset="-122"/>
                <a:cs typeface="Fraunces" pitchFamily="34" charset="-120"/>
              </a:rPr>
              <a:t>3</a:t>
            </a:r>
            <a:endParaRPr lang="en-US" sz="2617" dirty="0"/>
          </a:p>
        </p:txBody>
      </p:sp>
      <p:sp>
        <p:nvSpPr>
          <p:cNvPr id="18" name="Text 15"/>
          <p:cNvSpPr/>
          <p:nvPr/>
        </p:nvSpPr>
        <p:spPr>
          <a:xfrm>
            <a:off x="9937194" y="3179326"/>
            <a:ext cx="2215753" cy="346115"/>
          </a:xfrm>
          <a:prstGeom prst="rect">
            <a:avLst/>
          </a:prstGeom>
          <a:noFill/>
          <a:ln/>
        </p:spPr>
        <p:txBody>
          <a:bodyPr wrap="none" rtlCol="0" anchor="t"/>
          <a:lstStyle/>
          <a:p>
            <a:pPr marL="0" indent="0">
              <a:lnSpc>
                <a:spcPts val="2726"/>
              </a:lnSpc>
              <a:buNone/>
            </a:pPr>
            <a:r>
              <a:rPr lang="en-US" sz="2181" dirty="0">
                <a:solidFill>
                  <a:srgbClr val="EBECEF"/>
                </a:solidFill>
                <a:latin typeface="Fraunces" pitchFamily="34" charset="0"/>
                <a:ea typeface="Fraunces" pitchFamily="34" charset="-122"/>
                <a:cs typeface="Fraunces" pitchFamily="34" charset="-120"/>
              </a:rPr>
              <a:t>Seek feedback:</a:t>
            </a:r>
            <a:endParaRPr lang="en-US" sz="2181" dirty="0"/>
          </a:p>
        </p:txBody>
      </p:sp>
      <p:sp>
        <p:nvSpPr>
          <p:cNvPr id="19" name="Text 16"/>
          <p:cNvSpPr/>
          <p:nvPr/>
        </p:nvSpPr>
        <p:spPr>
          <a:xfrm>
            <a:off x="9937194" y="3747016"/>
            <a:ext cx="2640568" cy="2126694"/>
          </a:xfrm>
          <a:prstGeom prst="rect">
            <a:avLst/>
          </a:prstGeom>
          <a:noFill/>
          <a:ln/>
        </p:spPr>
        <p:txBody>
          <a:bodyPr wrap="square" rtlCol="0" anchor="t"/>
          <a:lstStyle/>
          <a:p>
            <a:pPr marL="0" indent="0">
              <a:lnSpc>
                <a:spcPts val="2792"/>
              </a:lnSpc>
              <a:buNone/>
            </a:pPr>
            <a:r>
              <a:rPr lang="en-US" sz="1745" dirty="0">
                <a:solidFill>
                  <a:srgbClr val="EBECEF"/>
                </a:solidFill>
                <a:latin typeface="Epilogue" pitchFamily="34" charset="0"/>
                <a:ea typeface="Epilogue" pitchFamily="34" charset="-122"/>
                <a:cs typeface="Epilogue" pitchFamily="34" charset="-120"/>
              </a:rPr>
              <a:t>Ask colleagues or mentors for feedback on communication and emotional intelligence to identify areas for growth.</a:t>
            </a:r>
            <a:endParaRPr lang="en-US" sz="1745" dirty="0"/>
          </a:p>
        </p:txBody>
      </p:sp>
      <p:sp>
        <p:nvSpPr>
          <p:cNvPr id="20" name="Shape 17"/>
          <p:cNvSpPr/>
          <p:nvPr/>
        </p:nvSpPr>
        <p:spPr>
          <a:xfrm>
            <a:off x="2052637" y="6268283"/>
            <a:ext cx="498515" cy="498515"/>
          </a:xfrm>
          <a:prstGeom prst="roundRect">
            <a:avLst>
              <a:gd name="adj" fmla="val 20002"/>
            </a:avLst>
          </a:prstGeom>
          <a:solidFill>
            <a:srgbClr val="283157"/>
          </a:solidFill>
          <a:ln w="13811">
            <a:solidFill>
              <a:srgbClr val="303B69"/>
            </a:solidFill>
            <a:prstDash val="solid"/>
          </a:ln>
        </p:spPr>
        <p:txBody>
          <a:bodyPr/>
          <a:lstStyle/>
          <a:p>
            <a:endParaRPr lang="en-US"/>
          </a:p>
        </p:txBody>
      </p:sp>
      <p:sp>
        <p:nvSpPr>
          <p:cNvPr id="21" name="Text 18"/>
          <p:cNvSpPr/>
          <p:nvPr/>
        </p:nvSpPr>
        <p:spPr>
          <a:xfrm>
            <a:off x="2198965" y="6309717"/>
            <a:ext cx="205740" cy="415528"/>
          </a:xfrm>
          <a:prstGeom prst="rect">
            <a:avLst/>
          </a:prstGeom>
          <a:noFill/>
          <a:ln/>
        </p:spPr>
        <p:txBody>
          <a:bodyPr wrap="none" rtlCol="0" anchor="t"/>
          <a:lstStyle/>
          <a:p>
            <a:pPr marL="0" indent="0" algn="ctr">
              <a:lnSpc>
                <a:spcPts val="3271"/>
              </a:lnSpc>
              <a:buNone/>
            </a:pPr>
            <a:r>
              <a:rPr lang="en-US" sz="2617" dirty="0">
                <a:solidFill>
                  <a:srgbClr val="EBECEF"/>
                </a:solidFill>
                <a:latin typeface="Fraunces" pitchFamily="34" charset="0"/>
                <a:ea typeface="Fraunces" pitchFamily="34" charset="-122"/>
                <a:cs typeface="Fraunces" pitchFamily="34" charset="-120"/>
              </a:rPr>
              <a:t>4</a:t>
            </a:r>
            <a:endParaRPr lang="en-US" sz="2617" dirty="0"/>
          </a:p>
        </p:txBody>
      </p:sp>
      <p:sp>
        <p:nvSpPr>
          <p:cNvPr id="22" name="Text 19"/>
          <p:cNvSpPr/>
          <p:nvPr/>
        </p:nvSpPr>
        <p:spPr>
          <a:xfrm>
            <a:off x="2772728" y="6344483"/>
            <a:ext cx="2948940" cy="346115"/>
          </a:xfrm>
          <a:prstGeom prst="rect">
            <a:avLst/>
          </a:prstGeom>
          <a:noFill/>
          <a:ln/>
        </p:spPr>
        <p:txBody>
          <a:bodyPr wrap="none" rtlCol="0" anchor="t"/>
          <a:lstStyle/>
          <a:p>
            <a:pPr marL="0" indent="0">
              <a:lnSpc>
                <a:spcPts val="2726"/>
              </a:lnSpc>
              <a:buNone/>
            </a:pPr>
            <a:r>
              <a:rPr lang="en-US" sz="2181" dirty="0">
                <a:solidFill>
                  <a:srgbClr val="EBECEF"/>
                </a:solidFill>
                <a:latin typeface="Fraunces" pitchFamily="34" charset="0"/>
                <a:ea typeface="Fraunces" pitchFamily="34" charset="-122"/>
                <a:cs typeface="Fraunces" pitchFamily="34" charset="-120"/>
              </a:rPr>
              <a:t>Reflective discussions:</a:t>
            </a:r>
            <a:endParaRPr lang="en-US" sz="2181" dirty="0"/>
          </a:p>
        </p:txBody>
      </p:sp>
      <p:sp>
        <p:nvSpPr>
          <p:cNvPr id="23" name="Text 20"/>
          <p:cNvSpPr/>
          <p:nvPr/>
        </p:nvSpPr>
        <p:spPr>
          <a:xfrm>
            <a:off x="2772728" y="6912173"/>
            <a:ext cx="9805035" cy="708898"/>
          </a:xfrm>
          <a:prstGeom prst="rect">
            <a:avLst/>
          </a:prstGeom>
          <a:noFill/>
          <a:ln/>
        </p:spPr>
        <p:txBody>
          <a:bodyPr wrap="square" rtlCol="0" anchor="t"/>
          <a:lstStyle/>
          <a:p>
            <a:pPr marL="0" indent="0">
              <a:lnSpc>
                <a:spcPts val="2792"/>
              </a:lnSpc>
              <a:buNone/>
            </a:pPr>
            <a:r>
              <a:rPr lang="en-US" sz="1745" dirty="0">
                <a:solidFill>
                  <a:srgbClr val="EBECEF"/>
                </a:solidFill>
                <a:latin typeface="Epilogue" pitchFamily="34" charset="0"/>
                <a:ea typeface="Epilogue" pitchFamily="34" charset="-122"/>
                <a:cs typeface="Epilogue" pitchFamily="34" charset="-120"/>
              </a:rPr>
              <a:t>Participate in safe, reflective discussions with peers to deepen understanding and learn from others' perspectives.</a:t>
            </a:r>
            <a:endParaRPr lang="en-US" sz="1745"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32458"/>
          </a:xfrm>
          <a:prstGeom prst="rect">
            <a:avLst/>
          </a:prstGeom>
          <a:solidFill>
            <a:srgbClr val="080E26"/>
          </a:solidFill>
          <a:ln w="113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32458"/>
          </a:xfrm>
          <a:prstGeom prst="rect">
            <a:avLst/>
          </a:prstGeom>
        </p:spPr>
      </p:pic>
      <p:sp>
        <p:nvSpPr>
          <p:cNvPr id="5" name="Shape 2"/>
          <p:cNvSpPr/>
          <p:nvPr/>
        </p:nvSpPr>
        <p:spPr>
          <a:xfrm>
            <a:off x="0" y="-2858"/>
            <a:ext cx="14630400" cy="8232458"/>
          </a:xfrm>
          <a:prstGeom prst="rect">
            <a:avLst/>
          </a:prstGeom>
          <a:solidFill>
            <a:srgbClr val="080E26">
              <a:alpha val="80000"/>
            </a:srgbClr>
          </a:solidFill>
          <a:ln/>
        </p:spPr>
        <p:txBody>
          <a:bodyPr/>
          <a:lstStyle/>
          <a:p>
            <a:endParaRPr lang="en-US"/>
          </a:p>
        </p:txBody>
      </p:sp>
      <p:sp>
        <p:nvSpPr>
          <p:cNvPr id="6" name="Text 3"/>
          <p:cNvSpPr/>
          <p:nvPr/>
        </p:nvSpPr>
        <p:spPr>
          <a:xfrm>
            <a:off x="2990969" y="500658"/>
            <a:ext cx="8648462" cy="1137761"/>
          </a:xfrm>
          <a:prstGeom prst="rect">
            <a:avLst/>
          </a:prstGeom>
          <a:noFill/>
          <a:ln/>
        </p:spPr>
        <p:txBody>
          <a:bodyPr wrap="square" rtlCol="0" anchor="t"/>
          <a:lstStyle/>
          <a:p>
            <a:pPr marL="0" indent="0">
              <a:lnSpc>
                <a:spcPts val="4480"/>
              </a:lnSpc>
              <a:buNone/>
            </a:pPr>
            <a:r>
              <a:rPr lang="en-US" sz="3584" dirty="0">
                <a:solidFill>
                  <a:srgbClr val="FFFFFF"/>
                </a:solidFill>
                <a:latin typeface="Fraunces" pitchFamily="34" charset="0"/>
                <a:ea typeface="Fraunces" pitchFamily="34" charset="-122"/>
                <a:cs typeface="Fraunces" pitchFamily="34" charset="-120"/>
              </a:rPr>
              <a:t>The Importance of Emotional Regulation</a:t>
            </a:r>
            <a:endParaRPr lang="en-US" sz="3584" dirty="0"/>
          </a:p>
        </p:txBody>
      </p:sp>
      <p:sp>
        <p:nvSpPr>
          <p:cNvPr id="7" name="Text 4"/>
          <p:cNvSpPr/>
          <p:nvPr/>
        </p:nvSpPr>
        <p:spPr>
          <a:xfrm>
            <a:off x="2990969" y="1911429"/>
            <a:ext cx="8648462" cy="582454"/>
          </a:xfrm>
          <a:prstGeom prst="rect">
            <a:avLst/>
          </a:prstGeom>
          <a:noFill/>
          <a:ln/>
        </p:spPr>
        <p:txBody>
          <a:bodyPr wrap="square" rtlCol="0" anchor="t"/>
          <a:lstStyle/>
          <a:p>
            <a:pPr marL="0" indent="0">
              <a:lnSpc>
                <a:spcPts val="2294"/>
              </a:lnSpc>
              <a:buNone/>
            </a:pPr>
            <a:r>
              <a:rPr lang="en-US" sz="1434" dirty="0">
                <a:solidFill>
                  <a:srgbClr val="EBECEF"/>
                </a:solidFill>
                <a:latin typeface="Epilogue" pitchFamily="34" charset="0"/>
                <a:ea typeface="Epilogue" pitchFamily="34" charset="-122"/>
                <a:cs typeface="Epilogue" pitchFamily="34" charset="-120"/>
              </a:rPr>
              <a:t>Effective emotional regulation is crucial for healthcare professionals. It helps them manage stress, maintain focus, and provide better care to patients. </a:t>
            </a:r>
            <a:endParaRPr lang="en-US" sz="1434" dirty="0"/>
          </a:p>
        </p:txBody>
      </p:sp>
      <p:sp>
        <p:nvSpPr>
          <p:cNvPr id="8" name="Shape 5"/>
          <p:cNvSpPr/>
          <p:nvPr/>
        </p:nvSpPr>
        <p:spPr>
          <a:xfrm>
            <a:off x="2990969" y="2840950"/>
            <a:ext cx="409575" cy="409575"/>
          </a:xfrm>
          <a:prstGeom prst="roundRect">
            <a:avLst>
              <a:gd name="adj" fmla="val 20005"/>
            </a:avLst>
          </a:prstGeom>
          <a:solidFill>
            <a:srgbClr val="283157"/>
          </a:solidFill>
          <a:ln w="11311">
            <a:solidFill>
              <a:srgbClr val="303B69"/>
            </a:solidFill>
            <a:prstDash val="solid"/>
          </a:ln>
        </p:spPr>
        <p:txBody>
          <a:bodyPr/>
          <a:lstStyle/>
          <a:p>
            <a:endParaRPr lang="en-US"/>
          </a:p>
        </p:txBody>
      </p:sp>
      <p:sp>
        <p:nvSpPr>
          <p:cNvPr id="9" name="Text 6"/>
          <p:cNvSpPr/>
          <p:nvPr/>
        </p:nvSpPr>
        <p:spPr>
          <a:xfrm>
            <a:off x="3134797" y="2875002"/>
            <a:ext cx="121920" cy="341352"/>
          </a:xfrm>
          <a:prstGeom prst="rect">
            <a:avLst/>
          </a:prstGeom>
          <a:noFill/>
          <a:ln/>
        </p:spPr>
        <p:txBody>
          <a:bodyPr wrap="none" rtlCol="0" anchor="t"/>
          <a:lstStyle/>
          <a:p>
            <a:pPr marL="0" indent="0" algn="ctr">
              <a:lnSpc>
                <a:spcPts val="2688"/>
              </a:lnSpc>
              <a:buNone/>
            </a:pPr>
            <a:r>
              <a:rPr lang="en-US" sz="2150" dirty="0">
                <a:solidFill>
                  <a:srgbClr val="EBECEF"/>
                </a:solidFill>
                <a:latin typeface="Fraunces" pitchFamily="34" charset="0"/>
                <a:ea typeface="Fraunces" pitchFamily="34" charset="-122"/>
                <a:cs typeface="Fraunces" pitchFamily="34" charset="-120"/>
              </a:rPr>
              <a:t>1</a:t>
            </a:r>
            <a:endParaRPr lang="en-US" sz="2150" dirty="0"/>
          </a:p>
        </p:txBody>
      </p:sp>
      <p:sp>
        <p:nvSpPr>
          <p:cNvPr id="10" name="Text 7"/>
          <p:cNvSpPr/>
          <p:nvPr/>
        </p:nvSpPr>
        <p:spPr>
          <a:xfrm>
            <a:off x="3582591" y="2903458"/>
            <a:ext cx="2169795" cy="569119"/>
          </a:xfrm>
          <a:prstGeom prst="rect">
            <a:avLst/>
          </a:prstGeom>
          <a:noFill/>
          <a:ln/>
        </p:spPr>
        <p:txBody>
          <a:bodyPr wrap="square" rtlCol="0" anchor="t"/>
          <a:lstStyle/>
          <a:p>
            <a:pPr marL="0" indent="0">
              <a:lnSpc>
                <a:spcPts val="2240"/>
              </a:lnSpc>
              <a:buNone/>
            </a:pPr>
            <a:r>
              <a:rPr lang="en-US" sz="1792" dirty="0">
                <a:solidFill>
                  <a:srgbClr val="EBECEF"/>
                </a:solidFill>
                <a:latin typeface="Fraunces" pitchFamily="34" charset="0"/>
                <a:ea typeface="Fraunces" pitchFamily="34" charset="-122"/>
                <a:cs typeface="Fraunces" pitchFamily="34" charset="-120"/>
              </a:rPr>
              <a:t>Improved patient care:</a:t>
            </a:r>
            <a:endParaRPr lang="en-US" sz="1792" dirty="0"/>
          </a:p>
        </p:txBody>
      </p:sp>
      <p:sp>
        <p:nvSpPr>
          <p:cNvPr id="11" name="Text 8"/>
          <p:cNvSpPr/>
          <p:nvPr/>
        </p:nvSpPr>
        <p:spPr>
          <a:xfrm>
            <a:off x="3582591" y="3895923"/>
            <a:ext cx="2169795" cy="2329815"/>
          </a:xfrm>
          <a:prstGeom prst="rect">
            <a:avLst/>
          </a:prstGeom>
          <a:noFill/>
          <a:ln/>
        </p:spPr>
        <p:txBody>
          <a:bodyPr wrap="square" rtlCol="0" anchor="t"/>
          <a:lstStyle/>
          <a:p>
            <a:pPr marL="0" indent="0">
              <a:lnSpc>
                <a:spcPts val="2294"/>
              </a:lnSpc>
              <a:buNone/>
            </a:pPr>
            <a:r>
              <a:rPr lang="en-US" sz="1434" dirty="0">
                <a:solidFill>
                  <a:srgbClr val="EBECEF"/>
                </a:solidFill>
                <a:latin typeface="Epilogue" pitchFamily="34" charset="0"/>
                <a:ea typeface="Epilogue" pitchFamily="34" charset="-122"/>
                <a:cs typeface="Epilogue" pitchFamily="34" charset="-120"/>
              </a:rPr>
              <a:t>Emotional regulation helps medical students maintain composure in high-stress situations, deliver patient-centered care, and maintain professionalism.</a:t>
            </a:r>
            <a:endParaRPr lang="en-US" sz="1434" dirty="0"/>
          </a:p>
        </p:txBody>
      </p:sp>
      <p:sp>
        <p:nvSpPr>
          <p:cNvPr id="12" name="Shape 9"/>
          <p:cNvSpPr/>
          <p:nvPr/>
        </p:nvSpPr>
        <p:spPr>
          <a:xfrm>
            <a:off x="5934432" y="2840950"/>
            <a:ext cx="409575" cy="409575"/>
          </a:xfrm>
          <a:prstGeom prst="roundRect">
            <a:avLst>
              <a:gd name="adj" fmla="val 20005"/>
            </a:avLst>
          </a:prstGeom>
          <a:solidFill>
            <a:srgbClr val="283157"/>
          </a:solidFill>
          <a:ln w="11311">
            <a:solidFill>
              <a:srgbClr val="303B69"/>
            </a:solidFill>
            <a:prstDash val="solid"/>
          </a:ln>
        </p:spPr>
        <p:txBody>
          <a:bodyPr/>
          <a:lstStyle/>
          <a:p>
            <a:endParaRPr lang="en-US"/>
          </a:p>
        </p:txBody>
      </p:sp>
      <p:sp>
        <p:nvSpPr>
          <p:cNvPr id="13" name="Text 10"/>
          <p:cNvSpPr/>
          <p:nvPr/>
        </p:nvSpPr>
        <p:spPr>
          <a:xfrm>
            <a:off x="6055400" y="2875002"/>
            <a:ext cx="167640" cy="341352"/>
          </a:xfrm>
          <a:prstGeom prst="rect">
            <a:avLst/>
          </a:prstGeom>
          <a:noFill/>
          <a:ln/>
        </p:spPr>
        <p:txBody>
          <a:bodyPr wrap="none" rtlCol="0" anchor="t"/>
          <a:lstStyle/>
          <a:p>
            <a:pPr marL="0" indent="0" algn="ctr">
              <a:lnSpc>
                <a:spcPts val="2688"/>
              </a:lnSpc>
              <a:buNone/>
            </a:pPr>
            <a:r>
              <a:rPr lang="en-US" sz="2150" dirty="0">
                <a:solidFill>
                  <a:srgbClr val="EBECEF"/>
                </a:solidFill>
                <a:latin typeface="Fraunces" pitchFamily="34" charset="0"/>
                <a:ea typeface="Fraunces" pitchFamily="34" charset="-122"/>
                <a:cs typeface="Fraunces" pitchFamily="34" charset="-120"/>
              </a:rPr>
              <a:t>2</a:t>
            </a:r>
            <a:endParaRPr lang="en-US" sz="2150" dirty="0"/>
          </a:p>
        </p:txBody>
      </p:sp>
      <p:sp>
        <p:nvSpPr>
          <p:cNvPr id="14" name="Text 11"/>
          <p:cNvSpPr/>
          <p:nvPr/>
        </p:nvSpPr>
        <p:spPr>
          <a:xfrm>
            <a:off x="6526054" y="2903458"/>
            <a:ext cx="2169795" cy="853678"/>
          </a:xfrm>
          <a:prstGeom prst="rect">
            <a:avLst/>
          </a:prstGeom>
          <a:noFill/>
          <a:ln/>
        </p:spPr>
        <p:txBody>
          <a:bodyPr wrap="square" rtlCol="0" anchor="t"/>
          <a:lstStyle/>
          <a:p>
            <a:pPr marL="0" indent="0">
              <a:lnSpc>
                <a:spcPts val="2240"/>
              </a:lnSpc>
              <a:buNone/>
            </a:pPr>
            <a:r>
              <a:rPr lang="en-US" sz="1792" dirty="0">
                <a:solidFill>
                  <a:srgbClr val="EBECEF"/>
                </a:solidFill>
                <a:latin typeface="Fraunces" pitchFamily="34" charset="0"/>
                <a:ea typeface="Fraunces" pitchFamily="34" charset="-122"/>
                <a:cs typeface="Fraunces" pitchFamily="34" charset="-120"/>
              </a:rPr>
              <a:t>Enhanced teamwork and collaboration:</a:t>
            </a:r>
            <a:endParaRPr lang="en-US" sz="1792" dirty="0"/>
          </a:p>
        </p:txBody>
      </p:sp>
      <p:sp>
        <p:nvSpPr>
          <p:cNvPr id="15" name="Text 12"/>
          <p:cNvSpPr/>
          <p:nvPr/>
        </p:nvSpPr>
        <p:spPr>
          <a:xfrm>
            <a:off x="6526054" y="3895923"/>
            <a:ext cx="2169795" cy="2621042"/>
          </a:xfrm>
          <a:prstGeom prst="rect">
            <a:avLst/>
          </a:prstGeom>
          <a:noFill/>
          <a:ln/>
        </p:spPr>
        <p:txBody>
          <a:bodyPr wrap="square" rtlCol="0" anchor="t"/>
          <a:lstStyle/>
          <a:p>
            <a:pPr marL="0" indent="0">
              <a:lnSpc>
                <a:spcPts val="2294"/>
              </a:lnSpc>
              <a:buNone/>
            </a:pPr>
            <a:r>
              <a:rPr lang="en-US" sz="1434" dirty="0">
                <a:solidFill>
                  <a:srgbClr val="EBECEF"/>
                </a:solidFill>
                <a:latin typeface="Epilogue" pitchFamily="34" charset="0"/>
                <a:ea typeface="Epilogue" pitchFamily="34" charset="-122"/>
                <a:cs typeface="Epilogue" pitchFamily="34" charset="-120"/>
              </a:rPr>
              <a:t>Emotional regulation helps medical students build better relationships with colleagues, resolve conflicts constructively, and contribute to a positive work environment.</a:t>
            </a:r>
            <a:endParaRPr lang="en-US" sz="1434" dirty="0"/>
          </a:p>
        </p:txBody>
      </p:sp>
      <p:sp>
        <p:nvSpPr>
          <p:cNvPr id="16" name="Shape 13"/>
          <p:cNvSpPr/>
          <p:nvPr/>
        </p:nvSpPr>
        <p:spPr>
          <a:xfrm>
            <a:off x="8877895" y="2840950"/>
            <a:ext cx="409575" cy="409575"/>
          </a:xfrm>
          <a:prstGeom prst="roundRect">
            <a:avLst>
              <a:gd name="adj" fmla="val 20005"/>
            </a:avLst>
          </a:prstGeom>
          <a:solidFill>
            <a:srgbClr val="283157"/>
          </a:solidFill>
          <a:ln w="11311">
            <a:solidFill>
              <a:srgbClr val="303B69"/>
            </a:solidFill>
            <a:prstDash val="solid"/>
          </a:ln>
        </p:spPr>
        <p:txBody>
          <a:bodyPr/>
          <a:lstStyle/>
          <a:p>
            <a:endParaRPr lang="en-US"/>
          </a:p>
        </p:txBody>
      </p:sp>
      <p:sp>
        <p:nvSpPr>
          <p:cNvPr id="17" name="Text 14"/>
          <p:cNvSpPr/>
          <p:nvPr/>
        </p:nvSpPr>
        <p:spPr>
          <a:xfrm>
            <a:off x="9006483" y="2875002"/>
            <a:ext cx="152400" cy="341352"/>
          </a:xfrm>
          <a:prstGeom prst="rect">
            <a:avLst/>
          </a:prstGeom>
          <a:noFill/>
          <a:ln/>
        </p:spPr>
        <p:txBody>
          <a:bodyPr wrap="none" rtlCol="0" anchor="t"/>
          <a:lstStyle/>
          <a:p>
            <a:pPr marL="0" indent="0" algn="ctr">
              <a:lnSpc>
                <a:spcPts val="2688"/>
              </a:lnSpc>
              <a:buNone/>
            </a:pPr>
            <a:r>
              <a:rPr lang="en-US" sz="2150" dirty="0">
                <a:solidFill>
                  <a:srgbClr val="EBECEF"/>
                </a:solidFill>
                <a:latin typeface="Fraunces" pitchFamily="34" charset="0"/>
                <a:ea typeface="Fraunces" pitchFamily="34" charset="-122"/>
                <a:cs typeface="Fraunces" pitchFamily="34" charset="-120"/>
              </a:rPr>
              <a:t>3</a:t>
            </a:r>
            <a:endParaRPr lang="en-US" sz="2150" dirty="0"/>
          </a:p>
        </p:txBody>
      </p:sp>
      <p:sp>
        <p:nvSpPr>
          <p:cNvPr id="18" name="Text 15"/>
          <p:cNvSpPr/>
          <p:nvPr/>
        </p:nvSpPr>
        <p:spPr>
          <a:xfrm>
            <a:off x="9469517" y="2903458"/>
            <a:ext cx="2169795" cy="569119"/>
          </a:xfrm>
          <a:prstGeom prst="rect">
            <a:avLst/>
          </a:prstGeom>
          <a:noFill/>
          <a:ln/>
        </p:spPr>
        <p:txBody>
          <a:bodyPr wrap="square" rtlCol="0" anchor="t"/>
          <a:lstStyle/>
          <a:p>
            <a:pPr marL="0" indent="0">
              <a:lnSpc>
                <a:spcPts val="2240"/>
              </a:lnSpc>
              <a:buNone/>
            </a:pPr>
            <a:r>
              <a:rPr lang="en-US" sz="1792" dirty="0">
                <a:solidFill>
                  <a:srgbClr val="EBECEF"/>
                </a:solidFill>
                <a:latin typeface="Fraunces" pitchFamily="34" charset="0"/>
                <a:ea typeface="Fraunces" pitchFamily="34" charset="-122"/>
                <a:cs typeface="Fraunces" pitchFamily="34" charset="-120"/>
              </a:rPr>
              <a:t>Professional resilience:</a:t>
            </a:r>
            <a:endParaRPr lang="en-US" sz="1792" dirty="0"/>
          </a:p>
        </p:txBody>
      </p:sp>
      <p:sp>
        <p:nvSpPr>
          <p:cNvPr id="19" name="Text 16"/>
          <p:cNvSpPr/>
          <p:nvPr/>
        </p:nvSpPr>
        <p:spPr>
          <a:xfrm>
            <a:off x="9469517" y="3895923"/>
            <a:ext cx="3192383" cy="4077176"/>
          </a:xfrm>
          <a:prstGeom prst="rect">
            <a:avLst/>
          </a:prstGeom>
          <a:noFill/>
          <a:ln/>
        </p:spPr>
        <p:txBody>
          <a:bodyPr wrap="square" rtlCol="0" anchor="t"/>
          <a:lstStyle/>
          <a:p>
            <a:pPr marL="0" indent="0">
              <a:lnSpc>
                <a:spcPts val="2294"/>
              </a:lnSpc>
              <a:buNone/>
            </a:pPr>
            <a:r>
              <a:rPr lang="en-US" sz="1434" dirty="0">
                <a:solidFill>
                  <a:srgbClr val="EBECEF"/>
                </a:solidFill>
                <a:latin typeface="Epilogue" pitchFamily="34" charset="0"/>
                <a:ea typeface="Epilogue" pitchFamily="34" charset="-122"/>
                <a:cs typeface="Epilogue" pitchFamily="34" charset="-120"/>
              </a:rPr>
              <a:t>Emotional regulation builds professional resilience by helping medical students adapt to challenges, handle setbacks, and prevent emotional exhaustion. By developing emotional regulation skills, students can bounce back from adversity and achieve long-term success in the medical field.</a:t>
            </a:r>
            <a:endParaRPr lang="en-US" sz="1434"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037993" y="768668"/>
            <a:ext cx="945642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Strategies for Emotional Regulation</a:t>
            </a:r>
            <a:endParaRPr lang="en-US" sz="4374" dirty="0"/>
          </a:p>
        </p:txBody>
      </p:sp>
      <p:sp>
        <p:nvSpPr>
          <p:cNvPr id="7" name="Text 4"/>
          <p:cNvSpPr/>
          <p:nvPr/>
        </p:nvSpPr>
        <p:spPr>
          <a:xfrm>
            <a:off x="2037993" y="1796296"/>
            <a:ext cx="10554414"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Developing effective emotional regulation skills is essential for graduate medical students. Here are some strategies to foster emotional regulation:</a:t>
            </a:r>
            <a:endParaRPr lang="en-US" sz="1750" dirty="0"/>
          </a:p>
        </p:txBody>
      </p:sp>
      <p:sp>
        <p:nvSpPr>
          <p:cNvPr id="8" name="Shape 5"/>
          <p:cNvSpPr/>
          <p:nvPr/>
        </p:nvSpPr>
        <p:spPr>
          <a:xfrm>
            <a:off x="2037993" y="2930604"/>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9" name="Text 6"/>
          <p:cNvSpPr/>
          <p:nvPr/>
        </p:nvSpPr>
        <p:spPr>
          <a:xfrm>
            <a:off x="2211705" y="2972276"/>
            <a:ext cx="15240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1</a:t>
            </a:r>
            <a:endParaRPr lang="en-US" sz="2624" dirty="0"/>
          </a:p>
        </p:txBody>
      </p:sp>
      <p:sp>
        <p:nvSpPr>
          <p:cNvPr id="10" name="Text 7"/>
          <p:cNvSpPr/>
          <p:nvPr/>
        </p:nvSpPr>
        <p:spPr>
          <a:xfrm>
            <a:off x="2760107" y="3006923"/>
            <a:ext cx="2628900"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Know your triggers:</a:t>
            </a:r>
            <a:endParaRPr lang="en-US" sz="2187" dirty="0"/>
          </a:p>
        </p:txBody>
      </p:sp>
      <p:sp>
        <p:nvSpPr>
          <p:cNvPr id="11" name="Text 8"/>
          <p:cNvSpPr/>
          <p:nvPr/>
        </p:nvSpPr>
        <p:spPr>
          <a:xfrm>
            <a:off x="2760107" y="3576280"/>
            <a:ext cx="4444008"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Be on the lookout for situations or people that set you off, and prepare yourself to regulate your emotional responses.</a:t>
            </a:r>
            <a:endParaRPr lang="en-US" sz="1750" dirty="0"/>
          </a:p>
        </p:txBody>
      </p:sp>
      <p:sp>
        <p:nvSpPr>
          <p:cNvPr id="12" name="Shape 9"/>
          <p:cNvSpPr/>
          <p:nvPr/>
        </p:nvSpPr>
        <p:spPr>
          <a:xfrm>
            <a:off x="7426285" y="2930604"/>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3" name="Text 10"/>
          <p:cNvSpPr/>
          <p:nvPr/>
        </p:nvSpPr>
        <p:spPr>
          <a:xfrm>
            <a:off x="7573327" y="2972276"/>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2</a:t>
            </a:r>
            <a:endParaRPr lang="en-US" sz="2624" dirty="0"/>
          </a:p>
        </p:txBody>
      </p:sp>
      <p:sp>
        <p:nvSpPr>
          <p:cNvPr id="14" name="Text 11"/>
          <p:cNvSpPr/>
          <p:nvPr/>
        </p:nvSpPr>
        <p:spPr>
          <a:xfrm>
            <a:off x="8148399" y="3006923"/>
            <a:ext cx="2606040"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Relax and recharge:</a:t>
            </a:r>
            <a:endParaRPr lang="en-US" sz="2187" dirty="0"/>
          </a:p>
        </p:txBody>
      </p:sp>
      <p:sp>
        <p:nvSpPr>
          <p:cNvPr id="15" name="Text 12"/>
          <p:cNvSpPr/>
          <p:nvPr/>
        </p:nvSpPr>
        <p:spPr>
          <a:xfrm>
            <a:off x="8148399" y="3576280"/>
            <a:ext cx="4444008"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Take time to unwind and de-stress with relaxation techniques like deep breathing, progressive muscle relaxation, or guided imagery.</a:t>
            </a:r>
            <a:endParaRPr lang="en-US" sz="1750" dirty="0"/>
          </a:p>
        </p:txBody>
      </p:sp>
      <p:sp>
        <p:nvSpPr>
          <p:cNvPr id="16" name="Shape 13"/>
          <p:cNvSpPr/>
          <p:nvPr/>
        </p:nvSpPr>
        <p:spPr>
          <a:xfrm>
            <a:off x="2037993" y="5393650"/>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7" name="Text 14"/>
          <p:cNvSpPr/>
          <p:nvPr/>
        </p:nvSpPr>
        <p:spPr>
          <a:xfrm>
            <a:off x="2196465" y="5435322"/>
            <a:ext cx="18288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3</a:t>
            </a:r>
            <a:endParaRPr lang="en-US" sz="2624" dirty="0"/>
          </a:p>
        </p:txBody>
      </p:sp>
      <p:sp>
        <p:nvSpPr>
          <p:cNvPr id="18" name="Text 15"/>
          <p:cNvSpPr/>
          <p:nvPr/>
        </p:nvSpPr>
        <p:spPr>
          <a:xfrm>
            <a:off x="2760107" y="5469969"/>
            <a:ext cx="3147060"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Reframe your thoughts:</a:t>
            </a:r>
            <a:endParaRPr lang="en-US" sz="2187" dirty="0"/>
          </a:p>
        </p:txBody>
      </p:sp>
      <p:sp>
        <p:nvSpPr>
          <p:cNvPr id="19" name="Text 16"/>
          <p:cNvSpPr/>
          <p:nvPr/>
        </p:nvSpPr>
        <p:spPr>
          <a:xfrm>
            <a:off x="2760107" y="6039326"/>
            <a:ext cx="4444008"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Practice seeing situations in a different light to regulate your emotions. A positive mindset can help you rise to the challenge.</a:t>
            </a:r>
            <a:endParaRPr lang="en-US" sz="1750" dirty="0"/>
          </a:p>
        </p:txBody>
      </p:sp>
      <p:sp>
        <p:nvSpPr>
          <p:cNvPr id="20" name="Shape 17"/>
          <p:cNvSpPr/>
          <p:nvPr/>
        </p:nvSpPr>
        <p:spPr>
          <a:xfrm>
            <a:off x="7426285" y="5393650"/>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21" name="Text 18"/>
          <p:cNvSpPr/>
          <p:nvPr/>
        </p:nvSpPr>
        <p:spPr>
          <a:xfrm>
            <a:off x="7573327" y="5435322"/>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4</a:t>
            </a:r>
            <a:endParaRPr lang="en-US" sz="2624" dirty="0"/>
          </a:p>
        </p:txBody>
      </p:sp>
      <p:sp>
        <p:nvSpPr>
          <p:cNvPr id="22" name="Text 19"/>
          <p:cNvSpPr/>
          <p:nvPr/>
        </p:nvSpPr>
        <p:spPr>
          <a:xfrm>
            <a:off x="8148399" y="5469969"/>
            <a:ext cx="2811780"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Take care of yourself:</a:t>
            </a:r>
            <a:endParaRPr lang="en-US" sz="2187" dirty="0"/>
          </a:p>
        </p:txBody>
      </p:sp>
      <p:sp>
        <p:nvSpPr>
          <p:cNvPr id="23" name="Text 20"/>
          <p:cNvSpPr/>
          <p:nvPr/>
        </p:nvSpPr>
        <p:spPr>
          <a:xfrm>
            <a:off x="8148399" y="6039326"/>
            <a:ext cx="4444008" cy="1066205"/>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Prioritize your health and wellness with activities like exercise, hobbies, and spending time with friends and family.</a:t>
            </a:r>
            <a:endParaRPr lang="en-US" sz="17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2383">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565678" y="550307"/>
            <a:ext cx="9498925" cy="1249680"/>
          </a:xfrm>
          <a:prstGeom prst="rect">
            <a:avLst/>
          </a:prstGeom>
          <a:noFill/>
          <a:ln/>
        </p:spPr>
        <p:txBody>
          <a:bodyPr wrap="square" rtlCol="0" anchor="t"/>
          <a:lstStyle/>
          <a:p>
            <a:pPr marL="0" indent="0">
              <a:lnSpc>
                <a:spcPts val="4921"/>
              </a:lnSpc>
              <a:buNone/>
            </a:pPr>
            <a:r>
              <a:rPr lang="en-US" sz="3937" dirty="0">
                <a:solidFill>
                  <a:srgbClr val="FFFFFF"/>
                </a:solidFill>
                <a:latin typeface="Fraunces" pitchFamily="34" charset="0"/>
                <a:ea typeface="Fraunces" pitchFamily="34" charset="-122"/>
                <a:cs typeface="Fraunces" pitchFamily="34" charset="-120"/>
              </a:rPr>
              <a:t>Conclusion - Emotional Self-Awareness and Regulation</a:t>
            </a:r>
            <a:endParaRPr lang="en-US" sz="3937" dirty="0"/>
          </a:p>
        </p:txBody>
      </p:sp>
      <p:sp>
        <p:nvSpPr>
          <p:cNvPr id="7" name="Shape 4"/>
          <p:cNvSpPr/>
          <p:nvPr/>
        </p:nvSpPr>
        <p:spPr>
          <a:xfrm>
            <a:off x="2565678" y="2099905"/>
            <a:ext cx="3032998" cy="2849761"/>
          </a:xfrm>
          <a:prstGeom prst="roundRect">
            <a:avLst>
              <a:gd name="adj" fmla="val 3158"/>
            </a:avLst>
          </a:prstGeom>
          <a:solidFill>
            <a:srgbClr val="283157"/>
          </a:solidFill>
          <a:ln w="12383">
            <a:solidFill>
              <a:srgbClr val="303B69"/>
            </a:solidFill>
            <a:prstDash val="solid"/>
          </a:ln>
        </p:spPr>
        <p:txBody>
          <a:bodyPr/>
          <a:lstStyle/>
          <a:p>
            <a:endParaRPr lang="en-US"/>
          </a:p>
        </p:txBody>
      </p:sp>
      <p:sp>
        <p:nvSpPr>
          <p:cNvPr id="8" name="Text 5"/>
          <p:cNvSpPr/>
          <p:nvPr/>
        </p:nvSpPr>
        <p:spPr>
          <a:xfrm>
            <a:off x="2777966" y="2312194"/>
            <a:ext cx="2608421" cy="937617"/>
          </a:xfrm>
          <a:prstGeom prst="rect">
            <a:avLst/>
          </a:prstGeom>
          <a:noFill/>
          <a:ln/>
        </p:spPr>
        <p:txBody>
          <a:bodyPr wrap="square" rtlCol="0" anchor="t"/>
          <a:lstStyle/>
          <a:p>
            <a:pPr marL="0" indent="0">
              <a:lnSpc>
                <a:spcPts val="2460"/>
              </a:lnSpc>
              <a:buNone/>
            </a:pPr>
            <a:r>
              <a:rPr lang="en-US" sz="1968" dirty="0">
                <a:solidFill>
                  <a:srgbClr val="EBECEF"/>
                </a:solidFill>
                <a:latin typeface="Fraunces" pitchFamily="34" charset="0"/>
                <a:ea typeface="Fraunces" pitchFamily="34" charset="-122"/>
                <a:cs typeface="Fraunces" pitchFamily="34" charset="-120"/>
              </a:rPr>
              <a:t>Enhance personal and professional growth:</a:t>
            </a:r>
            <a:endParaRPr lang="en-US" sz="1968" dirty="0"/>
          </a:p>
        </p:txBody>
      </p:sp>
      <p:sp>
        <p:nvSpPr>
          <p:cNvPr id="9" name="Text 6"/>
          <p:cNvSpPr/>
          <p:nvPr/>
        </p:nvSpPr>
        <p:spPr>
          <a:xfrm>
            <a:off x="2777966" y="3449717"/>
            <a:ext cx="2608421" cy="960120"/>
          </a:xfrm>
          <a:prstGeom prst="rect">
            <a:avLst/>
          </a:prstGeom>
          <a:noFill/>
          <a:ln/>
        </p:spPr>
        <p:txBody>
          <a:bodyPr wrap="square" rtlCol="0" anchor="t"/>
          <a:lstStyle/>
          <a:p>
            <a:pPr marL="0" indent="0">
              <a:lnSpc>
                <a:spcPts val="2519"/>
              </a:lnSpc>
              <a:buNone/>
            </a:pPr>
            <a:r>
              <a:rPr lang="en-US" sz="1575" dirty="0">
                <a:solidFill>
                  <a:srgbClr val="EBECEF"/>
                </a:solidFill>
                <a:latin typeface="Epilogue" pitchFamily="34" charset="0"/>
                <a:ea typeface="Epilogue" pitchFamily="34" charset="-122"/>
                <a:cs typeface="Epilogue" pitchFamily="34" charset="-120"/>
              </a:rPr>
              <a:t>By developing emotional self-awareness and regulation skills.</a:t>
            </a:r>
            <a:endParaRPr lang="en-US" sz="1575" dirty="0"/>
          </a:p>
        </p:txBody>
      </p:sp>
      <p:sp>
        <p:nvSpPr>
          <p:cNvPr id="10" name="Shape 7"/>
          <p:cNvSpPr/>
          <p:nvPr/>
        </p:nvSpPr>
        <p:spPr>
          <a:xfrm>
            <a:off x="5798582" y="2099905"/>
            <a:ext cx="3032998" cy="2849761"/>
          </a:xfrm>
          <a:prstGeom prst="roundRect">
            <a:avLst>
              <a:gd name="adj" fmla="val 3158"/>
            </a:avLst>
          </a:prstGeom>
          <a:solidFill>
            <a:srgbClr val="283157"/>
          </a:solidFill>
          <a:ln w="12383">
            <a:solidFill>
              <a:srgbClr val="303B69"/>
            </a:solidFill>
            <a:prstDash val="solid"/>
          </a:ln>
        </p:spPr>
        <p:txBody>
          <a:bodyPr/>
          <a:lstStyle/>
          <a:p>
            <a:endParaRPr lang="en-US"/>
          </a:p>
        </p:txBody>
      </p:sp>
      <p:sp>
        <p:nvSpPr>
          <p:cNvPr id="11" name="Text 8"/>
          <p:cNvSpPr/>
          <p:nvPr/>
        </p:nvSpPr>
        <p:spPr>
          <a:xfrm>
            <a:off x="6010870" y="2312194"/>
            <a:ext cx="2608421" cy="625078"/>
          </a:xfrm>
          <a:prstGeom prst="rect">
            <a:avLst/>
          </a:prstGeom>
          <a:noFill/>
          <a:ln/>
        </p:spPr>
        <p:txBody>
          <a:bodyPr wrap="square" rtlCol="0" anchor="t"/>
          <a:lstStyle/>
          <a:p>
            <a:pPr marL="0" indent="0">
              <a:lnSpc>
                <a:spcPts val="2460"/>
              </a:lnSpc>
              <a:buNone/>
            </a:pPr>
            <a:r>
              <a:rPr lang="en-US" sz="1968" dirty="0">
                <a:solidFill>
                  <a:srgbClr val="EBECEF"/>
                </a:solidFill>
                <a:latin typeface="Fraunces" pitchFamily="34" charset="0"/>
                <a:ea typeface="Fraunces" pitchFamily="34" charset="-122"/>
                <a:cs typeface="Fraunces" pitchFamily="34" charset="-120"/>
              </a:rPr>
              <a:t>Improve communication:</a:t>
            </a:r>
            <a:endParaRPr lang="en-US" sz="1968" dirty="0"/>
          </a:p>
        </p:txBody>
      </p:sp>
      <p:sp>
        <p:nvSpPr>
          <p:cNvPr id="12" name="Text 9"/>
          <p:cNvSpPr/>
          <p:nvPr/>
        </p:nvSpPr>
        <p:spPr>
          <a:xfrm>
            <a:off x="6010870" y="3137178"/>
            <a:ext cx="2608421" cy="1600200"/>
          </a:xfrm>
          <a:prstGeom prst="rect">
            <a:avLst/>
          </a:prstGeom>
          <a:noFill/>
          <a:ln/>
        </p:spPr>
        <p:txBody>
          <a:bodyPr wrap="square" rtlCol="0" anchor="t"/>
          <a:lstStyle/>
          <a:p>
            <a:pPr marL="0" indent="0">
              <a:lnSpc>
                <a:spcPts val="2519"/>
              </a:lnSpc>
              <a:buNone/>
            </a:pPr>
            <a:r>
              <a:rPr lang="en-US" sz="1575" dirty="0">
                <a:solidFill>
                  <a:srgbClr val="EBECEF"/>
                </a:solidFill>
                <a:latin typeface="Epilogue" pitchFamily="34" charset="0"/>
                <a:ea typeface="Epilogue" pitchFamily="34" charset="-122"/>
                <a:cs typeface="Epilogue" pitchFamily="34" charset="-120"/>
              </a:rPr>
              <a:t>By understanding and regulating one's own emotions and being receptive to the emotions of others.</a:t>
            </a:r>
            <a:endParaRPr lang="en-US" sz="1575" dirty="0"/>
          </a:p>
        </p:txBody>
      </p:sp>
      <p:sp>
        <p:nvSpPr>
          <p:cNvPr id="13" name="Shape 10"/>
          <p:cNvSpPr/>
          <p:nvPr/>
        </p:nvSpPr>
        <p:spPr>
          <a:xfrm>
            <a:off x="9031486" y="2099905"/>
            <a:ext cx="3032998" cy="2849761"/>
          </a:xfrm>
          <a:prstGeom prst="roundRect">
            <a:avLst>
              <a:gd name="adj" fmla="val 3158"/>
            </a:avLst>
          </a:prstGeom>
          <a:solidFill>
            <a:srgbClr val="283157"/>
          </a:solidFill>
          <a:ln w="12383">
            <a:solidFill>
              <a:srgbClr val="303B69"/>
            </a:solidFill>
            <a:prstDash val="solid"/>
          </a:ln>
        </p:spPr>
        <p:txBody>
          <a:bodyPr/>
          <a:lstStyle/>
          <a:p>
            <a:endParaRPr lang="en-US"/>
          </a:p>
        </p:txBody>
      </p:sp>
      <p:sp>
        <p:nvSpPr>
          <p:cNvPr id="14" name="Text 11"/>
          <p:cNvSpPr/>
          <p:nvPr/>
        </p:nvSpPr>
        <p:spPr>
          <a:xfrm>
            <a:off x="9243774" y="2312194"/>
            <a:ext cx="2608421" cy="625078"/>
          </a:xfrm>
          <a:prstGeom prst="rect">
            <a:avLst/>
          </a:prstGeom>
          <a:noFill/>
          <a:ln/>
        </p:spPr>
        <p:txBody>
          <a:bodyPr wrap="square" rtlCol="0" anchor="t"/>
          <a:lstStyle/>
          <a:p>
            <a:pPr marL="0" indent="0">
              <a:lnSpc>
                <a:spcPts val="2460"/>
              </a:lnSpc>
              <a:buNone/>
            </a:pPr>
            <a:r>
              <a:rPr lang="en-US" sz="1968" dirty="0">
                <a:solidFill>
                  <a:srgbClr val="EBECEF"/>
                </a:solidFill>
                <a:latin typeface="Fraunces" pitchFamily="34" charset="0"/>
                <a:ea typeface="Fraunces" pitchFamily="34" charset="-122"/>
                <a:cs typeface="Fraunces" pitchFamily="34" charset="-120"/>
              </a:rPr>
              <a:t>Manage stress effectively:</a:t>
            </a:r>
            <a:endParaRPr lang="en-US" sz="1968" dirty="0"/>
          </a:p>
        </p:txBody>
      </p:sp>
      <p:sp>
        <p:nvSpPr>
          <p:cNvPr id="15" name="Text 12"/>
          <p:cNvSpPr/>
          <p:nvPr/>
        </p:nvSpPr>
        <p:spPr>
          <a:xfrm>
            <a:off x="9243774" y="3137178"/>
            <a:ext cx="2608421" cy="1280160"/>
          </a:xfrm>
          <a:prstGeom prst="rect">
            <a:avLst/>
          </a:prstGeom>
          <a:noFill/>
          <a:ln/>
        </p:spPr>
        <p:txBody>
          <a:bodyPr wrap="square" rtlCol="0" anchor="t"/>
          <a:lstStyle/>
          <a:p>
            <a:pPr marL="0" indent="0">
              <a:lnSpc>
                <a:spcPts val="2519"/>
              </a:lnSpc>
              <a:buNone/>
            </a:pPr>
            <a:r>
              <a:rPr lang="en-US" sz="1575" dirty="0">
                <a:solidFill>
                  <a:srgbClr val="EBECEF"/>
                </a:solidFill>
                <a:latin typeface="Epilogue" pitchFamily="34" charset="0"/>
                <a:ea typeface="Epilogue" pitchFamily="34" charset="-122"/>
                <a:cs typeface="Epilogue" pitchFamily="34" charset="-120"/>
              </a:rPr>
              <a:t>By using mindfulness practices, self-reflection, and feedback-seeking to regulate emotions.</a:t>
            </a:r>
            <a:endParaRPr lang="en-US" sz="1575" dirty="0"/>
          </a:p>
        </p:txBody>
      </p:sp>
      <p:sp>
        <p:nvSpPr>
          <p:cNvPr id="16" name="Shape 13"/>
          <p:cNvSpPr/>
          <p:nvPr/>
        </p:nvSpPr>
        <p:spPr>
          <a:xfrm>
            <a:off x="2565678" y="5149572"/>
            <a:ext cx="4649510" cy="2529721"/>
          </a:xfrm>
          <a:prstGeom prst="roundRect">
            <a:avLst>
              <a:gd name="adj" fmla="val 3557"/>
            </a:avLst>
          </a:prstGeom>
          <a:solidFill>
            <a:srgbClr val="283157"/>
          </a:solidFill>
          <a:ln w="12383">
            <a:solidFill>
              <a:srgbClr val="303B69"/>
            </a:solidFill>
            <a:prstDash val="solid"/>
          </a:ln>
        </p:spPr>
        <p:txBody>
          <a:bodyPr/>
          <a:lstStyle/>
          <a:p>
            <a:endParaRPr lang="en-US"/>
          </a:p>
        </p:txBody>
      </p:sp>
      <p:sp>
        <p:nvSpPr>
          <p:cNvPr id="17" name="Text 14"/>
          <p:cNvSpPr/>
          <p:nvPr/>
        </p:nvSpPr>
        <p:spPr>
          <a:xfrm>
            <a:off x="2777966" y="5361861"/>
            <a:ext cx="3962400" cy="312539"/>
          </a:xfrm>
          <a:prstGeom prst="rect">
            <a:avLst/>
          </a:prstGeom>
          <a:noFill/>
          <a:ln/>
        </p:spPr>
        <p:txBody>
          <a:bodyPr wrap="none" rtlCol="0" anchor="t"/>
          <a:lstStyle/>
          <a:p>
            <a:pPr marL="0" indent="0">
              <a:lnSpc>
                <a:spcPts val="2460"/>
              </a:lnSpc>
              <a:buNone/>
            </a:pPr>
            <a:r>
              <a:rPr lang="en-US" sz="1968" dirty="0">
                <a:solidFill>
                  <a:srgbClr val="EBECEF"/>
                </a:solidFill>
                <a:latin typeface="Fraunces" pitchFamily="34" charset="0"/>
                <a:ea typeface="Fraunces" pitchFamily="34" charset="-122"/>
                <a:cs typeface="Fraunces" pitchFamily="34" charset="-120"/>
              </a:rPr>
              <a:t>Provide high-quality patient care:</a:t>
            </a:r>
            <a:endParaRPr lang="en-US" sz="1968" dirty="0"/>
          </a:p>
        </p:txBody>
      </p:sp>
      <p:sp>
        <p:nvSpPr>
          <p:cNvPr id="18" name="Text 15"/>
          <p:cNvSpPr/>
          <p:nvPr/>
        </p:nvSpPr>
        <p:spPr>
          <a:xfrm>
            <a:off x="2777966" y="5874306"/>
            <a:ext cx="4224933" cy="960120"/>
          </a:xfrm>
          <a:prstGeom prst="rect">
            <a:avLst/>
          </a:prstGeom>
          <a:noFill/>
          <a:ln/>
        </p:spPr>
        <p:txBody>
          <a:bodyPr wrap="square" rtlCol="0" anchor="t"/>
          <a:lstStyle/>
          <a:p>
            <a:pPr marL="0" indent="0">
              <a:lnSpc>
                <a:spcPts val="2519"/>
              </a:lnSpc>
              <a:buNone/>
            </a:pPr>
            <a:r>
              <a:rPr lang="en-US" sz="1575" dirty="0">
                <a:solidFill>
                  <a:srgbClr val="EBECEF"/>
                </a:solidFill>
                <a:latin typeface="Epilogue" pitchFamily="34" charset="0"/>
                <a:ea typeface="Epilogue" pitchFamily="34" charset="-122"/>
                <a:cs typeface="Epilogue" pitchFamily="34" charset="-120"/>
              </a:rPr>
              <a:t>By regulating emotions in high-stress medical environments and connecting empathetically with patients.</a:t>
            </a:r>
            <a:endParaRPr lang="en-US" sz="1575" dirty="0"/>
          </a:p>
        </p:txBody>
      </p:sp>
      <p:sp>
        <p:nvSpPr>
          <p:cNvPr id="19" name="Shape 16"/>
          <p:cNvSpPr/>
          <p:nvPr/>
        </p:nvSpPr>
        <p:spPr>
          <a:xfrm>
            <a:off x="7415093" y="5149572"/>
            <a:ext cx="4649510" cy="2529721"/>
          </a:xfrm>
          <a:prstGeom prst="roundRect">
            <a:avLst>
              <a:gd name="adj" fmla="val 3557"/>
            </a:avLst>
          </a:prstGeom>
          <a:solidFill>
            <a:srgbClr val="283157"/>
          </a:solidFill>
          <a:ln w="12383">
            <a:solidFill>
              <a:srgbClr val="303B69"/>
            </a:solidFill>
            <a:prstDash val="solid"/>
          </a:ln>
        </p:spPr>
        <p:txBody>
          <a:bodyPr/>
          <a:lstStyle/>
          <a:p>
            <a:endParaRPr lang="en-US"/>
          </a:p>
        </p:txBody>
      </p:sp>
      <p:sp>
        <p:nvSpPr>
          <p:cNvPr id="20" name="Text 17"/>
          <p:cNvSpPr/>
          <p:nvPr/>
        </p:nvSpPr>
        <p:spPr>
          <a:xfrm>
            <a:off x="7627382" y="5361861"/>
            <a:ext cx="4224933" cy="625078"/>
          </a:xfrm>
          <a:prstGeom prst="rect">
            <a:avLst/>
          </a:prstGeom>
          <a:noFill/>
          <a:ln/>
        </p:spPr>
        <p:txBody>
          <a:bodyPr wrap="square" rtlCol="0" anchor="t"/>
          <a:lstStyle/>
          <a:p>
            <a:pPr marL="0" indent="0">
              <a:lnSpc>
                <a:spcPts val="2460"/>
              </a:lnSpc>
              <a:buNone/>
            </a:pPr>
            <a:r>
              <a:rPr lang="en-US" sz="1968" dirty="0">
                <a:solidFill>
                  <a:srgbClr val="EBECEF"/>
                </a:solidFill>
                <a:latin typeface="Fraunces" pitchFamily="34" charset="0"/>
                <a:ea typeface="Fraunces" pitchFamily="34" charset="-122"/>
                <a:cs typeface="Fraunces" pitchFamily="34" charset="-120"/>
              </a:rPr>
              <a:t>Embark on a journey toward emotional intelligence:</a:t>
            </a:r>
            <a:endParaRPr lang="en-US" sz="1968" dirty="0"/>
          </a:p>
        </p:txBody>
      </p:sp>
      <p:sp>
        <p:nvSpPr>
          <p:cNvPr id="21" name="Text 18"/>
          <p:cNvSpPr/>
          <p:nvPr/>
        </p:nvSpPr>
        <p:spPr>
          <a:xfrm>
            <a:off x="7627382" y="6186845"/>
            <a:ext cx="4224933" cy="1280160"/>
          </a:xfrm>
          <a:prstGeom prst="rect">
            <a:avLst/>
          </a:prstGeom>
          <a:noFill/>
          <a:ln/>
        </p:spPr>
        <p:txBody>
          <a:bodyPr wrap="square" rtlCol="0" anchor="t"/>
          <a:lstStyle/>
          <a:p>
            <a:pPr marL="0" indent="0">
              <a:lnSpc>
                <a:spcPts val="2519"/>
              </a:lnSpc>
              <a:buNone/>
            </a:pPr>
            <a:r>
              <a:rPr lang="en-US" sz="1575" dirty="0">
                <a:solidFill>
                  <a:srgbClr val="EBECEF"/>
                </a:solidFill>
                <a:latin typeface="Epilogue" pitchFamily="34" charset="0"/>
                <a:ea typeface="Epilogue" pitchFamily="34" charset="-122"/>
                <a:cs typeface="Epilogue" pitchFamily="34" charset="-120"/>
              </a:rPr>
              <a:t>By employing various emotional regulation strategies, medical students can develop greater emotional intelligence skills that will impact their future careers.</a:t>
            </a:r>
            <a:endParaRPr lang="en-US" sz="1575"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31743"/>
          </a:xfrm>
          <a:prstGeom prst="rect">
            <a:avLst/>
          </a:prstGeom>
          <a:solidFill>
            <a:srgbClr val="080E26"/>
          </a:solidFill>
          <a:ln w="11906">
            <a:solidFill>
              <a:srgbClr val="565151"/>
            </a:solidFill>
            <a:prstDash val="solid"/>
          </a:ln>
        </p:spPr>
        <p:txBody>
          <a:bodyPr/>
          <a:lstStyle/>
          <a:p>
            <a:endParaRPr lang="en-US"/>
          </a:p>
        </p:txBody>
      </p:sp>
      <p:sp>
        <p:nvSpPr>
          <p:cNvPr id="4" name="Text 2"/>
          <p:cNvSpPr/>
          <p:nvPr/>
        </p:nvSpPr>
        <p:spPr>
          <a:xfrm>
            <a:off x="2770227" y="526256"/>
            <a:ext cx="5798820" cy="597932"/>
          </a:xfrm>
          <a:prstGeom prst="rect">
            <a:avLst/>
          </a:prstGeom>
          <a:noFill/>
          <a:ln/>
        </p:spPr>
        <p:txBody>
          <a:bodyPr wrap="none" rtlCol="0" anchor="t"/>
          <a:lstStyle/>
          <a:p>
            <a:pPr marL="0" indent="0">
              <a:lnSpc>
                <a:spcPts val="4709"/>
              </a:lnSpc>
              <a:buNone/>
            </a:pPr>
            <a:r>
              <a:rPr lang="en-US" sz="3767" dirty="0">
                <a:solidFill>
                  <a:srgbClr val="FFFFFF"/>
                </a:solidFill>
                <a:latin typeface="Fraunces" pitchFamily="34" charset="0"/>
                <a:ea typeface="Fraunces" pitchFamily="34" charset="-122"/>
                <a:cs typeface="Fraunces" pitchFamily="34" charset="-120"/>
              </a:rPr>
              <a:t>Course Outline Summary</a:t>
            </a:r>
            <a:endParaRPr lang="en-US" sz="3767" dirty="0"/>
          </a:p>
        </p:txBody>
      </p:sp>
      <p:sp>
        <p:nvSpPr>
          <p:cNvPr id="5" name="Shape 3"/>
          <p:cNvSpPr/>
          <p:nvPr/>
        </p:nvSpPr>
        <p:spPr>
          <a:xfrm>
            <a:off x="2770227" y="1506855"/>
            <a:ext cx="4449366" cy="3847862"/>
          </a:xfrm>
          <a:prstGeom prst="roundRect">
            <a:avLst>
              <a:gd name="adj" fmla="val 2238"/>
            </a:avLst>
          </a:prstGeom>
          <a:solidFill>
            <a:srgbClr val="283157"/>
          </a:solidFill>
          <a:ln w="11906">
            <a:solidFill>
              <a:srgbClr val="303B69"/>
            </a:solidFill>
            <a:prstDash val="solid"/>
          </a:ln>
        </p:spPr>
        <p:txBody>
          <a:bodyPr/>
          <a:lstStyle/>
          <a:p>
            <a:endParaRPr lang="en-US"/>
          </a:p>
        </p:txBody>
      </p:sp>
      <p:sp>
        <p:nvSpPr>
          <p:cNvPr id="6" name="Text 4"/>
          <p:cNvSpPr/>
          <p:nvPr/>
        </p:nvSpPr>
        <p:spPr>
          <a:xfrm>
            <a:off x="2973467" y="1710095"/>
            <a:ext cx="4042886" cy="896898"/>
          </a:xfrm>
          <a:prstGeom prst="rect">
            <a:avLst/>
          </a:prstGeom>
          <a:noFill/>
          <a:ln/>
        </p:spPr>
        <p:txBody>
          <a:bodyPr wrap="square" rtlCol="0" anchor="t"/>
          <a:lstStyle/>
          <a:p>
            <a:pPr marL="0" indent="0">
              <a:lnSpc>
                <a:spcPts val="2354"/>
              </a:lnSpc>
              <a:buNone/>
            </a:pPr>
            <a:r>
              <a:rPr lang="en-US" sz="1884" dirty="0">
                <a:solidFill>
                  <a:srgbClr val="EBECEF"/>
                </a:solidFill>
                <a:latin typeface="Fraunces" pitchFamily="34" charset="0"/>
                <a:ea typeface="Fraunces" pitchFamily="34" charset="-122"/>
                <a:cs typeface="Fraunces" pitchFamily="34" charset="-120"/>
              </a:rPr>
              <a:t>Module 1: Introduction to Emotional Intelligence in Healthcare</a:t>
            </a:r>
            <a:endParaRPr lang="en-US" sz="1884" dirty="0"/>
          </a:p>
        </p:txBody>
      </p:sp>
      <p:sp>
        <p:nvSpPr>
          <p:cNvPr id="7" name="Text 5"/>
          <p:cNvSpPr/>
          <p:nvPr/>
        </p:nvSpPr>
        <p:spPr>
          <a:xfrm>
            <a:off x="2973467" y="2798326"/>
            <a:ext cx="4042886" cy="306110"/>
          </a:xfrm>
          <a:prstGeom prst="rect">
            <a:avLst/>
          </a:prstGeom>
          <a:noFill/>
          <a:ln/>
        </p:spPr>
        <p:txBody>
          <a:bodyPr wrap="none" rtlCol="0" anchor="t"/>
          <a:lstStyle/>
          <a:p>
            <a:pPr marL="0" indent="0">
              <a:lnSpc>
                <a:spcPts val="2411"/>
              </a:lnSpc>
              <a:buNone/>
            </a:pPr>
            <a:r>
              <a:rPr lang="en-US" sz="1507" dirty="0">
                <a:solidFill>
                  <a:srgbClr val="EBECEF"/>
                </a:solidFill>
                <a:latin typeface="Epilogue" pitchFamily="34" charset="0"/>
                <a:ea typeface="Epilogue" pitchFamily="34" charset="-122"/>
                <a:cs typeface="Epilogue" pitchFamily="34" charset="-120"/>
              </a:rPr>
              <a:t>What is Emotional Intelligence?</a:t>
            </a:r>
            <a:endParaRPr lang="en-US" sz="1507" dirty="0"/>
          </a:p>
        </p:txBody>
      </p:sp>
      <p:sp>
        <p:nvSpPr>
          <p:cNvPr id="8" name="Text 6"/>
          <p:cNvSpPr/>
          <p:nvPr/>
        </p:nvSpPr>
        <p:spPr>
          <a:xfrm>
            <a:off x="2973467" y="3276600"/>
            <a:ext cx="4042886" cy="612219"/>
          </a:xfrm>
          <a:prstGeom prst="rect">
            <a:avLst/>
          </a:prstGeom>
          <a:noFill/>
          <a:ln/>
        </p:spPr>
        <p:txBody>
          <a:bodyPr wrap="square" rtlCol="0" anchor="t"/>
          <a:lstStyle/>
          <a:p>
            <a:pPr marL="0" indent="0">
              <a:lnSpc>
                <a:spcPts val="2411"/>
              </a:lnSpc>
              <a:buNone/>
            </a:pPr>
            <a:r>
              <a:rPr lang="en-US" sz="1507" dirty="0">
                <a:solidFill>
                  <a:srgbClr val="EBECEF"/>
                </a:solidFill>
                <a:latin typeface="Epilogue" pitchFamily="34" charset="0"/>
                <a:ea typeface="Epilogue" pitchFamily="34" charset="-122"/>
                <a:cs typeface="Epilogue" pitchFamily="34" charset="-120"/>
              </a:rPr>
              <a:t>Importance of Emotional Intelligence in Healthcare</a:t>
            </a:r>
            <a:endParaRPr lang="en-US" sz="1507" dirty="0"/>
          </a:p>
        </p:txBody>
      </p:sp>
      <p:sp>
        <p:nvSpPr>
          <p:cNvPr id="9" name="Text 7"/>
          <p:cNvSpPr/>
          <p:nvPr/>
        </p:nvSpPr>
        <p:spPr>
          <a:xfrm>
            <a:off x="2973467" y="4060984"/>
            <a:ext cx="4042886" cy="306110"/>
          </a:xfrm>
          <a:prstGeom prst="rect">
            <a:avLst/>
          </a:prstGeom>
          <a:noFill/>
          <a:ln/>
        </p:spPr>
        <p:txBody>
          <a:bodyPr wrap="none" rtlCol="0" anchor="t"/>
          <a:lstStyle/>
          <a:p>
            <a:pPr marL="0" indent="0">
              <a:lnSpc>
                <a:spcPts val="2411"/>
              </a:lnSpc>
              <a:buNone/>
            </a:pPr>
            <a:r>
              <a:rPr lang="en-US" sz="1507" dirty="0">
                <a:solidFill>
                  <a:srgbClr val="EBECEF"/>
                </a:solidFill>
                <a:latin typeface="Epilogue" pitchFamily="34" charset="0"/>
                <a:ea typeface="Epilogue" pitchFamily="34" charset="-122"/>
                <a:cs typeface="Epilogue" pitchFamily="34" charset="-120"/>
              </a:rPr>
              <a:t>Components of Emotional Intelligence</a:t>
            </a:r>
            <a:endParaRPr lang="en-US" sz="1507" dirty="0"/>
          </a:p>
        </p:txBody>
      </p:sp>
      <p:sp>
        <p:nvSpPr>
          <p:cNvPr id="10" name="Text 8"/>
          <p:cNvSpPr/>
          <p:nvPr/>
        </p:nvSpPr>
        <p:spPr>
          <a:xfrm>
            <a:off x="2973467" y="4539258"/>
            <a:ext cx="4042886" cy="612219"/>
          </a:xfrm>
          <a:prstGeom prst="rect">
            <a:avLst/>
          </a:prstGeom>
          <a:noFill/>
          <a:ln/>
        </p:spPr>
        <p:txBody>
          <a:bodyPr wrap="square" rtlCol="0" anchor="t"/>
          <a:lstStyle/>
          <a:p>
            <a:pPr marL="0" indent="0">
              <a:lnSpc>
                <a:spcPts val="2411"/>
              </a:lnSpc>
              <a:buNone/>
            </a:pPr>
            <a:r>
              <a:rPr lang="en-US" sz="1507" dirty="0">
                <a:solidFill>
                  <a:srgbClr val="EBECEF"/>
                </a:solidFill>
                <a:latin typeface="Epilogue" pitchFamily="34" charset="0"/>
                <a:ea typeface="Epilogue" pitchFamily="34" charset="-122"/>
                <a:cs typeface="Epilogue" pitchFamily="34" charset="-120"/>
              </a:rPr>
              <a:t>Developing Emotional Intelligence in Healthcare</a:t>
            </a:r>
            <a:endParaRPr lang="en-US" sz="1507" dirty="0"/>
          </a:p>
        </p:txBody>
      </p:sp>
      <p:sp>
        <p:nvSpPr>
          <p:cNvPr id="11" name="Shape 9"/>
          <p:cNvSpPr/>
          <p:nvPr/>
        </p:nvSpPr>
        <p:spPr>
          <a:xfrm>
            <a:off x="7410926" y="1506855"/>
            <a:ext cx="4449366" cy="3847862"/>
          </a:xfrm>
          <a:prstGeom prst="roundRect">
            <a:avLst>
              <a:gd name="adj" fmla="val 2238"/>
            </a:avLst>
          </a:prstGeom>
          <a:solidFill>
            <a:srgbClr val="283157"/>
          </a:solidFill>
          <a:ln w="11906">
            <a:solidFill>
              <a:srgbClr val="303B69"/>
            </a:solidFill>
            <a:prstDash val="solid"/>
          </a:ln>
        </p:spPr>
        <p:txBody>
          <a:bodyPr/>
          <a:lstStyle/>
          <a:p>
            <a:endParaRPr lang="en-US"/>
          </a:p>
        </p:txBody>
      </p:sp>
      <p:sp>
        <p:nvSpPr>
          <p:cNvPr id="12" name="Text 10"/>
          <p:cNvSpPr/>
          <p:nvPr/>
        </p:nvSpPr>
        <p:spPr>
          <a:xfrm>
            <a:off x="7614166" y="1710095"/>
            <a:ext cx="4042886" cy="597932"/>
          </a:xfrm>
          <a:prstGeom prst="rect">
            <a:avLst/>
          </a:prstGeom>
          <a:noFill/>
          <a:ln/>
        </p:spPr>
        <p:txBody>
          <a:bodyPr wrap="square" rtlCol="0" anchor="t"/>
          <a:lstStyle/>
          <a:p>
            <a:pPr marL="0" indent="0">
              <a:lnSpc>
                <a:spcPts val="2354"/>
              </a:lnSpc>
              <a:buNone/>
            </a:pPr>
            <a:r>
              <a:rPr lang="en-US" sz="1884" dirty="0">
                <a:solidFill>
                  <a:srgbClr val="EBECEF"/>
                </a:solidFill>
                <a:latin typeface="Fraunces" pitchFamily="34" charset="0"/>
                <a:ea typeface="Fraunces" pitchFamily="34" charset="-122"/>
                <a:cs typeface="Fraunces" pitchFamily="34" charset="-120"/>
              </a:rPr>
              <a:t>Module 2: Emotional Self-Awareness and Regulation</a:t>
            </a:r>
            <a:endParaRPr lang="en-US" sz="1884" dirty="0"/>
          </a:p>
        </p:txBody>
      </p:sp>
      <p:sp>
        <p:nvSpPr>
          <p:cNvPr id="13" name="Text 11"/>
          <p:cNvSpPr/>
          <p:nvPr/>
        </p:nvSpPr>
        <p:spPr>
          <a:xfrm>
            <a:off x="7614166" y="2499360"/>
            <a:ext cx="4042886" cy="612219"/>
          </a:xfrm>
          <a:prstGeom prst="rect">
            <a:avLst/>
          </a:prstGeom>
          <a:noFill/>
          <a:ln/>
        </p:spPr>
        <p:txBody>
          <a:bodyPr wrap="square" rtlCol="0" anchor="t"/>
          <a:lstStyle/>
          <a:p>
            <a:pPr marL="0" indent="0">
              <a:lnSpc>
                <a:spcPts val="2411"/>
              </a:lnSpc>
              <a:buNone/>
            </a:pPr>
            <a:r>
              <a:rPr lang="en-US" sz="1507" dirty="0">
                <a:solidFill>
                  <a:srgbClr val="EBECEF"/>
                </a:solidFill>
                <a:latin typeface="Epilogue" pitchFamily="34" charset="0"/>
                <a:ea typeface="Epilogue" pitchFamily="34" charset="-122"/>
                <a:cs typeface="Epilogue" pitchFamily="34" charset="-120"/>
              </a:rPr>
              <a:t>The Importance of Emotional Self-Awareness</a:t>
            </a:r>
            <a:endParaRPr lang="en-US" sz="1507" dirty="0"/>
          </a:p>
        </p:txBody>
      </p:sp>
      <p:sp>
        <p:nvSpPr>
          <p:cNvPr id="14" name="Text 12"/>
          <p:cNvSpPr/>
          <p:nvPr/>
        </p:nvSpPr>
        <p:spPr>
          <a:xfrm>
            <a:off x="7614166" y="3283744"/>
            <a:ext cx="4042886" cy="612219"/>
          </a:xfrm>
          <a:prstGeom prst="rect">
            <a:avLst/>
          </a:prstGeom>
          <a:noFill/>
          <a:ln/>
        </p:spPr>
        <p:txBody>
          <a:bodyPr wrap="square" rtlCol="0" anchor="t"/>
          <a:lstStyle/>
          <a:p>
            <a:pPr marL="0" indent="0">
              <a:lnSpc>
                <a:spcPts val="2411"/>
              </a:lnSpc>
              <a:buNone/>
            </a:pPr>
            <a:r>
              <a:rPr lang="en-US" sz="1507" dirty="0">
                <a:solidFill>
                  <a:srgbClr val="EBECEF"/>
                </a:solidFill>
                <a:latin typeface="Epilogue" pitchFamily="34" charset="0"/>
                <a:ea typeface="Epilogue" pitchFamily="34" charset="-122"/>
                <a:cs typeface="Epilogue" pitchFamily="34" charset="-120"/>
              </a:rPr>
              <a:t>Strategies to Cultivate Emotional Self-Awareness</a:t>
            </a:r>
            <a:endParaRPr lang="en-US" sz="1507" dirty="0"/>
          </a:p>
        </p:txBody>
      </p:sp>
      <p:sp>
        <p:nvSpPr>
          <p:cNvPr id="15" name="Text 13"/>
          <p:cNvSpPr/>
          <p:nvPr/>
        </p:nvSpPr>
        <p:spPr>
          <a:xfrm>
            <a:off x="7614166" y="4068128"/>
            <a:ext cx="4042886" cy="306110"/>
          </a:xfrm>
          <a:prstGeom prst="rect">
            <a:avLst/>
          </a:prstGeom>
          <a:noFill/>
          <a:ln/>
        </p:spPr>
        <p:txBody>
          <a:bodyPr wrap="none" rtlCol="0" anchor="t"/>
          <a:lstStyle/>
          <a:p>
            <a:pPr marL="0" indent="0">
              <a:lnSpc>
                <a:spcPts val="2411"/>
              </a:lnSpc>
              <a:buNone/>
            </a:pPr>
            <a:r>
              <a:rPr lang="en-US" sz="1507" dirty="0">
                <a:solidFill>
                  <a:srgbClr val="EBECEF"/>
                </a:solidFill>
                <a:latin typeface="Epilogue" pitchFamily="34" charset="0"/>
                <a:ea typeface="Epilogue" pitchFamily="34" charset="-122"/>
                <a:cs typeface="Epilogue" pitchFamily="34" charset="-120"/>
              </a:rPr>
              <a:t>The Significance of Emotional Regulation</a:t>
            </a:r>
            <a:endParaRPr lang="en-US" sz="1507" dirty="0"/>
          </a:p>
        </p:txBody>
      </p:sp>
      <p:sp>
        <p:nvSpPr>
          <p:cNvPr id="16" name="Text 14"/>
          <p:cNvSpPr/>
          <p:nvPr/>
        </p:nvSpPr>
        <p:spPr>
          <a:xfrm>
            <a:off x="7614166" y="4546402"/>
            <a:ext cx="4042886" cy="306110"/>
          </a:xfrm>
          <a:prstGeom prst="rect">
            <a:avLst/>
          </a:prstGeom>
          <a:noFill/>
          <a:ln/>
        </p:spPr>
        <p:txBody>
          <a:bodyPr wrap="none" rtlCol="0" anchor="t"/>
          <a:lstStyle/>
          <a:p>
            <a:pPr marL="0" indent="0">
              <a:lnSpc>
                <a:spcPts val="2411"/>
              </a:lnSpc>
              <a:buNone/>
            </a:pPr>
            <a:r>
              <a:rPr lang="en-US" sz="1507" dirty="0">
                <a:solidFill>
                  <a:srgbClr val="EBECEF"/>
                </a:solidFill>
                <a:latin typeface="Epilogue" pitchFamily="34" charset="0"/>
                <a:ea typeface="Epilogue" pitchFamily="34" charset="-122"/>
                <a:cs typeface="Epilogue" pitchFamily="34" charset="-120"/>
              </a:rPr>
              <a:t>Strategies for Emotional Regulation</a:t>
            </a:r>
            <a:endParaRPr lang="en-US" sz="1507" dirty="0"/>
          </a:p>
        </p:txBody>
      </p:sp>
      <p:sp>
        <p:nvSpPr>
          <p:cNvPr id="17" name="Shape 15"/>
          <p:cNvSpPr/>
          <p:nvPr/>
        </p:nvSpPr>
        <p:spPr>
          <a:xfrm>
            <a:off x="2770227" y="5546050"/>
            <a:ext cx="9089946" cy="2159437"/>
          </a:xfrm>
          <a:prstGeom prst="roundRect">
            <a:avLst>
              <a:gd name="adj" fmla="val 3988"/>
            </a:avLst>
          </a:prstGeom>
          <a:solidFill>
            <a:srgbClr val="283157"/>
          </a:solidFill>
          <a:ln w="11906">
            <a:solidFill>
              <a:srgbClr val="303B69"/>
            </a:solidFill>
            <a:prstDash val="solid"/>
          </a:ln>
        </p:spPr>
        <p:txBody>
          <a:bodyPr/>
          <a:lstStyle/>
          <a:p>
            <a:endParaRPr lang="en-US"/>
          </a:p>
        </p:txBody>
      </p:sp>
      <p:sp>
        <p:nvSpPr>
          <p:cNvPr id="18" name="Text 16"/>
          <p:cNvSpPr/>
          <p:nvPr/>
        </p:nvSpPr>
        <p:spPr>
          <a:xfrm>
            <a:off x="2973467" y="5749290"/>
            <a:ext cx="5273040" cy="298966"/>
          </a:xfrm>
          <a:prstGeom prst="rect">
            <a:avLst/>
          </a:prstGeom>
          <a:noFill/>
          <a:ln/>
        </p:spPr>
        <p:txBody>
          <a:bodyPr wrap="none" rtlCol="0" anchor="t"/>
          <a:lstStyle/>
          <a:p>
            <a:pPr marL="0" indent="0">
              <a:lnSpc>
                <a:spcPts val="2354"/>
              </a:lnSpc>
              <a:buNone/>
            </a:pPr>
            <a:r>
              <a:rPr lang="en-US" sz="1884" dirty="0">
                <a:solidFill>
                  <a:srgbClr val="EBECEF"/>
                </a:solidFill>
                <a:latin typeface="Fraunces" pitchFamily="34" charset="0"/>
                <a:ea typeface="Fraunces" pitchFamily="34" charset="-122"/>
                <a:cs typeface="Fraunces" pitchFamily="34" charset="-120"/>
              </a:rPr>
              <a:t>Module 3: Empathy and Communication Skills</a:t>
            </a:r>
            <a:endParaRPr lang="en-US" sz="1884" dirty="0"/>
          </a:p>
        </p:txBody>
      </p:sp>
      <p:sp>
        <p:nvSpPr>
          <p:cNvPr id="19" name="Text 17"/>
          <p:cNvSpPr/>
          <p:nvPr/>
        </p:nvSpPr>
        <p:spPr>
          <a:xfrm>
            <a:off x="2973467" y="6239589"/>
            <a:ext cx="8683466" cy="306110"/>
          </a:xfrm>
          <a:prstGeom prst="rect">
            <a:avLst/>
          </a:prstGeom>
          <a:noFill/>
          <a:ln/>
        </p:spPr>
        <p:txBody>
          <a:bodyPr wrap="none" rtlCol="0" anchor="t"/>
          <a:lstStyle/>
          <a:p>
            <a:pPr marL="0" indent="0">
              <a:lnSpc>
                <a:spcPts val="2411"/>
              </a:lnSpc>
              <a:buNone/>
            </a:pPr>
            <a:r>
              <a:rPr lang="en-US" sz="1507" dirty="0">
                <a:solidFill>
                  <a:srgbClr val="EBECEF"/>
                </a:solidFill>
                <a:latin typeface="Epilogue" pitchFamily="34" charset="0"/>
                <a:ea typeface="Epilogue" pitchFamily="34" charset="-122"/>
                <a:cs typeface="Epilogue" pitchFamily="34" charset="-120"/>
              </a:rPr>
              <a:t>Understanding Empathy</a:t>
            </a:r>
            <a:endParaRPr lang="en-US" sz="1507" dirty="0"/>
          </a:p>
        </p:txBody>
      </p:sp>
      <p:sp>
        <p:nvSpPr>
          <p:cNvPr id="20" name="Text 18"/>
          <p:cNvSpPr/>
          <p:nvPr/>
        </p:nvSpPr>
        <p:spPr>
          <a:xfrm>
            <a:off x="2973467" y="6717863"/>
            <a:ext cx="8683466" cy="306110"/>
          </a:xfrm>
          <a:prstGeom prst="rect">
            <a:avLst/>
          </a:prstGeom>
          <a:noFill/>
          <a:ln/>
        </p:spPr>
        <p:txBody>
          <a:bodyPr wrap="none" rtlCol="0" anchor="t"/>
          <a:lstStyle/>
          <a:p>
            <a:pPr marL="0" indent="0">
              <a:lnSpc>
                <a:spcPts val="2411"/>
              </a:lnSpc>
              <a:buNone/>
            </a:pPr>
            <a:r>
              <a:rPr lang="en-US" sz="1507" dirty="0">
                <a:solidFill>
                  <a:srgbClr val="EBECEF"/>
                </a:solidFill>
                <a:latin typeface="Epilogue" pitchFamily="34" charset="0"/>
                <a:ea typeface="Epilogue" pitchFamily="34" charset="-122"/>
                <a:cs typeface="Epilogue" pitchFamily="34" charset="-120"/>
              </a:rPr>
              <a:t>Benefits of Empathy</a:t>
            </a:r>
            <a:endParaRPr lang="en-US" sz="1507" dirty="0"/>
          </a:p>
        </p:txBody>
      </p:sp>
      <p:sp>
        <p:nvSpPr>
          <p:cNvPr id="21" name="Text 19"/>
          <p:cNvSpPr/>
          <p:nvPr/>
        </p:nvSpPr>
        <p:spPr>
          <a:xfrm>
            <a:off x="2973467" y="7196138"/>
            <a:ext cx="8683466" cy="306110"/>
          </a:xfrm>
          <a:prstGeom prst="rect">
            <a:avLst/>
          </a:prstGeom>
          <a:noFill/>
          <a:ln/>
        </p:spPr>
        <p:txBody>
          <a:bodyPr wrap="none" rtlCol="0" anchor="t"/>
          <a:lstStyle/>
          <a:p>
            <a:pPr marL="0" indent="0">
              <a:lnSpc>
                <a:spcPts val="2411"/>
              </a:lnSpc>
              <a:buNone/>
            </a:pPr>
            <a:r>
              <a:rPr lang="en-US" sz="1507" dirty="0">
                <a:solidFill>
                  <a:srgbClr val="EBECEF"/>
                </a:solidFill>
                <a:latin typeface="Epilogue" pitchFamily="34" charset="0"/>
                <a:ea typeface="Epilogue" pitchFamily="34" charset="-122"/>
                <a:cs typeface="Epilogue" pitchFamily="34" charset="-120"/>
              </a:rPr>
              <a:t>Effective Communication Skills</a:t>
            </a:r>
            <a:endParaRPr lang="en-US" sz="1507"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1264206"/>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Module 3: Empathy and Communication Skills</a:t>
            </a:r>
            <a:endParaRPr lang="en-US" sz="4374" dirty="0"/>
          </a:p>
        </p:txBody>
      </p:sp>
      <p:sp>
        <p:nvSpPr>
          <p:cNvPr id="5" name="Shape 3"/>
          <p:cNvSpPr/>
          <p:nvPr/>
        </p:nvSpPr>
        <p:spPr>
          <a:xfrm>
            <a:off x="2037993" y="3097292"/>
            <a:ext cx="3370064" cy="3868103"/>
          </a:xfrm>
          <a:prstGeom prst="roundRect">
            <a:avLst>
              <a:gd name="adj" fmla="val 2967"/>
            </a:avLst>
          </a:prstGeom>
          <a:solidFill>
            <a:srgbClr val="283157"/>
          </a:solidFill>
          <a:ln w="13811">
            <a:solidFill>
              <a:srgbClr val="303B69"/>
            </a:solidFill>
            <a:prstDash val="solid"/>
          </a:ln>
        </p:spPr>
        <p:txBody>
          <a:bodyPr/>
          <a:lstStyle/>
          <a:p>
            <a:endParaRPr lang="en-US"/>
          </a:p>
        </p:txBody>
      </p:sp>
      <p:sp>
        <p:nvSpPr>
          <p:cNvPr id="6" name="Text 4"/>
          <p:cNvSpPr/>
          <p:nvPr/>
        </p:nvSpPr>
        <p:spPr>
          <a:xfrm>
            <a:off x="2273975" y="3333274"/>
            <a:ext cx="2898100"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Understanding Empathy</a:t>
            </a:r>
            <a:endParaRPr lang="en-US" sz="2187" dirty="0"/>
          </a:p>
        </p:txBody>
      </p:sp>
      <p:sp>
        <p:nvSpPr>
          <p:cNvPr id="7" name="Text 5"/>
          <p:cNvSpPr/>
          <p:nvPr/>
        </p:nvSpPr>
        <p:spPr>
          <a:xfrm>
            <a:off x="2273975" y="4249817"/>
            <a:ext cx="2898100"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Definition and components (cognitive, emotional, and compassionate empathy)</a:t>
            </a:r>
            <a:endParaRPr lang="en-US" sz="1750" dirty="0"/>
          </a:p>
        </p:txBody>
      </p:sp>
      <p:sp>
        <p:nvSpPr>
          <p:cNvPr id="8" name="Shape 6"/>
          <p:cNvSpPr/>
          <p:nvPr/>
        </p:nvSpPr>
        <p:spPr>
          <a:xfrm>
            <a:off x="5630228" y="3097292"/>
            <a:ext cx="3370064" cy="3868103"/>
          </a:xfrm>
          <a:prstGeom prst="roundRect">
            <a:avLst>
              <a:gd name="adj" fmla="val 2967"/>
            </a:avLst>
          </a:prstGeom>
          <a:solidFill>
            <a:srgbClr val="283157"/>
          </a:solidFill>
          <a:ln w="13811">
            <a:solidFill>
              <a:srgbClr val="303B69"/>
            </a:solidFill>
            <a:prstDash val="solid"/>
          </a:ln>
        </p:spPr>
        <p:txBody>
          <a:bodyPr/>
          <a:lstStyle/>
          <a:p>
            <a:endParaRPr lang="en-US"/>
          </a:p>
        </p:txBody>
      </p:sp>
      <p:sp>
        <p:nvSpPr>
          <p:cNvPr id="9" name="Text 7"/>
          <p:cNvSpPr/>
          <p:nvPr/>
        </p:nvSpPr>
        <p:spPr>
          <a:xfrm>
            <a:off x="5866209" y="3333274"/>
            <a:ext cx="2674620"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Benefits of Empathy</a:t>
            </a:r>
            <a:endParaRPr lang="en-US" sz="2187" dirty="0"/>
          </a:p>
        </p:txBody>
      </p:sp>
      <p:sp>
        <p:nvSpPr>
          <p:cNvPr id="10" name="Text 8"/>
          <p:cNvSpPr/>
          <p:nvPr/>
        </p:nvSpPr>
        <p:spPr>
          <a:xfrm>
            <a:off x="5866209" y="3902631"/>
            <a:ext cx="2898100"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Role in patient satisfaction, clinical outcomes, and reducing burnout</a:t>
            </a:r>
            <a:endParaRPr lang="en-US" sz="1750" dirty="0"/>
          </a:p>
        </p:txBody>
      </p:sp>
      <p:sp>
        <p:nvSpPr>
          <p:cNvPr id="11" name="Shape 9"/>
          <p:cNvSpPr/>
          <p:nvPr/>
        </p:nvSpPr>
        <p:spPr>
          <a:xfrm>
            <a:off x="9222462" y="3097292"/>
            <a:ext cx="3370064" cy="3868103"/>
          </a:xfrm>
          <a:prstGeom prst="roundRect">
            <a:avLst>
              <a:gd name="adj" fmla="val 2967"/>
            </a:avLst>
          </a:prstGeom>
          <a:solidFill>
            <a:srgbClr val="283157"/>
          </a:solidFill>
          <a:ln w="13811">
            <a:solidFill>
              <a:srgbClr val="303B69"/>
            </a:solidFill>
            <a:prstDash val="solid"/>
          </a:ln>
        </p:spPr>
        <p:txBody>
          <a:bodyPr/>
          <a:lstStyle/>
          <a:p>
            <a:endParaRPr lang="en-US"/>
          </a:p>
        </p:txBody>
      </p:sp>
      <p:sp>
        <p:nvSpPr>
          <p:cNvPr id="12" name="Text 10"/>
          <p:cNvSpPr/>
          <p:nvPr/>
        </p:nvSpPr>
        <p:spPr>
          <a:xfrm>
            <a:off x="9458444" y="3333274"/>
            <a:ext cx="2898100" cy="1041559"/>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Effective Communication Skills</a:t>
            </a:r>
            <a:endParaRPr lang="en-US" sz="2187" dirty="0"/>
          </a:p>
        </p:txBody>
      </p:sp>
      <p:sp>
        <p:nvSpPr>
          <p:cNvPr id="13" name="Text 11"/>
          <p:cNvSpPr/>
          <p:nvPr/>
        </p:nvSpPr>
        <p:spPr>
          <a:xfrm>
            <a:off x="9458444" y="4597003"/>
            <a:ext cx="2898100"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Importance and techniques for active listening, non-verbal communication, and empathetic verbal communication</a:t>
            </a:r>
            <a:endParaRPr lang="en-US" sz="17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3394234"/>
            <a:ext cx="1019556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Understanding Empathy in Healthcare</a:t>
            </a:r>
            <a:endParaRPr lang="en-US" sz="4374" dirty="0"/>
          </a:p>
        </p:txBody>
      </p:sp>
      <p:sp>
        <p:nvSpPr>
          <p:cNvPr id="5" name="Text 3"/>
          <p:cNvSpPr/>
          <p:nvPr/>
        </p:nvSpPr>
        <p:spPr>
          <a:xfrm>
            <a:off x="2037993" y="4421862"/>
            <a:ext cx="2407920" cy="347186"/>
          </a:xfrm>
          <a:prstGeom prst="rect">
            <a:avLst/>
          </a:prstGeom>
          <a:noFill/>
          <a:ln/>
        </p:spPr>
        <p:txBody>
          <a:bodyPr wrap="none" rtlCol="0" anchor="t"/>
          <a:lstStyle/>
          <a:p>
            <a:pPr marL="0" indent="0">
              <a:lnSpc>
                <a:spcPts val="2734"/>
              </a:lnSpc>
              <a:buNone/>
            </a:pPr>
            <a:r>
              <a:rPr lang="en-US" sz="2187" dirty="0">
                <a:solidFill>
                  <a:srgbClr val="FFFFFF"/>
                </a:solidFill>
                <a:latin typeface="Fraunces" pitchFamily="34" charset="0"/>
                <a:ea typeface="Fraunces" pitchFamily="34" charset="-122"/>
                <a:cs typeface="Fraunces" pitchFamily="34" charset="-120"/>
              </a:rPr>
              <a:t>What is Empathy?</a:t>
            </a:r>
            <a:endParaRPr lang="en-US" sz="2187" dirty="0"/>
          </a:p>
        </p:txBody>
      </p:sp>
      <p:sp>
        <p:nvSpPr>
          <p:cNvPr id="6" name="Text 4"/>
          <p:cNvSpPr/>
          <p:nvPr/>
        </p:nvSpPr>
        <p:spPr>
          <a:xfrm>
            <a:off x="2037993" y="5102304"/>
            <a:ext cx="10554414" cy="1066205"/>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Empathy is the ability to understand and share the feelings and experiences of another person. In healthcare, it involves perceiving and comprehending a patient's emotions, perspectives, and concerns. It is a fundamental component of patient-centered care.</a:t>
            </a:r>
            <a:endParaRPr lang="en-US" sz="1750" dirty="0"/>
          </a:p>
        </p:txBody>
      </p:sp>
      <p:pic>
        <p:nvPicPr>
          <p:cNvPr id="7"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00000"/>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00000">
              <a:alpha val="80000"/>
            </a:srgbClr>
          </a:solidFill>
          <a:ln/>
        </p:spPr>
        <p:txBody>
          <a:bodyPr/>
          <a:lstStyle/>
          <a:p>
            <a:endParaRPr lang="en-US"/>
          </a:p>
        </p:txBody>
      </p:sp>
      <p:sp>
        <p:nvSpPr>
          <p:cNvPr id="6" name="Text 3"/>
          <p:cNvSpPr/>
          <p:nvPr/>
        </p:nvSpPr>
        <p:spPr>
          <a:xfrm>
            <a:off x="2037993" y="1418392"/>
            <a:ext cx="1027176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Components of Empathy in Healthcare</a:t>
            </a:r>
            <a:endParaRPr lang="en-US" sz="4374" dirty="0"/>
          </a:p>
        </p:txBody>
      </p:sp>
      <p:sp>
        <p:nvSpPr>
          <p:cNvPr id="7" name="Shape 4"/>
          <p:cNvSpPr/>
          <p:nvPr/>
        </p:nvSpPr>
        <p:spPr>
          <a:xfrm>
            <a:off x="2037993" y="2619613"/>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8" name="Text 5"/>
          <p:cNvSpPr/>
          <p:nvPr/>
        </p:nvSpPr>
        <p:spPr>
          <a:xfrm>
            <a:off x="2211705" y="2661285"/>
            <a:ext cx="15240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1</a:t>
            </a:r>
            <a:endParaRPr lang="en-US" sz="2624" dirty="0"/>
          </a:p>
        </p:txBody>
      </p:sp>
      <p:sp>
        <p:nvSpPr>
          <p:cNvPr id="9" name="Text 6"/>
          <p:cNvSpPr/>
          <p:nvPr/>
        </p:nvSpPr>
        <p:spPr>
          <a:xfrm>
            <a:off x="2760107" y="2695932"/>
            <a:ext cx="2522220"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Cognitive Empathy</a:t>
            </a:r>
            <a:endParaRPr lang="en-US" sz="2187" dirty="0"/>
          </a:p>
        </p:txBody>
      </p:sp>
      <p:sp>
        <p:nvSpPr>
          <p:cNvPr id="10" name="Text 7"/>
          <p:cNvSpPr/>
          <p:nvPr/>
        </p:nvSpPr>
        <p:spPr>
          <a:xfrm>
            <a:off x="2760107" y="3265289"/>
            <a:ext cx="2647950"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Understand others' emotions and thoughts by listening and observing non-verbal cues. Gain insight into a patient's perspective.</a:t>
            </a:r>
            <a:endParaRPr lang="en-US" sz="1750" dirty="0"/>
          </a:p>
        </p:txBody>
      </p:sp>
      <p:sp>
        <p:nvSpPr>
          <p:cNvPr id="11" name="Shape 8"/>
          <p:cNvSpPr/>
          <p:nvPr/>
        </p:nvSpPr>
        <p:spPr>
          <a:xfrm>
            <a:off x="5630228" y="2619613"/>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2" name="Text 9"/>
          <p:cNvSpPr/>
          <p:nvPr/>
        </p:nvSpPr>
        <p:spPr>
          <a:xfrm>
            <a:off x="5777270" y="2661285"/>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2</a:t>
            </a:r>
            <a:endParaRPr lang="en-US" sz="2624" dirty="0"/>
          </a:p>
        </p:txBody>
      </p:sp>
      <p:sp>
        <p:nvSpPr>
          <p:cNvPr id="13" name="Text 10"/>
          <p:cNvSpPr/>
          <p:nvPr/>
        </p:nvSpPr>
        <p:spPr>
          <a:xfrm>
            <a:off x="6352342" y="2695932"/>
            <a:ext cx="2636520"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Emotional Empathy</a:t>
            </a:r>
            <a:endParaRPr lang="en-US" sz="2187" dirty="0"/>
          </a:p>
        </p:txBody>
      </p:sp>
      <p:sp>
        <p:nvSpPr>
          <p:cNvPr id="14" name="Text 11"/>
          <p:cNvSpPr/>
          <p:nvPr/>
        </p:nvSpPr>
        <p:spPr>
          <a:xfrm>
            <a:off x="6352342" y="3265289"/>
            <a:ext cx="2647950"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Share and experience similar emotions with patients to connect on a deeper level and respond empathetically to their needs.</a:t>
            </a:r>
            <a:endParaRPr lang="en-US" sz="1750" dirty="0"/>
          </a:p>
        </p:txBody>
      </p:sp>
      <p:sp>
        <p:nvSpPr>
          <p:cNvPr id="15" name="Shape 12"/>
          <p:cNvSpPr/>
          <p:nvPr/>
        </p:nvSpPr>
        <p:spPr>
          <a:xfrm>
            <a:off x="9222462" y="2619613"/>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6" name="Text 13"/>
          <p:cNvSpPr/>
          <p:nvPr/>
        </p:nvSpPr>
        <p:spPr>
          <a:xfrm>
            <a:off x="9380934" y="2661285"/>
            <a:ext cx="18288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3</a:t>
            </a:r>
            <a:endParaRPr lang="en-US" sz="2624" dirty="0"/>
          </a:p>
        </p:txBody>
      </p:sp>
      <p:sp>
        <p:nvSpPr>
          <p:cNvPr id="17" name="Text 14"/>
          <p:cNvSpPr/>
          <p:nvPr/>
        </p:nvSpPr>
        <p:spPr>
          <a:xfrm>
            <a:off x="9944576" y="2695932"/>
            <a:ext cx="2647950"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Compassionate Empathy</a:t>
            </a:r>
            <a:endParaRPr lang="en-US" sz="2187" dirty="0"/>
          </a:p>
        </p:txBody>
      </p:sp>
      <p:sp>
        <p:nvSpPr>
          <p:cNvPr id="18" name="Text 15"/>
          <p:cNvSpPr/>
          <p:nvPr/>
        </p:nvSpPr>
        <p:spPr>
          <a:xfrm>
            <a:off x="9944576" y="3612475"/>
            <a:ext cx="2647950" cy="3198614"/>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Compassionate empathy motivates healthcare professionals to act and alleviate patient suffering, fostering advocacy and promoting patient-centered care.</a:t>
            </a:r>
            <a:endParaRPr lang="en-US" sz="17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692">
            <a:solidFill>
              <a:srgbClr val="565151"/>
            </a:solidFill>
            <a:prstDash val="solid"/>
          </a:ln>
        </p:spPr>
        <p:txBody>
          <a:bodyPr/>
          <a:lstStyle/>
          <a:p>
            <a:endParaRPr lang="en-US"/>
          </a:p>
        </p:txBody>
      </p:sp>
      <p:sp>
        <p:nvSpPr>
          <p:cNvPr id="4" name="Text 2"/>
          <p:cNvSpPr/>
          <p:nvPr/>
        </p:nvSpPr>
        <p:spPr>
          <a:xfrm>
            <a:off x="2076807" y="1931313"/>
            <a:ext cx="10476786" cy="1378268"/>
          </a:xfrm>
          <a:prstGeom prst="rect">
            <a:avLst/>
          </a:prstGeom>
          <a:noFill/>
          <a:ln/>
        </p:spPr>
        <p:txBody>
          <a:bodyPr wrap="square" rtlCol="0" anchor="t"/>
          <a:lstStyle/>
          <a:p>
            <a:pPr marL="0" indent="0">
              <a:lnSpc>
                <a:spcPts val="5427"/>
              </a:lnSpc>
              <a:buNone/>
            </a:pPr>
            <a:r>
              <a:rPr lang="en-US" sz="4342" dirty="0">
                <a:solidFill>
                  <a:srgbClr val="FFFFFF"/>
                </a:solidFill>
                <a:latin typeface="Fraunces" pitchFamily="34" charset="0"/>
                <a:ea typeface="Fraunces" pitchFamily="34" charset="-122"/>
                <a:cs typeface="Fraunces" pitchFamily="34" charset="-120"/>
              </a:rPr>
              <a:t>Benefits of Cultivating Empathy in Medical Education</a:t>
            </a:r>
            <a:endParaRPr lang="en-US" sz="4342" dirty="0"/>
          </a:p>
        </p:txBody>
      </p:sp>
      <p:sp>
        <p:nvSpPr>
          <p:cNvPr id="5" name="Shape 3"/>
          <p:cNvSpPr/>
          <p:nvPr/>
        </p:nvSpPr>
        <p:spPr>
          <a:xfrm>
            <a:off x="2076807" y="3812619"/>
            <a:ext cx="496253" cy="496253"/>
          </a:xfrm>
          <a:prstGeom prst="roundRect">
            <a:avLst>
              <a:gd name="adj" fmla="val 20001"/>
            </a:avLst>
          </a:prstGeom>
          <a:solidFill>
            <a:srgbClr val="283157"/>
          </a:solidFill>
          <a:ln w="13692">
            <a:solidFill>
              <a:srgbClr val="303B69"/>
            </a:solidFill>
            <a:prstDash val="solid"/>
          </a:ln>
        </p:spPr>
        <p:txBody>
          <a:bodyPr/>
          <a:lstStyle/>
          <a:p>
            <a:endParaRPr lang="en-US"/>
          </a:p>
        </p:txBody>
      </p:sp>
      <p:sp>
        <p:nvSpPr>
          <p:cNvPr id="6" name="Text 4"/>
          <p:cNvSpPr/>
          <p:nvPr/>
        </p:nvSpPr>
        <p:spPr>
          <a:xfrm>
            <a:off x="2248733" y="3853934"/>
            <a:ext cx="152400" cy="413504"/>
          </a:xfrm>
          <a:prstGeom prst="rect">
            <a:avLst/>
          </a:prstGeom>
          <a:noFill/>
          <a:ln/>
        </p:spPr>
        <p:txBody>
          <a:bodyPr wrap="none" rtlCol="0" anchor="t"/>
          <a:lstStyle/>
          <a:p>
            <a:pPr marL="0" indent="0" algn="ctr">
              <a:lnSpc>
                <a:spcPts val="3256"/>
              </a:lnSpc>
              <a:buNone/>
            </a:pPr>
            <a:r>
              <a:rPr lang="en-US" sz="2605" dirty="0">
                <a:solidFill>
                  <a:srgbClr val="EBECEF"/>
                </a:solidFill>
                <a:latin typeface="Fraunces" pitchFamily="34" charset="0"/>
                <a:ea typeface="Fraunces" pitchFamily="34" charset="-122"/>
                <a:cs typeface="Fraunces" pitchFamily="34" charset="-120"/>
              </a:rPr>
              <a:t>1</a:t>
            </a:r>
            <a:endParaRPr lang="en-US" sz="2605" dirty="0"/>
          </a:p>
        </p:txBody>
      </p:sp>
      <p:sp>
        <p:nvSpPr>
          <p:cNvPr id="7" name="Text 5"/>
          <p:cNvSpPr/>
          <p:nvPr/>
        </p:nvSpPr>
        <p:spPr>
          <a:xfrm>
            <a:off x="2793563" y="3888462"/>
            <a:ext cx="2628543" cy="689372"/>
          </a:xfrm>
          <a:prstGeom prst="rect">
            <a:avLst/>
          </a:prstGeom>
          <a:noFill/>
          <a:ln/>
        </p:spPr>
        <p:txBody>
          <a:bodyPr wrap="square" rtlCol="0" anchor="t"/>
          <a:lstStyle/>
          <a:p>
            <a:pPr marL="0" indent="0">
              <a:lnSpc>
                <a:spcPts val="2714"/>
              </a:lnSpc>
              <a:buNone/>
            </a:pPr>
            <a:r>
              <a:rPr lang="en-US" sz="2171" dirty="0">
                <a:solidFill>
                  <a:srgbClr val="EBECEF"/>
                </a:solidFill>
                <a:latin typeface="Fraunces" pitchFamily="34" charset="0"/>
                <a:ea typeface="Fraunces" pitchFamily="34" charset="-122"/>
                <a:cs typeface="Fraunces" pitchFamily="34" charset="-120"/>
              </a:rPr>
              <a:t>Enhanced Patient Satisfaction:</a:t>
            </a:r>
            <a:endParaRPr lang="en-US" sz="2171" dirty="0"/>
          </a:p>
        </p:txBody>
      </p:sp>
      <p:sp>
        <p:nvSpPr>
          <p:cNvPr id="8" name="Text 6"/>
          <p:cNvSpPr/>
          <p:nvPr/>
        </p:nvSpPr>
        <p:spPr>
          <a:xfrm>
            <a:off x="2793563" y="4798338"/>
            <a:ext cx="2628543" cy="2823210"/>
          </a:xfrm>
          <a:prstGeom prst="rect">
            <a:avLst/>
          </a:prstGeom>
          <a:noFill/>
          <a:ln/>
        </p:spPr>
        <p:txBody>
          <a:bodyPr wrap="square" rtlCol="0" anchor="t"/>
          <a:lstStyle/>
          <a:p>
            <a:pPr marL="0" indent="0">
              <a:lnSpc>
                <a:spcPts val="2779"/>
              </a:lnSpc>
              <a:buNone/>
            </a:pPr>
            <a:r>
              <a:rPr lang="en-US" sz="1737" dirty="0">
                <a:solidFill>
                  <a:srgbClr val="EBECEF"/>
                </a:solidFill>
                <a:latin typeface="Epilogue" pitchFamily="34" charset="0"/>
                <a:ea typeface="Epilogue" pitchFamily="34" charset="-122"/>
                <a:cs typeface="Epilogue" pitchFamily="34" charset="-120"/>
              </a:rPr>
              <a:t>Empathy from healthcare providers leads to higher patient satisfaction and trust, and creates a safe and supportive environment where patients feel valued.</a:t>
            </a:r>
            <a:endParaRPr lang="en-US" sz="1737" dirty="0"/>
          </a:p>
        </p:txBody>
      </p:sp>
      <p:sp>
        <p:nvSpPr>
          <p:cNvPr id="9" name="Shape 7"/>
          <p:cNvSpPr/>
          <p:nvPr/>
        </p:nvSpPr>
        <p:spPr>
          <a:xfrm>
            <a:off x="5642610" y="3812619"/>
            <a:ext cx="496253" cy="496253"/>
          </a:xfrm>
          <a:prstGeom prst="roundRect">
            <a:avLst>
              <a:gd name="adj" fmla="val 20001"/>
            </a:avLst>
          </a:prstGeom>
          <a:solidFill>
            <a:srgbClr val="283157"/>
          </a:solidFill>
          <a:ln w="13692">
            <a:solidFill>
              <a:srgbClr val="303B69"/>
            </a:solidFill>
            <a:prstDash val="solid"/>
          </a:ln>
        </p:spPr>
        <p:txBody>
          <a:bodyPr/>
          <a:lstStyle/>
          <a:p>
            <a:endParaRPr lang="en-US"/>
          </a:p>
        </p:txBody>
      </p:sp>
      <p:sp>
        <p:nvSpPr>
          <p:cNvPr id="10" name="Text 8"/>
          <p:cNvSpPr/>
          <p:nvPr/>
        </p:nvSpPr>
        <p:spPr>
          <a:xfrm>
            <a:off x="5791676" y="3853934"/>
            <a:ext cx="198120" cy="413504"/>
          </a:xfrm>
          <a:prstGeom prst="rect">
            <a:avLst/>
          </a:prstGeom>
          <a:noFill/>
          <a:ln/>
        </p:spPr>
        <p:txBody>
          <a:bodyPr wrap="none" rtlCol="0" anchor="t"/>
          <a:lstStyle/>
          <a:p>
            <a:pPr marL="0" indent="0" algn="ctr">
              <a:lnSpc>
                <a:spcPts val="3256"/>
              </a:lnSpc>
              <a:buNone/>
            </a:pPr>
            <a:r>
              <a:rPr lang="en-US" sz="2605" dirty="0">
                <a:solidFill>
                  <a:srgbClr val="EBECEF"/>
                </a:solidFill>
                <a:latin typeface="Fraunces" pitchFamily="34" charset="0"/>
                <a:ea typeface="Fraunces" pitchFamily="34" charset="-122"/>
                <a:cs typeface="Fraunces" pitchFamily="34" charset="-120"/>
              </a:rPr>
              <a:t>2</a:t>
            </a:r>
            <a:endParaRPr lang="en-US" sz="2605" dirty="0"/>
          </a:p>
        </p:txBody>
      </p:sp>
      <p:sp>
        <p:nvSpPr>
          <p:cNvPr id="11" name="Text 9"/>
          <p:cNvSpPr/>
          <p:nvPr/>
        </p:nvSpPr>
        <p:spPr>
          <a:xfrm>
            <a:off x="6359366" y="3888462"/>
            <a:ext cx="2628543" cy="689372"/>
          </a:xfrm>
          <a:prstGeom prst="rect">
            <a:avLst/>
          </a:prstGeom>
          <a:noFill/>
          <a:ln/>
        </p:spPr>
        <p:txBody>
          <a:bodyPr wrap="square" rtlCol="0" anchor="t"/>
          <a:lstStyle/>
          <a:p>
            <a:pPr marL="0" indent="0">
              <a:lnSpc>
                <a:spcPts val="2714"/>
              </a:lnSpc>
              <a:buNone/>
            </a:pPr>
            <a:r>
              <a:rPr lang="en-US" sz="2171" dirty="0">
                <a:solidFill>
                  <a:srgbClr val="EBECEF"/>
                </a:solidFill>
                <a:latin typeface="Fraunces" pitchFamily="34" charset="0"/>
                <a:ea typeface="Fraunces" pitchFamily="34" charset="-122"/>
                <a:cs typeface="Fraunces" pitchFamily="34" charset="-120"/>
              </a:rPr>
              <a:t>Improved Clinical Outcomes:</a:t>
            </a:r>
            <a:endParaRPr lang="en-US" sz="2171" dirty="0"/>
          </a:p>
        </p:txBody>
      </p:sp>
      <p:sp>
        <p:nvSpPr>
          <p:cNvPr id="12" name="Text 10"/>
          <p:cNvSpPr/>
          <p:nvPr/>
        </p:nvSpPr>
        <p:spPr>
          <a:xfrm>
            <a:off x="6359366" y="4798338"/>
            <a:ext cx="2628543" cy="2117408"/>
          </a:xfrm>
          <a:prstGeom prst="rect">
            <a:avLst/>
          </a:prstGeom>
          <a:noFill/>
          <a:ln/>
        </p:spPr>
        <p:txBody>
          <a:bodyPr wrap="square" rtlCol="0" anchor="t"/>
          <a:lstStyle/>
          <a:p>
            <a:pPr marL="0" indent="0">
              <a:lnSpc>
                <a:spcPts val="2779"/>
              </a:lnSpc>
              <a:buNone/>
            </a:pPr>
            <a:r>
              <a:rPr lang="en-US" sz="1737" dirty="0">
                <a:solidFill>
                  <a:srgbClr val="EBECEF"/>
                </a:solidFill>
                <a:latin typeface="Epilogue" pitchFamily="34" charset="0"/>
                <a:ea typeface="Epilogue" pitchFamily="34" charset="-122"/>
                <a:cs typeface="Epilogue" pitchFamily="34" charset="-120"/>
              </a:rPr>
              <a:t>Empathy leads to better patient outcomes by increasing compliance, treatment adherence, and active participation in care.</a:t>
            </a:r>
            <a:endParaRPr lang="en-US" sz="1737" dirty="0"/>
          </a:p>
        </p:txBody>
      </p:sp>
      <p:sp>
        <p:nvSpPr>
          <p:cNvPr id="13" name="Shape 11"/>
          <p:cNvSpPr/>
          <p:nvPr/>
        </p:nvSpPr>
        <p:spPr>
          <a:xfrm>
            <a:off x="9208413" y="3812619"/>
            <a:ext cx="496253" cy="496253"/>
          </a:xfrm>
          <a:prstGeom prst="roundRect">
            <a:avLst>
              <a:gd name="adj" fmla="val 20001"/>
            </a:avLst>
          </a:prstGeom>
          <a:solidFill>
            <a:srgbClr val="283157"/>
          </a:solidFill>
          <a:ln w="13692">
            <a:solidFill>
              <a:srgbClr val="303B69"/>
            </a:solidFill>
            <a:prstDash val="solid"/>
          </a:ln>
        </p:spPr>
        <p:txBody>
          <a:bodyPr/>
          <a:lstStyle/>
          <a:p>
            <a:endParaRPr lang="en-US"/>
          </a:p>
        </p:txBody>
      </p:sp>
      <p:sp>
        <p:nvSpPr>
          <p:cNvPr id="14" name="Text 12"/>
          <p:cNvSpPr/>
          <p:nvPr/>
        </p:nvSpPr>
        <p:spPr>
          <a:xfrm>
            <a:off x="9365099" y="3853934"/>
            <a:ext cx="182880" cy="413504"/>
          </a:xfrm>
          <a:prstGeom prst="rect">
            <a:avLst/>
          </a:prstGeom>
          <a:noFill/>
          <a:ln/>
        </p:spPr>
        <p:txBody>
          <a:bodyPr wrap="none" rtlCol="0" anchor="t"/>
          <a:lstStyle/>
          <a:p>
            <a:pPr marL="0" indent="0" algn="ctr">
              <a:lnSpc>
                <a:spcPts val="3256"/>
              </a:lnSpc>
              <a:buNone/>
            </a:pPr>
            <a:r>
              <a:rPr lang="en-US" sz="2605" dirty="0">
                <a:solidFill>
                  <a:srgbClr val="EBECEF"/>
                </a:solidFill>
                <a:latin typeface="Fraunces" pitchFamily="34" charset="0"/>
                <a:ea typeface="Fraunces" pitchFamily="34" charset="-122"/>
                <a:cs typeface="Fraunces" pitchFamily="34" charset="-120"/>
              </a:rPr>
              <a:t>3</a:t>
            </a:r>
            <a:endParaRPr lang="en-US" sz="2605" dirty="0"/>
          </a:p>
        </p:txBody>
      </p:sp>
      <p:sp>
        <p:nvSpPr>
          <p:cNvPr id="15" name="Text 13"/>
          <p:cNvSpPr/>
          <p:nvPr/>
        </p:nvSpPr>
        <p:spPr>
          <a:xfrm>
            <a:off x="9925169" y="3888462"/>
            <a:ext cx="2606040" cy="344686"/>
          </a:xfrm>
          <a:prstGeom prst="rect">
            <a:avLst/>
          </a:prstGeom>
          <a:noFill/>
          <a:ln/>
        </p:spPr>
        <p:txBody>
          <a:bodyPr wrap="none" rtlCol="0" anchor="t"/>
          <a:lstStyle/>
          <a:p>
            <a:pPr marL="0" indent="0">
              <a:lnSpc>
                <a:spcPts val="2714"/>
              </a:lnSpc>
              <a:buNone/>
            </a:pPr>
            <a:r>
              <a:rPr lang="en-US" sz="2171" dirty="0">
                <a:solidFill>
                  <a:srgbClr val="EBECEF"/>
                </a:solidFill>
                <a:latin typeface="Fraunces" pitchFamily="34" charset="0"/>
                <a:ea typeface="Fraunces" pitchFamily="34" charset="-122"/>
                <a:cs typeface="Fraunces" pitchFamily="34" charset="-120"/>
              </a:rPr>
              <a:t>Decreased Burnout:</a:t>
            </a:r>
            <a:endParaRPr lang="en-US" sz="2171" dirty="0"/>
          </a:p>
        </p:txBody>
      </p:sp>
      <p:sp>
        <p:nvSpPr>
          <p:cNvPr id="16" name="Text 14"/>
          <p:cNvSpPr/>
          <p:nvPr/>
        </p:nvSpPr>
        <p:spPr>
          <a:xfrm>
            <a:off x="9925169" y="4453652"/>
            <a:ext cx="2628543" cy="2470309"/>
          </a:xfrm>
          <a:prstGeom prst="rect">
            <a:avLst/>
          </a:prstGeom>
          <a:noFill/>
          <a:ln/>
        </p:spPr>
        <p:txBody>
          <a:bodyPr wrap="square" rtlCol="0" anchor="t"/>
          <a:lstStyle/>
          <a:p>
            <a:pPr marL="0" indent="0">
              <a:lnSpc>
                <a:spcPts val="2779"/>
              </a:lnSpc>
              <a:buNone/>
            </a:pPr>
            <a:r>
              <a:rPr lang="en-US" sz="1737" dirty="0">
                <a:solidFill>
                  <a:srgbClr val="EBECEF"/>
                </a:solidFill>
                <a:latin typeface="Epilogue" pitchFamily="34" charset="0"/>
                <a:ea typeface="Epilogue" pitchFamily="34" charset="-122"/>
                <a:cs typeface="Epilogue" pitchFamily="34" charset="-120"/>
              </a:rPr>
              <a:t>Empathy helps healthcare professionals manage emotions and avoid burnout, leading to better patient care and overall well-being.</a:t>
            </a:r>
            <a:endParaRPr lang="en-US" sz="1737" dirty="0"/>
          </a:p>
        </p:txBody>
      </p:sp>
      <p:pic>
        <p:nvPicPr>
          <p:cNvPr id="17" name="Image 0" descr="preencoded.png"/>
          <p:cNvPicPr>
            <a:picLocks noChangeAspect="1"/>
          </p:cNvPicPr>
          <p:nvPr/>
        </p:nvPicPr>
        <p:blipFill>
          <a:blip r:embed="rId3"/>
          <a:stretch>
            <a:fillRect/>
          </a:stretch>
        </p:blipFill>
        <p:spPr>
          <a:xfrm>
            <a:off x="0" y="0"/>
            <a:ext cx="14630400" cy="132338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2018109"/>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Mastering Effective Communication for Medical Professionals</a:t>
            </a:r>
            <a:endParaRPr lang="en-US" sz="4374" dirty="0"/>
          </a:p>
        </p:txBody>
      </p:sp>
      <p:sp>
        <p:nvSpPr>
          <p:cNvPr id="5" name="Text 3"/>
          <p:cNvSpPr/>
          <p:nvPr/>
        </p:nvSpPr>
        <p:spPr>
          <a:xfrm>
            <a:off x="6319599" y="4434483"/>
            <a:ext cx="7477601"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Effective communication is vital for successful medical encounters. It establishes trust, helps gather crucial information, and enables collaboration in decision-making processes. Graduate medical students can enhance their communication skills to deliver clear and compassionate care.</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00000"/>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00000">
              <a:alpha val="80000"/>
            </a:srgbClr>
          </a:solidFill>
          <a:ln/>
        </p:spPr>
        <p:txBody>
          <a:bodyPr/>
          <a:lstStyle/>
          <a:p>
            <a:endParaRPr lang="en-US"/>
          </a:p>
        </p:txBody>
      </p:sp>
      <p:sp>
        <p:nvSpPr>
          <p:cNvPr id="6" name="Text 3"/>
          <p:cNvSpPr/>
          <p:nvPr/>
        </p:nvSpPr>
        <p:spPr>
          <a:xfrm>
            <a:off x="2037993" y="2712482"/>
            <a:ext cx="1027938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Active Listening in Medical Encounters</a:t>
            </a:r>
            <a:endParaRPr lang="en-US" sz="4374" dirty="0"/>
          </a:p>
        </p:txBody>
      </p:sp>
      <p:sp>
        <p:nvSpPr>
          <p:cNvPr id="7" name="Text 4"/>
          <p:cNvSpPr/>
          <p:nvPr/>
        </p:nvSpPr>
        <p:spPr>
          <a:xfrm>
            <a:off x="2037993" y="3740110"/>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Active listening is a vital communication skill that involves fully engaging with patients and demonstrating genuine interest in understanding their concerns. It helps build trust and rapport, and encourages patients to feel heard and understood. Key elements of active listening include maintaining eye contact, using verbal and non-verbal cues, and summarizing and reflecting on information shared.</a:t>
            </a:r>
            <a:endParaRPr lang="en-US" sz="17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1840349"/>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Non-Verbal Communication in Healthcare</a:t>
            </a:r>
            <a:endParaRPr lang="en-US" sz="4374" dirty="0"/>
          </a:p>
        </p:txBody>
      </p:sp>
      <p:sp>
        <p:nvSpPr>
          <p:cNvPr id="5" name="Text 3"/>
          <p:cNvSpPr/>
          <p:nvPr/>
        </p:nvSpPr>
        <p:spPr>
          <a:xfrm>
            <a:off x="6319599" y="4256723"/>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Non-verbal cues such as gestures, facial expressions, and body language play a crucial role in healthcare encounters. They can significantly impact patient perceptions and should be used to convey empathy, respect, and attentiveness. Healthcare professionals must be aware of their non-verbal cues to build trust and establish positive patient relationships.</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1484948"/>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Empathetic Verbal Communication in Healthcare</a:t>
            </a:r>
            <a:endParaRPr lang="en-US" sz="4374" dirty="0"/>
          </a:p>
        </p:txBody>
      </p:sp>
      <p:sp>
        <p:nvSpPr>
          <p:cNvPr id="5" name="Text 3"/>
          <p:cNvSpPr/>
          <p:nvPr/>
        </p:nvSpPr>
        <p:spPr>
          <a:xfrm>
            <a:off x="833199" y="3901321"/>
            <a:ext cx="7477601" cy="284321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Effective communication is essential in healthcare, and empathetic verbal communication helps clinicians convey compassion and understanding. By using open-ended questions, reflective statements, and validating patient emotions, healthcare professionals can ensure that information is delivered accurately and sensitively. Adapting language to suit the patient's level of comprehension is also critical to establish positive patient relationships.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037993" y="889397"/>
            <a:ext cx="457962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Review of Course</a:t>
            </a:r>
            <a:endParaRPr lang="en-US" sz="4374" dirty="0"/>
          </a:p>
        </p:txBody>
      </p:sp>
      <p:sp>
        <p:nvSpPr>
          <p:cNvPr id="7" name="Shape 4"/>
          <p:cNvSpPr/>
          <p:nvPr/>
        </p:nvSpPr>
        <p:spPr>
          <a:xfrm>
            <a:off x="2037993" y="2090618"/>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8" name="Text 5"/>
          <p:cNvSpPr/>
          <p:nvPr/>
        </p:nvSpPr>
        <p:spPr>
          <a:xfrm>
            <a:off x="2211705" y="2132290"/>
            <a:ext cx="15240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1</a:t>
            </a:r>
            <a:endParaRPr lang="en-US" sz="2624" dirty="0"/>
          </a:p>
        </p:txBody>
      </p:sp>
      <p:sp>
        <p:nvSpPr>
          <p:cNvPr id="9" name="Text 6"/>
          <p:cNvSpPr/>
          <p:nvPr/>
        </p:nvSpPr>
        <p:spPr>
          <a:xfrm>
            <a:off x="2760107" y="2166938"/>
            <a:ext cx="2647950"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Emotional intelligence</a:t>
            </a:r>
            <a:endParaRPr lang="en-US" sz="2187" dirty="0"/>
          </a:p>
        </p:txBody>
      </p:sp>
      <p:sp>
        <p:nvSpPr>
          <p:cNvPr id="10" name="Text 7"/>
          <p:cNvSpPr/>
          <p:nvPr/>
        </p:nvSpPr>
        <p:spPr>
          <a:xfrm>
            <a:off x="2760107" y="3083481"/>
            <a:ext cx="2647950" cy="284321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Emotional intelligence is vital for healthcare professionals in providing quality patient care, effective communication, stress management, and leadership.</a:t>
            </a:r>
            <a:endParaRPr lang="en-US" sz="1750" dirty="0"/>
          </a:p>
        </p:txBody>
      </p:sp>
      <p:sp>
        <p:nvSpPr>
          <p:cNvPr id="11" name="Shape 8"/>
          <p:cNvSpPr/>
          <p:nvPr/>
        </p:nvSpPr>
        <p:spPr>
          <a:xfrm>
            <a:off x="5630228" y="2090618"/>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2" name="Text 9"/>
          <p:cNvSpPr/>
          <p:nvPr/>
        </p:nvSpPr>
        <p:spPr>
          <a:xfrm>
            <a:off x="5777270" y="2132290"/>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2</a:t>
            </a:r>
            <a:endParaRPr lang="en-US" sz="2624" dirty="0"/>
          </a:p>
        </p:txBody>
      </p:sp>
      <p:sp>
        <p:nvSpPr>
          <p:cNvPr id="13" name="Text 10"/>
          <p:cNvSpPr/>
          <p:nvPr/>
        </p:nvSpPr>
        <p:spPr>
          <a:xfrm>
            <a:off x="6352342" y="2166938"/>
            <a:ext cx="2647950" cy="1041559"/>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Emotional Self-Awareness and Regulation</a:t>
            </a:r>
            <a:endParaRPr lang="en-US" sz="2187" dirty="0"/>
          </a:p>
        </p:txBody>
      </p:sp>
      <p:sp>
        <p:nvSpPr>
          <p:cNvPr id="14" name="Text 11"/>
          <p:cNvSpPr/>
          <p:nvPr/>
        </p:nvSpPr>
        <p:spPr>
          <a:xfrm>
            <a:off x="6352342" y="3430667"/>
            <a:ext cx="2647950" cy="3909417"/>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Developing emotional self-awareness and regulation enhances personal and professional growth, improves communication, manages stress effectively, and provides high-quality patient care.</a:t>
            </a:r>
            <a:endParaRPr lang="en-US" sz="1750" dirty="0"/>
          </a:p>
        </p:txBody>
      </p:sp>
      <p:sp>
        <p:nvSpPr>
          <p:cNvPr id="15" name="Shape 12"/>
          <p:cNvSpPr/>
          <p:nvPr/>
        </p:nvSpPr>
        <p:spPr>
          <a:xfrm>
            <a:off x="9222462" y="2090618"/>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6" name="Text 13"/>
          <p:cNvSpPr/>
          <p:nvPr/>
        </p:nvSpPr>
        <p:spPr>
          <a:xfrm>
            <a:off x="9380934" y="2132290"/>
            <a:ext cx="18288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3</a:t>
            </a:r>
            <a:endParaRPr lang="en-US" sz="2624" dirty="0"/>
          </a:p>
        </p:txBody>
      </p:sp>
      <p:sp>
        <p:nvSpPr>
          <p:cNvPr id="17" name="Text 14"/>
          <p:cNvSpPr/>
          <p:nvPr/>
        </p:nvSpPr>
        <p:spPr>
          <a:xfrm>
            <a:off x="9944576" y="2166938"/>
            <a:ext cx="2647950" cy="1041559"/>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Empathy and Communication Skills</a:t>
            </a:r>
            <a:endParaRPr lang="en-US" sz="2187" dirty="0"/>
          </a:p>
        </p:txBody>
      </p:sp>
      <p:sp>
        <p:nvSpPr>
          <p:cNvPr id="18" name="Text 15"/>
          <p:cNvSpPr/>
          <p:nvPr/>
        </p:nvSpPr>
        <p:spPr>
          <a:xfrm>
            <a:off x="9944576" y="3430667"/>
            <a:ext cx="2647950" cy="284321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Empathy and communication skills are essential for delivering patient-centered care, promoting satisfaction, and improving clinical outcomes.</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037993" y="703540"/>
            <a:ext cx="476250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Course Objectives</a:t>
            </a:r>
            <a:endParaRPr lang="en-US" sz="4374" dirty="0"/>
          </a:p>
        </p:txBody>
      </p:sp>
      <p:sp>
        <p:nvSpPr>
          <p:cNvPr id="7" name="Shape 4"/>
          <p:cNvSpPr/>
          <p:nvPr/>
        </p:nvSpPr>
        <p:spPr>
          <a:xfrm>
            <a:off x="2037993" y="1904762"/>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8" name="Text 5"/>
          <p:cNvSpPr/>
          <p:nvPr/>
        </p:nvSpPr>
        <p:spPr>
          <a:xfrm>
            <a:off x="2211705" y="1946434"/>
            <a:ext cx="15240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1</a:t>
            </a:r>
            <a:endParaRPr lang="en-US" sz="2624" dirty="0"/>
          </a:p>
        </p:txBody>
      </p:sp>
      <p:sp>
        <p:nvSpPr>
          <p:cNvPr id="9" name="Text 6"/>
          <p:cNvSpPr/>
          <p:nvPr/>
        </p:nvSpPr>
        <p:spPr>
          <a:xfrm>
            <a:off x="2760107" y="1981081"/>
            <a:ext cx="2647950"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Emotional Self-Awareness</a:t>
            </a:r>
            <a:endParaRPr lang="en-US" sz="2187" dirty="0"/>
          </a:p>
        </p:txBody>
      </p:sp>
      <p:sp>
        <p:nvSpPr>
          <p:cNvPr id="10" name="Text 7"/>
          <p:cNvSpPr/>
          <p:nvPr/>
        </p:nvSpPr>
        <p:spPr>
          <a:xfrm>
            <a:off x="2760107" y="2897624"/>
            <a:ext cx="2647950" cy="4620220"/>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By the end of the course, graduate medical students should be able to identify and articulate their own emotional triggers and responses in three different simulated patient scenarios, demonstrating improved emotional self-awareness.</a:t>
            </a:r>
            <a:endParaRPr lang="en-US" sz="1750" dirty="0"/>
          </a:p>
        </p:txBody>
      </p:sp>
      <p:sp>
        <p:nvSpPr>
          <p:cNvPr id="11" name="Shape 8"/>
          <p:cNvSpPr/>
          <p:nvPr/>
        </p:nvSpPr>
        <p:spPr>
          <a:xfrm>
            <a:off x="5630228" y="1904762"/>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2" name="Text 9"/>
          <p:cNvSpPr/>
          <p:nvPr/>
        </p:nvSpPr>
        <p:spPr>
          <a:xfrm>
            <a:off x="5777270" y="1946434"/>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2</a:t>
            </a:r>
            <a:endParaRPr lang="en-US" sz="2624" dirty="0"/>
          </a:p>
        </p:txBody>
      </p:sp>
      <p:sp>
        <p:nvSpPr>
          <p:cNvPr id="13" name="Text 10"/>
          <p:cNvSpPr/>
          <p:nvPr/>
        </p:nvSpPr>
        <p:spPr>
          <a:xfrm>
            <a:off x="6352342" y="1981081"/>
            <a:ext cx="2598420"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Stress Management</a:t>
            </a:r>
            <a:endParaRPr lang="en-US" sz="2187" dirty="0"/>
          </a:p>
        </p:txBody>
      </p:sp>
      <p:sp>
        <p:nvSpPr>
          <p:cNvPr id="14" name="Text 11"/>
          <p:cNvSpPr/>
          <p:nvPr/>
        </p:nvSpPr>
        <p:spPr>
          <a:xfrm>
            <a:off x="6352342" y="2550438"/>
            <a:ext cx="2647950" cy="4975622"/>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Within two weeks of course completion, participants should be able to apply at least two stress management techniques, such as deep breathing or mindfulness, to effectively manage stress in a high-pressure simulated healthcare environment.</a:t>
            </a:r>
            <a:endParaRPr lang="en-US" sz="1750" dirty="0"/>
          </a:p>
        </p:txBody>
      </p:sp>
      <p:sp>
        <p:nvSpPr>
          <p:cNvPr id="15" name="Shape 12"/>
          <p:cNvSpPr/>
          <p:nvPr/>
        </p:nvSpPr>
        <p:spPr>
          <a:xfrm>
            <a:off x="9222462" y="1904762"/>
            <a:ext cx="499943" cy="499943"/>
          </a:xfrm>
          <a:prstGeom prst="roundRect">
            <a:avLst>
              <a:gd name="adj" fmla="val 20000"/>
            </a:avLst>
          </a:prstGeom>
          <a:solidFill>
            <a:srgbClr val="283157"/>
          </a:solidFill>
          <a:ln w="13811">
            <a:solidFill>
              <a:srgbClr val="303B69"/>
            </a:solidFill>
            <a:prstDash val="solid"/>
          </a:ln>
        </p:spPr>
        <p:txBody>
          <a:bodyPr/>
          <a:lstStyle/>
          <a:p>
            <a:endParaRPr lang="en-US"/>
          </a:p>
        </p:txBody>
      </p:sp>
      <p:sp>
        <p:nvSpPr>
          <p:cNvPr id="16" name="Text 13"/>
          <p:cNvSpPr/>
          <p:nvPr/>
        </p:nvSpPr>
        <p:spPr>
          <a:xfrm>
            <a:off x="9380934" y="1946434"/>
            <a:ext cx="18288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3</a:t>
            </a:r>
            <a:endParaRPr lang="en-US" sz="2624" dirty="0"/>
          </a:p>
        </p:txBody>
      </p:sp>
      <p:sp>
        <p:nvSpPr>
          <p:cNvPr id="17" name="Text 14"/>
          <p:cNvSpPr/>
          <p:nvPr/>
        </p:nvSpPr>
        <p:spPr>
          <a:xfrm>
            <a:off x="9944576" y="1981081"/>
            <a:ext cx="2647950"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Empathetic Communication</a:t>
            </a:r>
            <a:endParaRPr lang="en-US" sz="2187" dirty="0"/>
          </a:p>
        </p:txBody>
      </p:sp>
      <p:sp>
        <p:nvSpPr>
          <p:cNvPr id="18" name="Text 15"/>
          <p:cNvSpPr/>
          <p:nvPr/>
        </p:nvSpPr>
        <p:spPr>
          <a:xfrm>
            <a:off x="9944576" y="2897624"/>
            <a:ext cx="2647950" cy="3909417"/>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By the end of the course, participants should be able to demonstrate empathetic verbal and non-verbal communication skills in a role-play exercise, achieving a minimum of 85% on a peer-reviewed empathy scale.</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810101"/>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Module 1: Introduction to Emotional Intelligence in Healthcare</a:t>
            </a:r>
            <a:endParaRPr lang="en-US" sz="4374" dirty="0"/>
          </a:p>
        </p:txBody>
      </p:sp>
      <p:sp>
        <p:nvSpPr>
          <p:cNvPr id="5" name="Shape 3"/>
          <p:cNvSpPr/>
          <p:nvPr/>
        </p:nvSpPr>
        <p:spPr>
          <a:xfrm>
            <a:off x="2037993" y="2643188"/>
            <a:ext cx="5166122" cy="2099310"/>
          </a:xfrm>
          <a:prstGeom prst="roundRect">
            <a:avLst>
              <a:gd name="adj" fmla="val 4763"/>
            </a:avLst>
          </a:prstGeom>
          <a:solidFill>
            <a:srgbClr val="283157"/>
          </a:solidFill>
          <a:ln w="13811">
            <a:solidFill>
              <a:srgbClr val="303B69"/>
            </a:solidFill>
            <a:prstDash val="solid"/>
          </a:ln>
        </p:spPr>
        <p:txBody>
          <a:bodyPr/>
          <a:lstStyle/>
          <a:p>
            <a:endParaRPr lang="en-US"/>
          </a:p>
        </p:txBody>
      </p:sp>
      <p:sp>
        <p:nvSpPr>
          <p:cNvPr id="6" name="Text 4"/>
          <p:cNvSpPr/>
          <p:nvPr/>
        </p:nvSpPr>
        <p:spPr>
          <a:xfrm>
            <a:off x="2273975" y="2879169"/>
            <a:ext cx="4191000"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What is Emotional Intelligence?</a:t>
            </a:r>
            <a:endParaRPr lang="en-US" sz="2187" dirty="0"/>
          </a:p>
        </p:txBody>
      </p:sp>
      <p:sp>
        <p:nvSpPr>
          <p:cNvPr id="7" name="Text 5"/>
          <p:cNvSpPr/>
          <p:nvPr/>
        </p:nvSpPr>
        <p:spPr>
          <a:xfrm>
            <a:off x="2273975" y="3448526"/>
            <a:ext cx="4694158" cy="355402"/>
          </a:xfrm>
          <a:prstGeom prst="rect">
            <a:avLst/>
          </a:prstGeom>
          <a:noFill/>
          <a:ln/>
        </p:spPr>
        <p:txBody>
          <a:bodyPr wrap="non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Definition and relevance in healthcare</a:t>
            </a:r>
            <a:endParaRPr lang="en-US" sz="1750" dirty="0"/>
          </a:p>
        </p:txBody>
      </p:sp>
      <p:sp>
        <p:nvSpPr>
          <p:cNvPr id="8" name="Shape 6"/>
          <p:cNvSpPr/>
          <p:nvPr/>
        </p:nvSpPr>
        <p:spPr>
          <a:xfrm>
            <a:off x="7426285" y="2643188"/>
            <a:ext cx="5166122" cy="2099310"/>
          </a:xfrm>
          <a:prstGeom prst="roundRect">
            <a:avLst>
              <a:gd name="adj" fmla="val 4763"/>
            </a:avLst>
          </a:prstGeom>
          <a:solidFill>
            <a:srgbClr val="283157"/>
          </a:solidFill>
          <a:ln w="13811">
            <a:solidFill>
              <a:srgbClr val="303B69"/>
            </a:solidFill>
            <a:prstDash val="solid"/>
          </a:ln>
        </p:spPr>
        <p:txBody>
          <a:bodyPr/>
          <a:lstStyle/>
          <a:p>
            <a:endParaRPr lang="en-US"/>
          </a:p>
        </p:txBody>
      </p:sp>
      <p:sp>
        <p:nvSpPr>
          <p:cNvPr id="9" name="Text 7"/>
          <p:cNvSpPr/>
          <p:nvPr/>
        </p:nvSpPr>
        <p:spPr>
          <a:xfrm>
            <a:off x="7662267" y="2879169"/>
            <a:ext cx="4694158"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Importance of Emotional Intelligence in Healthcare</a:t>
            </a:r>
            <a:endParaRPr lang="en-US" sz="2187" dirty="0"/>
          </a:p>
        </p:txBody>
      </p:sp>
      <p:sp>
        <p:nvSpPr>
          <p:cNvPr id="10" name="Text 8"/>
          <p:cNvSpPr/>
          <p:nvPr/>
        </p:nvSpPr>
        <p:spPr>
          <a:xfrm>
            <a:off x="7662267" y="3795713"/>
            <a:ext cx="4694158"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Role in patient care, communication, stress management, and leadership</a:t>
            </a:r>
            <a:endParaRPr lang="en-US" sz="1750" dirty="0"/>
          </a:p>
        </p:txBody>
      </p:sp>
      <p:sp>
        <p:nvSpPr>
          <p:cNvPr id="11" name="Shape 9"/>
          <p:cNvSpPr/>
          <p:nvPr/>
        </p:nvSpPr>
        <p:spPr>
          <a:xfrm>
            <a:off x="2037993" y="4964668"/>
            <a:ext cx="5166122" cy="2454712"/>
          </a:xfrm>
          <a:prstGeom prst="roundRect">
            <a:avLst>
              <a:gd name="adj" fmla="val 4073"/>
            </a:avLst>
          </a:prstGeom>
          <a:solidFill>
            <a:srgbClr val="283157"/>
          </a:solidFill>
          <a:ln w="13811">
            <a:solidFill>
              <a:srgbClr val="303B69"/>
            </a:solidFill>
            <a:prstDash val="solid"/>
          </a:ln>
        </p:spPr>
        <p:txBody>
          <a:bodyPr/>
          <a:lstStyle/>
          <a:p>
            <a:endParaRPr lang="en-US"/>
          </a:p>
        </p:txBody>
      </p:sp>
      <p:sp>
        <p:nvSpPr>
          <p:cNvPr id="12" name="Text 10"/>
          <p:cNvSpPr/>
          <p:nvPr/>
        </p:nvSpPr>
        <p:spPr>
          <a:xfrm>
            <a:off x="2273975" y="5200650"/>
            <a:ext cx="4694158"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Components of Emotional Intelligence</a:t>
            </a:r>
            <a:endParaRPr lang="en-US" sz="2187" dirty="0"/>
          </a:p>
        </p:txBody>
      </p:sp>
      <p:sp>
        <p:nvSpPr>
          <p:cNvPr id="13" name="Text 11"/>
          <p:cNvSpPr/>
          <p:nvPr/>
        </p:nvSpPr>
        <p:spPr>
          <a:xfrm>
            <a:off x="2273975" y="6117193"/>
            <a:ext cx="4694158"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Self-awareness, self-regulation, social awareness, and relationship management</a:t>
            </a:r>
            <a:endParaRPr lang="en-US" sz="1750" dirty="0"/>
          </a:p>
        </p:txBody>
      </p:sp>
      <p:sp>
        <p:nvSpPr>
          <p:cNvPr id="14" name="Shape 12"/>
          <p:cNvSpPr/>
          <p:nvPr/>
        </p:nvSpPr>
        <p:spPr>
          <a:xfrm>
            <a:off x="7426285" y="4964668"/>
            <a:ext cx="5166122" cy="2454712"/>
          </a:xfrm>
          <a:prstGeom prst="roundRect">
            <a:avLst>
              <a:gd name="adj" fmla="val 4073"/>
            </a:avLst>
          </a:prstGeom>
          <a:solidFill>
            <a:srgbClr val="283157"/>
          </a:solidFill>
          <a:ln w="13811">
            <a:solidFill>
              <a:srgbClr val="303B69"/>
            </a:solidFill>
            <a:prstDash val="solid"/>
          </a:ln>
        </p:spPr>
        <p:txBody>
          <a:bodyPr/>
          <a:lstStyle/>
          <a:p>
            <a:endParaRPr lang="en-US"/>
          </a:p>
        </p:txBody>
      </p:sp>
      <p:sp>
        <p:nvSpPr>
          <p:cNvPr id="15" name="Text 13"/>
          <p:cNvSpPr/>
          <p:nvPr/>
        </p:nvSpPr>
        <p:spPr>
          <a:xfrm>
            <a:off x="7662267" y="5200650"/>
            <a:ext cx="4694158"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Developing Emotional Intelligence in Healthcare</a:t>
            </a:r>
            <a:endParaRPr lang="en-US" sz="2187" dirty="0"/>
          </a:p>
        </p:txBody>
      </p:sp>
      <p:sp>
        <p:nvSpPr>
          <p:cNvPr id="16" name="Text 14"/>
          <p:cNvSpPr/>
          <p:nvPr/>
        </p:nvSpPr>
        <p:spPr>
          <a:xfrm>
            <a:off x="7662267" y="6117193"/>
            <a:ext cx="4694158" cy="1066205"/>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Strategies like self-reflection, mindfulness, communication training, and peer support</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1832134"/>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What is Emotional Intelligence?</a:t>
            </a:r>
            <a:endParaRPr lang="en-US" sz="4374" dirty="0"/>
          </a:p>
        </p:txBody>
      </p:sp>
      <p:sp>
        <p:nvSpPr>
          <p:cNvPr id="5" name="Text 3"/>
          <p:cNvSpPr/>
          <p:nvPr/>
        </p:nvSpPr>
        <p:spPr>
          <a:xfrm>
            <a:off x="833199" y="3554135"/>
            <a:ext cx="7477601" cy="284321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Emotional intelligence is an essential skill for healthcare professionals. It enables them to communicate effectively with patients and colleagues, build trust and rapport, and provide compassionate care. By recognizing and managing their own emotions, healthcare providers can better understand the needs and emotions of their patients, resulting in better health outcomes. In short, emotional intelligence is a key component of providing holistic, patient-centered care.</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2854166"/>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The Importance of Emotional Intelligence in Healthcare</a:t>
            </a:r>
            <a:endParaRPr lang="en-US" sz="4374" dirty="0"/>
          </a:p>
        </p:txBody>
      </p:sp>
      <p:sp>
        <p:nvSpPr>
          <p:cNvPr id="5" name="Text 3"/>
          <p:cNvSpPr/>
          <p:nvPr/>
        </p:nvSpPr>
        <p:spPr>
          <a:xfrm>
            <a:off x="2037993" y="4576167"/>
            <a:ext cx="10554414"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Emotional intelligence is crucial for healthcare professionals to provide excellent patient care. By understanding and managing their own emotions, healthcare providers can develop strong relationships with patients, communicate effectively, manage stress, and demonstrate leadership. Components of emotional intelligence include self-awareness, self-regulation, social awareness, and relationship management. Strategies for developing emotional intelligence include self-reflection, mindfulness, communication training, and peer support.</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2179320"/>
            <a:ext cx="4443889"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Patient Care</a:t>
            </a:r>
            <a:endParaRPr lang="en-US" sz="4374" dirty="0"/>
          </a:p>
        </p:txBody>
      </p:sp>
      <p:sp>
        <p:nvSpPr>
          <p:cNvPr id="5" name="Text 3"/>
          <p:cNvSpPr/>
          <p:nvPr/>
        </p:nvSpPr>
        <p:spPr>
          <a:xfrm>
            <a:off x="833199" y="3206948"/>
            <a:ext cx="7477601" cy="284321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Healthcare professionals who possess emotional intelligence are better able to understand and respond to patients' emotional needs. They can establish trusting relationships and create a supportive environment for patients, leading to improved patient satisfaction and outcomes. By developing emotional intelligence, healthcare providers can provide high-quality, compassionate care that addresses both the physical and emotional needs of their patients.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2534722"/>
            <a:ext cx="675132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Effective Communication</a:t>
            </a:r>
            <a:endParaRPr lang="en-US" sz="4374" dirty="0"/>
          </a:p>
        </p:txBody>
      </p:sp>
      <p:sp>
        <p:nvSpPr>
          <p:cNvPr id="5" name="Text 3"/>
          <p:cNvSpPr/>
          <p:nvPr/>
        </p:nvSpPr>
        <p:spPr>
          <a:xfrm>
            <a:off x="833199" y="3562350"/>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Effective communication is a vital skill for healthcare professionals. Emotional intelligence enables them to listen attentively, understand non-verbal cues, and respond appropriately. By effectively communicating with patients and colleagues, healthcare professionals can enhance teamwork, prevent misunderstandings, and improve patient outcomes.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2696</Words>
  <Application>Microsoft Office PowerPoint</Application>
  <PresentationFormat>Custom</PresentationFormat>
  <Paragraphs>236</Paragraphs>
  <Slides>38</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Epilogue</vt:lpstr>
      <vt:lpstr>Fraunces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Emotional Skills and Emotional Intelligence in Graduate Medical Education</dc:title>
  <dc:subject/>
  <dc:creator/>
  <cp:lastModifiedBy/>
  <cp:revision>1</cp:revision>
  <dcterms:created xsi:type="dcterms:W3CDTF">2023-08-30T16:06:17Z</dcterms:created>
  <dcterms:modified xsi:type="dcterms:W3CDTF">2023-08-30T16:09:29Z</dcterms:modified>
</cp:coreProperties>
</file>