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7" d="100"/>
          <a:sy n="107" d="100"/>
        </p:scale>
        <p:origin x="4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539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txBody>
          <a:bodyPr/>
          <a:lstStyle/>
          <a:p>
            <a:endParaRPr lang="en-US" dirty="0"/>
          </a:p>
        </p:txBody>
      </p:sp>
      <p:sp>
        <p:nvSpPr>
          <p:cNvPr id="4" name="Text 2"/>
          <p:cNvSpPr/>
          <p:nvPr/>
        </p:nvSpPr>
        <p:spPr>
          <a:xfrm>
            <a:off x="833199" y="1845826"/>
            <a:ext cx="7477601" cy="2499598"/>
          </a:xfrm>
          <a:prstGeom prst="rect">
            <a:avLst/>
          </a:prstGeom>
          <a:noFill/>
          <a:ln/>
        </p:spPr>
        <p:txBody>
          <a:bodyPr wrap="square" rtlCol="0" anchor="t"/>
          <a:lstStyle/>
          <a:p>
            <a:pPr marL="0" indent="0">
              <a:lnSpc>
                <a:spcPts val="6561"/>
              </a:lnSpc>
              <a:buNone/>
            </a:pPr>
            <a:r>
              <a:rPr lang="en-US" sz="5249" dirty="0">
                <a:solidFill>
                  <a:srgbClr val="FFFFFF"/>
                </a:solidFill>
                <a:latin typeface="Fraunces" pitchFamily="34" charset="0"/>
                <a:ea typeface="Fraunces" pitchFamily="34" charset="-122"/>
                <a:cs typeface="Fraunces" pitchFamily="34" charset="-120"/>
              </a:rPr>
              <a:t>Healing the Divide: DEI Strategies for Holistic Patient Care in GME</a:t>
            </a:r>
            <a:endParaRPr lang="en-US" sz="5249" dirty="0"/>
          </a:p>
        </p:txBody>
      </p:sp>
      <p:sp>
        <p:nvSpPr>
          <p:cNvPr id="5" name="Text 3"/>
          <p:cNvSpPr/>
          <p:nvPr/>
        </p:nvSpPr>
        <p:spPr>
          <a:xfrm>
            <a:off x="833199" y="4678680"/>
            <a:ext cx="7477601" cy="1066205"/>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Learn strategies to promote diversity, equity, and inclusion in Graduate Medical Education (GME) for providing comprehensive patient care.</a:t>
            </a:r>
            <a:endParaRPr lang="en-US" sz="1750" dirty="0"/>
          </a:p>
        </p:txBody>
      </p:sp>
      <p:sp>
        <p:nvSpPr>
          <p:cNvPr id="8" name="Text 5"/>
          <p:cNvSpPr/>
          <p:nvPr/>
        </p:nvSpPr>
        <p:spPr>
          <a:xfrm>
            <a:off x="833199" y="5994797"/>
            <a:ext cx="3691300" cy="388858"/>
          </a:xfrm>
          <a:prstGeom prst="rect">
            <a:avLst/>
          </a:prstGeom>
          <a:noFill/>
          <a:ln/>
        </p:spPr>
        <p:txBody>
          <a:bodyPr wrap="none" rtlCol="0" anchor="t"/>
          <a:lstStyle/>
          <a:p>
            <a:pPr marL="0" indent="0" algn="l">
              <a:lnSpc>
                <a:spcPts val="3062"/>
              </a:lnSpc>
              <a:buNone/>
            </a:pPr>
            <a:r>
              <a:rPr lang="en-US" sz="2187" b="1" dirty="0">
                <a:solidFill>
                  <a:srgbClr val="EBECEF"/>
                </a:solidFill>
                <a:latin typeface="Epilogue" pitchFamily="34" charset="0"/>
                <a:ea typeface="Epilogue" pitchFamily="34" charset="-122"/>
                <a:cs typeface="Epilogue" pitchFamily="34" charset="-120"/>
              </a:rPr>
              <a:t>by William Morse, Ph.D.</a:t>
            </a:r>
            <a:endParaRPr lang="en-US" sz="2187" dirty="0"/>
          </a:p>
        </p:txBody>
      </p:sp>
      <p:pic>
        <p:nvPicPr>
          <p:cNvPr id="10" name="Image 0" descr="preencoded.png">
            <a:extLst>
              <a:ext uri="{FF2B5EF4-FFF2-40B4-BE49-F238E27FC236}">
                <a16:creationId xmlns:a16="http://schemas.microsoft.com/office/drawing/2014/main" id="{095B15AE-749A-BE45-13C9-62637F0AA7E6}"/>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097">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333149" y="577810"/>
            <a:ext cx="9963983" cy="1311116"/>
          </a:xfrm>
          <a:prstGeom prst="rect">
            <a:avLst/>
          </a:prstGeom>
          <a:noFill/>
          <a:ln/>
        </p:spPr>
        <p:txBody>
          <a:bodyPr wrap="square" rtlCol="0" anchor="t"/>
          <a:lstStyle/>
          <a:p>
            <a:pPr marL="0" indent="0">
              <a:lnSpc>
                <a:spcPts val="5162"/>
              </a:lnSpc>
              <a:buNone/>
            </a:pPr>
            <a:r>
              <a:rPr lang="en-US" sz="4129" dirty="0">
                <a:solidFill>
                  <a:srgbClr val="FFFFFF"/>
                </a:solidFill>
                <a:latin typeface="Fraunces" pitchFamily="34" charset="0"/>
                <a:ea typeface="Fraunces" pitchFamily="34" charset="-122"/>
                <a:cs typeface="Fraunces" pitchFamily="34" charset="-120"/>
              </a:rPr>
              <a:t>The Impact of Implicit Bias in Healthcare</a:t>
            </a:r>
            <a:endParaRPr lang="en-US" sz="4129" dirty="0"/>
          </a:p>
        </p:txBody>
      </p:sp>
      <p:sp>
        <p:nvSpPr>
          <p:cNvPr id="7" name="Shape 4"/>
          <p:cNvSpPr/>
          <p:nvPr/>
        </p:nvSpPr>
        <p:spPr>
          <a:xfrm>
            <a:off x="2333149" y="2367320"/>
            <a:ext cx="471964" cy="471964"/>
          </a:xfrm>
          <a:prstGeom prst="roundRect">
            <a:avLst>
              <a:gd name="adj" fmla="val 20001"/>
            </a:avLst>
          </a:prstGeom>
          <a:solidFill>
            <a:srgbClr val="283157"/>
          </a:solidFill>
          <a:ln w="13097">
            <a:solidFill>
              <a:srgbClr val="303B69"/>
            </a:solidFill>
            <a:prstDash val="solid"/>
          </a:ln>
        </p:spPr>
      </p:sp>
      <p:sp>
        <p:nvSpPr>
          <p:cNvPr id="8" name="Text 5"/>
          <p:cNvSpPr/>
          <p:nvPr/>
        </p:nvSpPr>
        <p:spPr>
          <a:xfrm>
            <a:off x="2496741" y="2406610"/>
            <a:ext cx="144780" cy="393263"/>
          </a:xfrm>
          <a:prstGeom prst="rect">
            <a:avLst/>
          </a:prstGeom>
          <a:noFill/>
          <a:ln/>
        </p:spPr>
        <p:txBody>
          <a:bodyPr wrap="none" rtlCol="0" anchor="t"/>
          <a:lstStyle/>
          <a:p>
            <a:pPr marL="0" indent="0" algn="ctr">
              <a:lnSpc>
                <a:spcPts val="3097"/>
              </a:lnSpc>
              <a:buNone/>
            </a:pPr>
            <a:r>
              <a:rPr lang="en-US" sz="2478" dirty="0">
                <a:solidFill>
                  <a:srgbClr val="EBECEF"/>
                </a:solidFill>
                <a:latin typeface="Fraunces" pitchFamily="34" charset="0"/>
                <a:ea typeface="Fraunces" pitchFamily="34" charset="-122"/>
                <a:cs typeface="Fraunces" pitchFamily="34" charset="-120"/>
              </a:rPr>
              <a:t>1</a:t>
            </a:r>
            <a:endParaRPr lang="en-US" sz="2478" dirty="0"/>
          </a:p>
        </p:txBody>
      </p:sp>
      <p:sp>
        <p:nvSpPr>
          <p:cNvPr id="9" name="Text 6"/>
          <p:cNvSpPr/>
          <p:nvPr/>
        </p:nvSpPr>
        <p:spPr>
          <a:xfrm>
            <a:off x="3014782" y="2439472"/>
            <a:ext cx="2659380" cy="327660"/>
          </a:xfrm>
          <a:prstGeom prst="rect">
            <a:avLst/>
          </a:prstGeom>
          <a:noFill/>
          <a:ln/>
        </p:spPr>
        <p:txBody>
          <a:bodyPr wrap="none" rtlCol="0" anchor="t"/>
          <a:lstStyle/>
          <a:p>
            <a:pPr marL="0" indent="0">
              <a:lnSpc>
                <a:spcPts val="2581"/>
              </a:lnSpc>
              <a:buNone/>
            </a:pPr>
            <a:r>
              <a:rPr lang="en-US" sz="2065" dirty="0">
                <a:solidFill>
                  <a:srgbClr val="EBECEF"/>
                </a:solidFill>
                <a:latin typeface="Fraunces" pitchFamily="34" charset="0"/>
                <a:ea typeface="Fraunces" pitchFamily="34" charset="-122"/>
                <a:cs typeface="Fraunces" pitchFamily="34" charset="-120"/>
              </a:rPr>
              <a:t>Diagnosis Disparities</a:t>
            </a:r>
            <a:endParaRPr lang="en-US" sz="2065" dirty="0"/>
          </a:p>
        </p:txBody>
      </p:sp>
      <p:sp>
        <p:nvSpPr>
          <p:cNvPr id="10" name="Text 7"/>
          <p:cNvSpPr/>
          <p:nvPr/>
        </p:nvSpPr>
        <p:spPr>
          <a:xfrm>
            <a:off x="3014782" y="2976801"/>
            <a:ext cx="4195524" cy="1678186"/>
          </a:xfrm>
          <a:prstGeom prst="rect">
            <a:avLst/>
          </a:prstGeom>
          <a:noFill/>
          <a:ln/>
        </p:spPr>
        <p:txBody>
          <a:bodyPr wrap="square" rtlCol="0" anchor="t"/>
          <a:lstStyle/>
          <a:p>
            <a:pPr marL="0" indent="0">
              <a:lnSpc>
                <a:spcPts val="2643"/>
              </a:lnSpc>
              <a:buNone/>
            </a:pPr>
            <a:r>
              <a:rPr lang="en-US" sz="1652" dirty="0">
                <a:solidFill>
                  <a:srgbClr val="EBECEF"/>
                </a:solidFill>
                <a:latin typeface="Epilogue" pitchFamily="34" charset="0"/>
                <a:ea typeface="Epilogue" pitchFamily="34" charset="-122"/>
                <a:cs typeface="Epilogue" pitchFamily="34" charset="-120"/>
              </a:rPr>
              <a:t>Healthcare providers may be more likely to misdiagnose or underdiagnose certain conditions in patients from marginalized communities due to preconceived notions or stereotypes.</a:t>
            </a:r>
            <a:endParaRPr lang="en-US" sz="1652" dirty="0"/>
          </a:p>
        </p:txBody>
      </p:sp>
      <p:sp>
        <p:nvSpPr>
          <p:cNvPr id="11" name="Shape 8"/>
          <p:cNvSpPr/>
          <p:nvPr/>
        </p:nvSpPr>
        <p:spPr>
          <a:xfrm>
            <a:off x="7419975" y="2367320"/>
            <a:ext cx="471964" cy="471964"/>
          </a:xfrm>
          <a:prstGeom prst="roundRect">
            <a:avLst>
              <a:gd name="adj" fmla="val 20001"/>
            </a:avLst>
          </a:prstGeom>
          <a:solidFill>
            <a:srgbClr val="283157"/>
          </a:solidFill>
          <a:ln w="13097">
            <a:solidFill>
              <a:srgbClr val="303B69"/>
            </a:solidFill>
            <a:prstDash val="solid"/>
          </a:ln>
        </p:spPr>
      </p:sp>
      <p:sp>
        <p:nvSpPr>
          <p:cNvPr id="12" name="Text 9"/>
          <p:cNvSpPr/>
          <p:nvPr/>
        </p:nvSpPr>
        <p:spPr>
          <a:xfrm>
            <a:off x="7560707" y="2406610"/>
            <a:ext cx="190500" cy="393263"/>
          </a:xfrm>
          <a:prstGeom prst="rect">
            <a:avLst/>
          </a:prstGeom>
          <a:noFill/>
          <a:ln/>
        </p:spPr>
        <p:txBody>
          <a:bodyPr wrap="none" rtlCol="0" anchor="t"/>
          <a:lstStyle/>
          <a:p>
            <a:pPr marL="0" indent="0" algn="ctr">
              <a:lnSpc>
                <a:spcPts val="3097"/>
              </a:lnSpc>
              <a:buNone/>
            </a:pPr>
            <a:r>
              <a:rPr lang="en-US" sz="2478" dirty="0">
                <a:solidFill>
                  <a:srgbClr val="EBECEF"/>
                </a:solidFill>
                <a:latin typeface="Fraunces" pitchFamily="34" charset="0"/>
                <a:ea typeface="Fraunces" pitchFamily="34" charset="-122"/>
                <a:cs typeface="Fraunces" pitchFamily="34" charset="-120"/>
              </a:rPr>
              <a:t>2</a:t>
            </a:r>
            <a:endParaRPr lang="en-US" sz="2478" dirty="0"/>
          </a:p>
        </p:txBody>
      </p:sp>
      <p:sp>
        <p:nvSpPr>
          <p:cNvPr id="13" name="Text 10"/>
          <p:cNvSpPr/>
          <p:nvPr/>
        </p:nvSpPr>
        <p:spPr>
          <a:xfrm>
            <a:off x="8101608" y="2439472"/>
            <a:ext cx="2758440" cy="327660"/>
          </a:xfrm>
          <a:prstGeom prst="rect">
            <a:avLst/>
          </a:prstGeom>
          <a:noFill/>
          <a:ln/>
        </p:spPr>
        <p:txBody>
          <a:bodyPr wrap="none" rtlCol="0" anchor="t"/>
          <a:lstStyle/>
          <a:p>
            <a:pPr marL="0" indent="0">
              <a:lnSpc>
                <a:spcPts val="2581"/>
              </a:lnSpc>
              <a:buNone/>
            </a:pPr>
            <a:r>
              <a:rPr lang="en-US" sz="2065" dirty="0">
                <a:solidFill>
                  <a:srgbClr val="EBECEF"/>
                </a:solidFill>
                <a:latin typeface="Fraunces" pitchFamily="34" charset="0"/>
                <a:ea typeface="Fraunces" pitchFamily="34" charset="-122"/>
                <a:cs typeface="Fraunces" pitchFamily="34" charset="-120"/>
              </a:rPr>
              <a:t>Treatment Disparities</a:t>
            </a:r>
            <a:endParaRPr lang="en-US" sz="2065" dirty="0"/>
          </a:p>
        </p:txBody>
      </p:sp>
      <p:sp>
        <p:nvSpPr>
          <p:cNvPr id="14" name="Text 11"/>
          <p:cNvSpPr/>
          <p:nvPr/>
        </p:nvSpPr>
        <p:spPr>
          <a:xfrm>
            <a:off x="8101608" y="2976801"/>
            <a:ext cx="4195524" cy="1678186"/>
          </a:xfrm>
          <a:prstGeom prst="rect">
            <a:avLst/>
          </a:prstGeom>
          <a:noFill/>
          <a:ln/>
        </p:spPr>
        <p:txBody>
          <a:bodyPr wrap="square" rtlCol="0" anchor="t"/>
          <a:lstStyle/>
          <a:p>
            <a:pPr marL="0" indent="0">
              <a:lnSpc>
                <a:spcPts val="2643"/>
              </a:lnSpc>
              <a:buNone/>
            </a:pPr>
            <a:r>
              <a:rPr lang="en-US" sz="1652" dirty="0">
                <a:solidFill>
                  <a:srgbClr val="EBECEF"/>
                </a:solidFill>
                <a:latin typeface="Epilogue" pitchFamily="34" charset="0"/>
                <a:ea typeface="Epilogue" pitchFamily="34" charset="-122"/>
                <a:cs typeface="Epilogue" pitchFamily="34" charset="-120"/>
              </a:rPr>
              <a:t>Implicit biases can influence treatment decisions, leading to differences in the recommended treatment plans for patients from different racial, ethnic, or socioeconomic backgrounds.</a:t>
            </a:r>
            <a:endParaRPr lang="en-US" sz="1652" dirty="0"/>
          </a:p>
        </p:txBody>
      </p:sp>
      <p:sp>
        <p:nvSpPr>
          <p:cNvPr id="15" name="Shape 12"/>
          <p:cNvSpPr/>
          <p:nvPr/>
        </p:nvSpPr>
        <p:spPr>
          <a:xfrm>
            <a:off x="2333149" y="5028486"/>
            <a:ext cx="471964" cy="471964"/>
          </a:xfrm>
          <a:prstGeom prst="roundRect">
            <a:avLst>
              <a:gd name="adj" fmla="val 20001"/>
            </a:avLst>
          </a:prstGeom>
          <a:solidFill>
            <a:srgbClr val="283157"/>
          </a:solidFill>
          <a:ln w="13097">
            <a:solidFill>
              <a:srgbClr val="303B69"/>
            </a:solidFill>
            <a:prstDash val="solid"/>
          </a:ln>
        </p:spPr>
      </p:sp>
      <p:sp>
        <p:nvSpPr>
          <p:cNvPr id="16" name="Text 13"/>
          <p:cNvSpPr/>
          <p:nvPr/>
        </p:nvSpPr>
        <p:spPr>
          <a:xfrm>
            <a:off x="2481501" y="5067776"/>
            <a:ext cx="175260" cy="393263"/>
          </a:xfrm>
          <a:prstGeom prst="rect">
            <a:avLst/>
          </a:prstGeom>
          <a:noFill/>
          <a:ln/>
        </p:spPr>
        <p:txBody>
          <a:bodyPr wrap="none" rtlCol="0" anchor="t"/>
          <a:lstStyle/>
          <a:p>
            <a:pPr marL="0" indent="0" algn="ctr">
              <a:lnSpc>
                <a:spcPts val="3097"/>
              </a:lnSpc>
              <a:buNone/>
            </a:pPr>
            <a:r>
              <a:rPr lang="en-US" sz="2478" dirty="0">
                <a:solidFill>
                  <a:srgbClr val="EBECEF"/>
                </a:solidFill>
                <a:latin typeface="Fraunces" pitchFamily="34" charset="0"/>
                <a:ea typeface="Fraunces" pitchFamily="34" charset="-122"/>
                <a:cs typeface="Fraunces" pitchFamily="34" charset="-120"/>
              </a:rPr>
              <a:t>3</a:t>
            </a:r>
            <a:endParaRPr lang="en-US" sz="2478" dirty="0"/>
          </a:p>
        </p:txBody>
      </p:sp>
      <p:sp>
        <p:nvSpPr>
          <p:cNvPr id="17" name="Text 14"/>
          <p:cNvSpPr/>
          <p:nvPr/>
        </p:nvSpPr>
        <p:spPr>
          <a:xfrm>
            <a:off x="3014782" y="5100638"/>
            <a:ext cx="3695700" cy="327660"/>
          </a:xfrm>
          <a:prstGeom prst="rect">
            <a:avLst/>
          </a:prstGeom>
          <a:noFill/>
          <a:ln/>
        </p:spPr>
        <p:txBody>
          <a:bodyPr wrap="none" rtlCol="0" anchor="t"/>
          <a:lstStyle/>
          <a:p>
            <a:pPr marL="0" indent="0">
              <a:lnSpc>
                <a:spcPts val="2581"/>
              </a:lnSpc>
              <a:buNone/>
            </a:pPr>
            <a:r>
              <a:rPr lang="en-US" sz="2065" dirty="0">
                <a:solidFill>
                  <a:srgbClr val="EBECEF"/>
                </a:solidFill>
                <a:latin typeface="Fraunces" pitchFamily="34" charset="0"/>
                <a:ea typeface="Fraunces" pitchFamily="34" charset="-122"/>
                <a:cs typeface="Fraunces" pitchFamily="34" charset="-120"/>
              </a:rPr>
              <a:t>Pain Management Disparities</a:t>
            </a:r>
            <a:endParaRPr lang="en-US" sz="2065" dirty="0"/>
          </a:p>
        </p:txBody>
      </p:sp>
      <p:sp>
        <p:nvSpPr>
          <p:cNvPr id="18" name="Text 15"/>
          <p:cNvSpPr/>
          <p:nvPr/>
        </p:nvSpPr>
        <p:spPr>
          <a:xfrm>
            <a:off x="3014782" y="5637967"/>
            <a:ext cx="4195524" cy="2013823"/>
          </a:xfrm>
          <a:prstGeom prst="rect">
            <a:avLst/>
          </a:prstGeom>
          <a:noFill/>
          <a:ln/>
        </p:spPr>
        <p:txBody>
          <a:bodyPr wrap="square" rtlCol="0" anchor="t"/>
          <a:lstStyle/>
          <a:p>
            <a:pPr marL="0" indent="0">
              <a:lnSpc>
                <a:spcPts val="2643"/>
              </a:lnSpc>
              <a:buNone/>
            </a:pPr>
            <a:r>
              <a:rPr lang="en-US" sz="1652" dirty="0">
                <a:solidFill>
                  <a:srgbClr val="EBECEF"/>
                </a:solidFill>
                <a:latin typeface="Epilogue" pitchFamily="34" charset="0"/>
                <a:ea typeface="Epilogue" pitchFamily="34" charset="-122"/>
                <a:cs typeface="Epilogue" pitchFamily="34" charset="-120"/>
              </a:rPr>
              <a:t>Studies have shown that implicit biases can affect the perception and management of pain. This can result in undertreatment or delayed pain relief for patients from certain demographic groups.</a:t>
            </a:r>
            <a:endParaRPr lang="en-US" sz="1652" dirty="0"/>
          </a:p>
        </p:txBody>
      </p:sp>
      <p:sp>
        <p:nvSpPr>
          <p:cNvPr id="19" name="Shape 16"/>
          <p:cNvSpPr/>
          <p:nvPr/>
        </p:nvSpPr>
        <p:spPr>
          <a:xfrm>
            <a:off x="7419975" y="5028486"/>
            <a:ext cx="471964" cy="471964"/>
          </a:xfrm>
          <a:prstGeom prst="roundRect">
            <a:avLst>
              <a:gd name="adj" fmla="val 20001"/>
            </a:avLst>
          </a:prstGeom>
          <a:solidFill>
            <a:srgbClr val="283157"/>
          </a:solidFill>
          <a:ln w="13097">
            <a:solidFill>
              <a:srgbClr val="303B69"/>
            </a:solidFill>
            <a:prstDash val="solid"/>
          </a:ln>
        </p:spPr>
      </p:sp>
      <p:sp>
        <p:nvSpPr>
          <p:cNvPr id="20" name="Text 17"/>
          <p:cNvSpPr/>
          <p:nvPr/>
        </p:nvSpPr>
        <p:spPr>
          <a:xfrm>
            <a:off x="7560707" y="5067776"/>
            <a:ext cx="190500" cy="393263"/>
          </a:xfrm>
          <a:prstGeom prst="rect">
            <a:avLst/>
          </a:prstGeom>
          <a:noFill/>
          <a:ln/>
        </p:spPr>
        <p:txBody>
          <a:bodyPr wrap="none" rtlCol="0" anchor="t"/>
          <a:lstStyle/>
          <a:p>
            <a:pPr marL="0" indent="0" algn="ctr">
              <a:lnSpc>
                <a:spcPts val="3097"/>
              </a:lnSpc>
              <a:buNone/>
            </a:pPr>
            <a:r>
              <a:rPr lang="en-US" sz="2478" dirty="0">
                <a:solidFill>
                  <a:srgbClr val="EBECEF"/>
                </a:solidFill>
                <a:latin typeface="Fraunces" pitchFamily="34" charset="0"/>
                <a:ea typeface="Fraunces" pitchFamily="34" charset="-122"/>
                <a:cs typeface="Fraunces" pitchFamily="34" charset="-120"/>
              </a:rPr>
              <a:t>4</a:t>
            </a:r>
            <a:endParaRPr lang="en-US" sz="2478" dirty="0"/>
          </a:p>
        </p:txBody>
      </p:sp>
      <p:sp>
        <p:nvSpPr>
          <p:cNvPr id="21" name="Text 18"/>
          <p:cNvSpPr/>
          <p:nvPr/>
        </p:nvSpPr>
        <p:spPr>
          <a:xfrm>
            <a:off x="8101608" y="5100638"/>
            <a:ext cx="3459480" cy="327660"/>
          </a:xfrm>
          <a:prstGeom prst="rect">
            <a:avLst/>
          </a:prstGeom>
          <a:noFill/>
          <a:ln/>
        </p:spPr>
        <p:txBody>
          <a:bodyPr wrap="none" rtlCol="0" anchor="t"/>
          <a:lstStyle/>
          <a:p>
            <a:pPr marL="0" indent="0">
              <a:lnSpc>
                <a:spcPts val="2581"/>
              </a:lnSpc>
              <a:buNone/>
            </a:pPr>
            <a:r>
              <a:rPr lang="en-US" sz="2065" dirty="0">
                <a:solidFill>
                  <a:srgbClr val="EBECEF"/>
                </a:solidFill>
                <a:latin typeface="Fraunces" pitchFamily="34" charset="0"/>
                <a:ea typeface="Fraunces" pitchFamily="34" charset="-122"/>
                <a:cs typeface="Fraunces" pitchFamily="34" charset="-120"/>
              </a:rPr>
              <a:t>Communication Disparities</a:t>
            </a:r>
            <a:endParaRPr lang="en-US" sz="2065" dirty="0"/>
          </a:p>
        </p:txBody>
      </p:sp>
      <p:sp>
        <p:nvSpPr>
          <p:cNvPr id="22" name="Text 19"/>
          <p:cNvSpPr/>
          <p:nvPr/>
        </p:nvSpPr>
        <p:spPr>
          <a:xfrm>
            <a:off x="8101608" y="5637967"/>
            <a:ext cx="4195524" cy="1678186"/>
          </a:xfrm>
          <a:prstGeom prst="rect">
            <a:avLst/>
          </a:prstGeom>
          <a:noFill/>
          <a:ln/>
        </p:spPr>
        <p:txBody>
          <a:bodyPr wrap="square" rtlCol="0" anchor="t"/>
          <a:lstStyle/>
          <a:p>
            <a:pPr marL="0" indent="0">
              <a:lnSpc>
                <a:spcPts val="2643"/>
              </a:lnSpc>
              <a:buNone/>
            </a:pPr>
            <a:r>
              <a:rPr lang="en-US" sz="1652" dirty="0">
                <a:solidFill>
                  <a:srgbClr val="EBECEF"/>
                </a:solidFill>
                <a:latin typeface="Epilogue" pitchFamily="34" charset="0"/>
                <a:ea typeface="Epilogue" pitchFamily="34" charset="-122"/>
                <a:cs typeface="Epilogue" pitchFamily="34" charset="-120"/>
              </a:rPr>
              <a:t>Implicit biases may affect healthcare professionals' ability to effectively communicate with patients, leading to misunderstandings, reduced trust, and inadequate information exchange.</a:t>
            </a:r>
            <a:endParaRPr lang="en-US" sz="165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0239">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3411498" y="583406"/>
            <a:ext cx="7581900" cy="513517"/>
          </a:xfrm>
          <a:prstGeom prst="rect">
            <a:avLst/>
          </a:prstGeom>
          <a:noFill/>
          <a:ln/>
        </p:spPr>
        <p:txBody>
          <a:bodyPr wrap="none" rtlCol="0" anchor="t"/>
          <a:lstStyle/>
          <a:p>
            <a:pPr marL="0" indent="0">
              <a:lnSpc>
                <a:spcPts val="4044"/>
              </a:lnSpc>
              <a:buNone/>
            </a:pPr>
            <a:r>
              <a:rPr lang="en-US" sz="3236" dirty="0">
                <a:solidFill>
                  <a:srgbClr val="FFFFFF"/>
                </a:solidFill>
                <a:latin typeface="Fraunces" pitchFamily="34" charset="0"/>
                <a:ea typeface="Fraunces" pitchFamily="34" charset="-122"/>
                <a:cs typeface="Fraunces" pitchFamily="34" charset="-120"/>
              </a:rPr>
              <a:t>Uncovering Implicit Bias in Healthcare</a:t>
            </a:r>
            <a:endParaRPr lang="en-US" sz="3236" dirty="0"/>
          </a:p>
        </p:txBody>
      </p:sp>
      <p:sp>
        <p:nvSpPr>
          <p:cNvPr id="7" name="Shape 4"/>
          <p:cNvSpPr/>
          <p:nvPr/>
        </p:nvSpPr>
        <p:spPr>
          <a:xfrm>
            <a:off x="3411498" y="1343382"/>
            <a:ext cx="2492931" cy="2342078"/>
          </a:xfrm>
          <a:prstGeom prst="roundRect">
            <a:avLst>
              <a:gd name="adj" fmla="val 3158"/>
            </a:avLst>
          </a:prstGeom>
          <a:solidFill>
            <a:srgbClr val="283157"/>
          </a:solidFill>
          <a:ln w="10239">
            <a:solidFill>
              <a:srgbClr val="303B69"/>
            </a:solidFill>
            <a:prstDash val="solid"/>
          </a:ln>
        </p:spPr>
      </p:sp>
      <p:sp>
        <p:nvSpPr>
          <p:cNvPr id="8" name="Text 5"/>
          <p:cNvSpPr/>
          <p:nvPr/>
        </p:nvSpPr>
        <p:spPr>
          <a:xfrm>
            <a:off x="3586043" y="1517928"/>
            <a:ext cx="2143839" cy="513636"/>
          </a:xfrm>
          <a:prstGeom prst="rect">
            <a:avLst/>
          </a:prstGeom>
          <a:noFill/>
          <a:ln/>
        </p:spPr>
        <p:txBody>
          <a:bodyPr wrap="squar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Reflect on Your Biases</a:t>
            </a:r>
            <a:endParaRPr lang="en-US" sz="1618" dirty="0"/>
          </a:p>
        </p:txBody>
      </p:sp>
      <p:sp>
        <p:nvSpPr>
          <p:cNvPr id="9" name="Text 6"/>
          <p:cNvSpPr/>
          <p:nvPr/>
        </p:nvSpPr>
        <p:spPr>
          <a:xfrm>
            <a:off x="3586043" y="2195870"/>
            <a:ext cx="2143839" cy="1052036"/>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Gain self-awareness by reflecting on your assumptions and preconceptions.</a:t>
            </a:r>
            <a:endParaRPr lang="en-US" sz="1294" dirty="0"/>
          </a:p>
        </p:txBody>
      </p:sp>
      <p:sp>
        <p:nvSpPr>
          <p:cNvPr id="10" name="Shape 7"/>
          <p:cNvSpPr/>
          <p:nvPr/>
        </p:nvSpPr>
        <p:spPr>
          <a:xfrm>
            <a:off x="6068735" y="1343382"/>
            <a:ext cx="2492931" cy="2342078"/>
          </a:xfrm>
          <a:prstGeom prst="roundRect">
            <a:avLst>
              <a:gd name="adj" fmla="val 3158"/>
            </a:avLst>
          </a:prstGeom>
          <a:solidFill>
            <a:srgbClr val="283157"/>
          </a:solidFill>
          <a:ln w="10239">
            <a:solidFill>
              <a:srgbClr val="303B69"/>
            </a:solidFill>
            <a:prstDash val="solid"/>
          </a:ln>
        </p:spPr>
      </p:sp>
      <p:sp>
        <p:nvSpPr>
          <p:cNvPr id="11" name="Text 8"/>
          <p:cNvSpPr/>
          <p:nvPr/>
        </p:nvSpPr>
        <p:spPr>
          <a:xfrm>
            <a:off x="6243280" y="1517928"/>
            <a:ext cx="2143839" cy="513636"/>
          </a:xfrm>
          <a:prstGeom prst="rect">
            <a:avLst/>
          </a:prstGeom>
          <a:noFill/>
          <a:ln/>
        </p:spPr>
        <p:txBody>
          <a:bodyPr wrap="squar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Embrace Cultural Competence</a:t>
            </a:r>
            <a:endParaRPr lang="en-US" sz="1618" dirty="0"/>
          </a:p>
        </p:txBody>
      </p:sp>
      <p:sp>
        <p:nvSpPr>
          <p:cNvPr id="12" name="Text 9"/>
          <p:cNvSpPr/>
          <p:nvPr/>
        </p:nvSpPr>
        <p:spPr>
          <a:xfrm>
            <a:off x="6243280" y="2195870"/>
            <a:ext cx="2143839" cy="789027"/>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Acquire cultural competence to provide patient-centered care.</a:t>
            </a:r>
            <a:endParaRPr lang="en-US" sz="1294" dirty="0"/>
          </a:p>
        </p:txBody>
      </p:sp>
      <p:sp>
        <p:nvSpPr>
          <p:cNvPr id="13" name="Shape 10"/>
          <p:cNvSpPr/>
          <p:nvPr/>
        </p:nvSpPr>
        <p:spPr>
          <a:xfrm>
            <a:off x="8725972" y="1343382"/>
            <a:ext cx="2492931" cy="2342078"/>
          </a:xfrm>
          <a:prstGeom prst="roundRect">
            <a:avLst>
              <a:gd name="adj" fmla="val 3158"/>
            </a:avLst>
          </a:prstGeom>
          <a:solidFill>
            <a:srgbClr val="283157"/>
          </a:solidFill>
          <a:ln w="10239">
            <a:solidFill>
              <a:srgbClr val="303B69"/>
            </a:solidFill>
            <a:prstDash val="solid"/>
          </a:ln>
        </p:spPr>
      </p:sp>
      <p:sp>
        <p:nvSpPr>
          <p:cNvPr id="14" name="Text 11"/>
          <p:cNvSpPr/>
          <p:nvPr/>
        </p:nvSpPr>
        <p:spPr>
          <a:xfrm>
            <a:off x="8900517" y="1517928"/>
            <a:ext cx="2143839" cy="513636"/>
          </a:xfrm>
          <a:prstGeom prst="rect">
            <a:avLst/>
          </a:prstGeom>
          <a:noFill/>
          <a:ln/>
        </p:spPr>
        <p:txBody>
          <a:bodyPr wrap="squar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Implement Equitable Policies</a:t>
            </a:r>
            <a:endParaRPr lang="en-US" sz="1618" dirty="0"/>
          </a:p>
        </p:txBody>
      </p:sp>
      <p:sp>
        <p:nvSpPr>
          <p:cNvPr id="15" name="Text 12"/>
          <p:cNvSpPr/>
          <p:nvPr/>
        </p:nvSpPr>
        <p:spPr>
          <a:xfrm>
            <a:off x="8900517" y="2195870"/>
            <a:ext cx="2143839" cy="1315045"/>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Establish policies and protocols that ensure equal access to services and provide guidelines for equitable care provision.</a:t>
            </a:r>
            <a:endParaRPr lang="en-US" sz="1294" dirty="0"/>
          </a:p>
        </p:txBody>
      </p:sp>
      <p:sp>
        <p:nvSpPr>
          <p:cNvPr id="16" name="Shape 13"/>
          <p:cNvSpPr/>
          <p:nvPr/>
        </p:nvSpPr>
        <p:spPr>
          <a:xfrm>
            <a:off x="3411498" y="3849767"/>
            <a:ext cx="2492931" cy="2335887"/>
          </a:xfrm>
          <a:prstGeom prst="roundRect">
            <a:avLst>
              <a:gd name="adj" fmla="val 3166"/>
            </a:avLst>
          </a:prstGeom>
          <a:solidFill>
            <a:srgbClr val="283157"/>
          </a:solidFill>
          <a:ln w="10239">
            <a:solidFill>
              <a:srgbClr val="303B69"/>
            </a:solidFill>
            <a:prstDash val="solid"/>
          </a:ln>
        </p:spPr>
      </p:sp>
      <p:sp>
        <p:nvSpPr>
          <p:cNvPr id="17" name="Text 14"/>
          <p:cNvSpPr/>
          <p:nvPr/>
        </p:nvSpPr>
        <p:spPr>
          <a:xfrm>
            <a:off x="3586043" y="4024312"/>
            <a:ext cx="2143839" cy="513636"/>
          </a:xfrm>
          <a:prstGeom prst="rect">
            <a:avLst/>
          </a:prstGeom>
          <a:noFill/>
          <a:ln/>
        </p:spPr>
        <p:txBody>
          <a:bodyPr wrap="squar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Promote Diversity and Inclusion</a:t>
            </a:r>
            <a:endParaRPr lang="en-US" sz="1618" dirty="0"/>
          </a:p>
        </p:txBody>
      </p:sp>
      <p:sp>
        <p:nvSpPr>
          <p:cNvPr id="18" name="Text 15"/>
          <p:cNvSpPr/>
          <p:nvPr/>
        </p:nvSpPr>
        <p:spPr>
          <a:xfrm>
            <a:off x="3586043" y="4702254"/>
            <a:ext cx="2143839" cy="1052036"/>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Recruit and retain a diverse workforce to gain different perspectives and experiences.</a:t>
            </a:r>
            <a:endParaRPr lang="en-US" sz="1294" dirty="0"/>
          </a:p>
        </p:txBody>
      </p:sp>
      <p:sp>
        <p:nvSpPr>
          <p:cNvPr id="19" name="Shape 16"/>
          <p:cNvSpPr/>
          <p:nvPr/>
        </p:nvSpPr>
        <p:spPr>
          <a:xfrm>
            <a:off x="6068735" y="3849767"/>
            <a:ext cx="2492931" cy="2335887"/>
          </a:xfrm>
          <a:prstGeom prst="roundRect">
            <a:avLst>
              <a:gd name="adj" fmla="val 3166"/>
            </a:avLst>
          </a:prstGeom>
          <a:solidFill>
            <a:srgbClr val="283157"/>
          </a:solidFill>
          <a:ln w="10239">
            <a:solidFill>
              <a:srgbClr val="303B69"/>
            </a:solidFill>
            <a:prstDash val="solid"/>
          </a:ln>
        </p:spPr>
      </p:sp>
      <p:sp>
        <p:nvSpPr>
          <p:cNvPr id="20" name="Text 17"/>
          <p:cNvSpPr/>
          <p:nvPr/>
        </p:nvSpPr>
        <p:spPr>
          <a:xfrm>
            <a:off x="6243280" y="4024312"/>
            <a:ext cx="2143839" cy="513636"/>
          </a:xfrm>
          <a:prstGeom prst="rect">
            <a:avLst/>
          </a:prstGeom>
          <a:noFill/>
          <a:ln/>
        </p:spPr>
        <p:txBody>
          <a:bodyPr wrap="squar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Challenge Biases with Training</a:t>
            </a:r>
            <a:endParaRPr lang="en-US" sz="1618" dirty="0"/>
          </a:p>
        </p:txBody>
      </p:sp>
      <p:sp>
        <p:nvSpPr>
          <p:cNvPr id="21" name="Text 18"/>
          <p:cNvSpPr/>
          <p:nvPr/>
        </p:nvSpPr>
        <p:spPr>
          <a:xfrm>
            <a:off x="6243280" y="4702254"/>
            <a:ext cx="2143839" cy="1052036"/>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Participate in implicit bias training to recognize and challenge your biases effectively.</a:t>
            </a:r>
            <a:endParaRPr lang="en-US" sz="1294" dirty="0"/>
          </a:p>
        </p:txBody>
      </p:sp>
      <p:sp>
        <p:nvSpPr>
          <p:cNvPr id="22" name="Shape 19"/>
          <p:cNvSpPr/>
          <p:nvPr/>
        </p:nvSpPr>
        <p:spPr>
          <a:xfrm>
            <a:off x="8725972" y="3849767"/>
            <a:ext cx="2492931" cy="2335887"/>
          </a:xfrm>
          <a:prstGeom prst="roundRect">
            <a:avLst>
              <a:gd name="adj" fmla="val 3166"/>
            </a:avLst>
          </a:prstGeom>
          <a:solidFill>
            <a:srgbClr val="283157"/>
          </a:solidFill>
          <a:ln w="10239">
            <a:solidFill>
              <a:srgbClr val="303B69"/>
            </a:solidFill>
            <a:prstDash val="solid"/>
          </a:ln>
        </p:spPr>
      </p:sp>
      <p:sp>
        <p:nvSpPr>
          <p:cNvPr id="23" name="Text 20"/>
          <p:cNvSpPr/>
          <p:nvPr/>
        </p:nvSpPr>
        <p:spPr>
          <a:xfrm>
            <a:off x="8900517" y="4024312"/>
            <a:ext cx="2143839" cy="770453"/>
          </a:xfrm>
          <a:prstGeom prst="rect">
            <a:avLst/>
          </a:prstGeom>
          <a:noFill/>
          <a:ln/>
        </p:spPr>
        <p:txBody>
          <a:bodyPr wrap="squar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Communicate Effectively with Patients</a:t>
            </a:r>
            <a:endParaRPr lang="en-US" sz="1618" dirty="0"/>
          </a:p>
        </p:txBody>
      </p:sp>
      <p:sp>
        <p:nvSpPr>
          <p:cNvPr id="24" name="Text 21"/>
          <p:cNvSpPr/>
          <p:nvPr/>
        </p:nvSpPr>
        <p:spPr>
          <a:xfrm>
            <a:off x="8900517" y="4959072"/>
            <a:ext cx="2143839" cy="1052036"/>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Adopt patient-centered communication strategies to facilitate effective interaction with patients.</a:t>
            </a:r>
            <a:endParaRPr lang="en-US" sz="1294" dirty="0"/>
          </a:p>
        </p:txBody>
      </p:sp>
      <p:sp>
        <p:nvSpPr>
          <p:cNvPr id="25" name="Shape 22"/>
          <p:cNvSpPr/>
          <p:nvPr/>
        </p:nvSpPr>
        <p:spPr>
          <a:xfrm>
            <a:off x="3411498" y="6349960"/>
            <a:ext cx="7807404" cy="1296233"/>
          </a:xfrm>
          <a:prstGeom prst="roundRect">
            <a:avLst>
              <a:gd name="adj" fmla="val 5706"/>
            </a:avLst>
          </a:prstGeom>
          <a:solidFill>
            <a:srgbClr val="283157"/>
          </a:solidFill>
          <a:ln w="10239">
            <a:solidFill>
              <a:srgbClr val="303B69"/>
            </a:solidFill>
            <a:prstDash val="solid"/>
          </a:ln>
        </p:spPr>
      </p:sp>
      <p:sp>
        <p:nvSpPr>
          <p:cNvPr id="26" name="Text 23"/>
          <p:cNvSpPr/>
          <p:nvPr/>
        </p:nvSpPr>
        <p:spPr>
          <a:xfrm>
            <a:off x="3586043" y="6524506"/>
            <a:ext cx="3589020" cy="256818"/>
          </a:xfrm>
          <a:prstGeom prst="rect">
            <a:avLst/>
          </a:prstGeom>
          <a:noFill/>
          <a:ln/>
        </p:spPr>
        <p:txBody>
          <a:bodyPr wrap="none" rtlCol="0" anchor="t"/>
          <a:lstStyle/>
          <a:p>
            <a:pPr marL="0" indent="0">
              <a:lnSpc>
                <a:spcPts val="2022"/>
              </a:lnSpc>
              <a:buNone/>
            </a:pPr>
            <a:r>
              <a:rPr lang="en-US" sz="1618" dirty="0">
                <a:solidFill>
                  <a:srgbClr val="EBECEF"/>
                </a:solidFill>
                <a:latin typeface="Fraunces" pitchFamily="34" charset="0"/>
                <a:ea typeface="Fraunces" pitchFamily="34" charset="-122"/>
                <a:cs typeface="Fraunces" pitchFamily="34" charset="-120"/>
              </a:rPr>
              <a:t>Monitor Progress with Data Analysis</a:t>
            </a:r>
            <a:endParaRPr lang="en-US" sz="1618" dirty="0"/>
          </a:p>
        </p:txBody>
      </p:sp>
      <p:sp>
        <p:nvSpPr>
          <p:cNvPr id="27" name="Text 24"/>
          <p:cNvSpPr/>
          <p:nvPr/>
        </p:nvSpPr>
        <p:spPr>
          <a:xfrm>
            <a:off x="3586043" y="6945630"/>
            <a:ext cx="7458313" cy="526018"/>
          </a:xfrm>
          <a:prstGeom prst="rect">
            <a:avLst/>
          </a:prstGeom>
          <a:noFill/>
          <a:ln/>
        </p:spPr>
        <p:txBody>
          <a:bodyPr wrap="square" rtlCol="0" anchor="t"/>
          <a:lstStyle/>
          <a:p>
            <a:pPr marL="0" indent="0">
              <a:lnSpc>
                <a:spcPts val="2071"/>
              </a:lnSpc>
              <a:buNone/>
            </a:pPr>
            <a:r>
              <a:rPr lang="en-US" sz="1294" dirty="0">
                <a:solidFill>
                  <a:srgbClr val="EBECEF"/>
                </a:solidFill>
                <a:latin typeface="Epilogue" pitchFamily="34" charset="0"/>
                <a:ea typeface="Epilogue" pitchFamily="34" charset="-122"/>
                <a:cs typeface="Epilogue" pitchFamily="34" charset="-120"/>
              </a:rPr>
              <a:t>Collect and analyze data on healthcare disparities to guide interventions and monitor progress in addressing implicit biases.</a:t>
            </a:r>
            <a:endParaRPr lang="en-US" sz="1294"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6319599" y="2009894"/>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Conclusion - Addressing Implicit Bias</a:t>
            </a:r>
            <a:endParaRPr lang="en-US" sz="4374" dirty="0"/>
          </a:p>
        </p:txBody>
      </p:sp>
      <p:sp>
        <p:nvSpPr>
          <p:cNvPr id="5" name="Text 3"/>
          <p:cNvSpPr/>
          <p:nvPr/>
        </p:nvSpPr>
        <p:spPr>
          <a:xfrm>
            <a:off x="6319599" y="3731895"/>
            <a:ext cx="7477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Addressing implicit bias is crucial for promoting equitable and unbiased patient care. Healthcare professionals need to acknowledge and mitigate their subconscious biases through self-reflection and seeking diverse perspectives. By actively countering implicit bias, practitioners can improve the quality of care they deliver and enhance patient outcomes, ensuring that every patient receives fair and equitable treatment.</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3" y="3209568"/>
            <a:ext cx="10554414" cy="1388745"/>
          </a:xfrm>
          <a:prstGeom prst="rect">
            <a:avLst/>
          </a:prstGeom>
          <a:noFill/>
          <a:ln/>
        </p:spPr>
        <p:txBody>
          <a:bodyPr wrap="square" rtlCol="0" anchor="t"/>
          <a:lstStyle/>
          <a:p>
            <a:pPr marL="0" indent="0">
              <a:lnSpc>
                <a:spcPts val="5468"/>
              </a:lnSpc>
              <a:buNone/>
            </a:pPr>
            <a:r>
              <a:rPr lang="en-US" sz="4400" dirty="0">
                <a:solidFill>
                  <a:srgbClr val="FFFFFF"/>
                </a:solidFill>
                <a:latin typeface="Fraunces" pitchFamily="34" charset="0"/>
                <a:ea typeface="Fraunces" pitchFamily="34" charset="-122"/>
                <a:cs typeface="Fraunces" pitchFamily="34" charset="-120"/>
              </a:rPr>
              <a:t>Module 3: </a:t>
            </a:r>
            <a:r>
              <a:rPr lang="en-US" sz="4374" dirty="0">
                <a:solidFill>
                  <a:srgbClr val="FFFFFF"/>
                </a:solidFill>
                <a:latin typeface="Fraunces" pitchFamily="34" charset="0"/>
                <a:ea typeface="Fraunces" pitchFamily="34" charset="-122"/>
                <a:cs typeface="Fraunces" pitchFamily="34" charset="-120"/>
              </a:rPr>
              <a:t>Patient-Centered Care in Diverse Settings</a:t>
            </a:r>
            <a:endParaRPr lang="en-US" sz="4374" dirty="0"/>
          </a:p>
        </p:txBody>
      </p:sp>
      <p:sp>
        <p:nvSpPr>
          <p:cNvPr id="5" name="Text 3"/>
          <p:cNvSpPr/>
          <p:nvPr/>
        </p:nvSpPr>
        <p:spPr>
          <a:xfrm>
            <a:off x="2037993" y="4931569"/>
            <a:ext cx="10554414" cy="1421606"/>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Patient-centered care is a fundamental approach to healthcare that focuses on meeting the unique needs, preferences, and values of each individual patient. In diverse healthcare settings, patient-centered care becomes even more crucial as it requires a deeper understanding and appreciation of cultural, social, and linguistic differences among patients.</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2187535"/>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Understanding Diversity in Healthcare Settings</a:t>
            </a:r>
            <a:endParaRPr lang="en-US" sz="4374" dirty="0"/>
          </a:p>
        </p:txBody>
      </p:sp>
      <p:sp>
        <p:nvSpPr>
          <p:cNvPr id="7" name="Text 4"/>
          <p:cNvSpPr/>
          <p:nvPr/>
        </p:nvSpPr>
        <p:spPr>
          <a:xfrm>
            <a:off x="2037993" y="3909536"/>
            <a:ext cx="10554414"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Diversity encompasses a wide range of factors, including race, ethnicity, culture, gender, age, socio-economic status, language, and religion. In healthcare settings, patients from diverse backgrounds bring unique values, beliefs, and healthcare practices that may influence their perception of care and treatment options. To provide truly patient-centered care, healthcare professionals must acknowledge and respect these differences and tailor their care accordingly.</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2187535"/>
            <a:ext cx="10554414"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The Importance of Cultural Competence</a:t>
            </a:r>
            <a:endParaRPr lang="en-US" sz="4374" dirty="0"/>
          </a:p>
        </p:txBody>
      </p:sp>
      <p:sp>
        <p:nvSpPr>
          <p:cNvPr id="7" name="Text 4"/>
          <p:cNvSpPr/>
          <p:nvPr/>
        </p:nvSpPr>
        <p:spPr>
          <a:xfrm>
            <a:off x="2037993" y="3909536"/>
            <a:ext cx="10554414"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Cultural competence refers to the knowledge, skills, attitudes, and behaviors that enable healthcare professionals to provide high-quality care to diverse populations. It involves understanding and valuing cultural differences, effectively communicating across cultural boundaries, and adapting care plans to meet the cultural and linguistic needs of patients. By fostering cultural competence, healthcare professionals can enhance patient trust, improve health outcomes, and reduce health disparities.</a:t>
            </a:r>
            <a:endParaRPr lang="en-US" sz="17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0478">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3301484" y="464701"/>
            <a:ext cx="8027313" cy="1056084"/>
          </a:xfrm>
          <a:prstGeom prst="rect">
            <a:avLst/>
          </a:prstGeom>
          <a:noFill/>
          <a:ln/>
        </p:spPr>
        <p:txBody>
          <a:bodyPr wrap="square" rtlCol="0" anchor="t"/>
          <a:lstStyle/>
          <a:p>
            <a:pPr marL="0" indent="0">
              <a:lnSpc>
                <a:spcPts val="4158"/>
              </a:lnSpc>
              <a:buNone/>
            </a:pPr>
            <a:r>
              <a:rPr lang="en-US" sz="3327" dirty="0">
                <a:solidFill>
                  <a:srgbClr val="FFFFFF"/>
                </a:solidFill>
                <a:latin typeface="Fraunces" pitchFamily="34" charset="0"/>
                <a:ea typeface="Fraunces" pitchFamily="34" charset="-122"/>
                <a:cs typeface="Fraunces" pitchFamily="34" charset="-120"/>
              </a:rPr>
              <a:t>Strategies for Patient-Centered Care in Diverse Settings</a:t>
            </a:r>
            <a:endParaRPr lang="en-US" sz="3327" dirty="0"/>
          </a:p>
        </p:txBody>
      </p:sp>
      <p:sp>
        <p:nvSpPr>
          <p:cNvPr id="7" name="Shape 4"/>
          <p:cNvSpPr/>
          <p:nvPr/>
        </p:nvSpPr>
        <p:spPr>
          <a:xfrm>
            <a:off x="3301484" y="1906191"/>
            <a:ext cx="380167" cy="380167"/>
          </a:xfrm>
          <a:prstGeom prst="roundRect">
            <a:avLst>
              <a:gd name="adj" fmla="val 20004"/>
            </a:avLst>
          </a:prstGeom>
          <a:solidFill>
            <a:srgbClr val="283157"/>
          </a:solidFill>
          <a:ln w="10478">
            <a:solidFill>
              <a:srgbClr val="303B69"/>
            </a:solidFill>
            <a:prstDash val="solid"/>
          </a:ln>
        </p:spPr>
      </p:sp>
      <p:sp>
        <p:nvSpPr>
          <p:cNvPr id="8" name="Text 5"/>
          <p:cNvSpPr/>
          <p:nvPr/>
        </p:nvSpPr>
        <p:spPr>
          <a:xfrm>
            <a:off x="3434358" y="1937861"/>
            <a:ext cx="114300" cy="316825"/>
          </a:xfrm>
          <a:prstGeom prst="rect">
            <a:avLst/>
          </a:prstGeom>
          <a:noFill/>
          <a:ln/>
        </p:spPr>
        <p:txBody>
          <a:bodyPr wrap="none" rtlCol="0" anchor="t"/>
          <a:lstStyle/>
          <a:p>
            <a:pPr marL="0" indent="0" algn="ctr">
              <a:lnSpc>
                <a:spcPts val="2495"/>
              </a:lnSpc>
              <a:buNone/>
            </a:pPr>
            <a:r>
              <a:rPr lang="en-US" sz="1996" dirty="0">
                <a:solidFill>
                  <a:srgbClr val="EBECEF"/>
                </a:solidFill>
                <a:latin typeface="Fraunces" pitchFamily="34" charset="0"/>
                <a:ea typeface="Fraunces" pitchFamily="34" charset="-122"/>
                <a:cs typeface="Fraunces" pitchFamily="34" charset="-120"/>
              </a:rPr>
              <a:t>1</a:t>
            </a:r>
            <a:endParaRPr lang="en-US" sz="1996" dirty="0"/>
          </a:p>
        </p:txBody>
      </p:sp>
      <p:sp>
        <p:nvSpPr>
          <p:cNvPr id="9" name="Text 6"/>
          <p:cNvSpPr/>
          <p:nvPr/>
        </p:nvSpPr>
        <p:spPr>
          <a:xfrm>
            <a:off x="3850600" y="1964293"/>
            <a:ext cx="1973580" cy="263962"/>
          </a:xfrm>
          <a:prstGeom prst="rect">
            <a:avLst/>
          </a:prstGeom>
          <a:noFill/>
          <a:ln/>
        </p:spPr>
        <p:txBody>
          <a:bodyPr wrap="none" rtlCol="0" anchor="t"/>
          <a:lstStyle/>
          <a:p>
            <a:pPr marL="0" indent="0">
              <a:lnSpc>
                <a:spcPts val="2079"/>
              </a:lnSpc>
              <a:buNone/>
            </a:pPr>
            <a:r>
              <a:rPr lang="en-US" sz="1663" dirty="0">
                <a:solidFill>
                  <a:srgbClr val="EBECEF"/>
                </a:solidFill>
                <a:latin typeface="Fraunces" pitchFamily="34" charset="0"/>
                <a:ea typeface="Fraunces" pitchFamily="34" charset="-122"/>
                <a:cs typeface="Fraunces" pitchFamily="34" charset="-120"/>
              </a:rPr>
              <a:t>Cultural Awareness</a:t>
            </a:r>
            <a:endParaRPr lang="en-US" sz="1663" dirty="0"/>
          </a:p>
        </p:txBody>
      </p:sp>
      <p:sp>
        <p:nvSpPr>
          <p:cNvPr id="10" name="Text 7"/>
          <p:cNvSpPr/>
          <p:nvPr/>
        </p:nvSpPr>
        <p:spPr>
          <a:xfrm>
            <a:off x="3850600" y="2397204"/>
            <a:ext cx="3380065" cy="1081088"/>
          </a:xfrm>
          <a:prstGeom prst="rect">
            <a:avLst/>
          </a:prstGeom>
          <a:noFill/>
          <a:ln/>
        </p:spPr>
        <p:txBody>
          <a:bodyPr wrap="square" rtlCol="0" anchor="t"/>
          <a:lstStyle/>
          <a:p>
            <a:pPr marL="0" indent="0">
              <a:lnSpc>
                <a:spcPts val="2129"/>
              </a:lnSpc>
              <a:buNone/>
            </a:pPr>
            <a:r>
              <a:rPr lang="en-US" sz="1331" dirty="0">
                <a:solidFill>
                  <a:srgbClr val="EBECEF"/>
                </a:solidFill>
                <a:latin typeface="Epilogue" pitchFamily="34" charset="0"/>
                <a:ea typeface="Epilogue" pitchFamily="34" charset="-122"/>
                <a:cs typeface="Epilogue" pitchFamily="34" charset="-120"/>
              </a:rPr>
              <a:t>Recognize and appreciate the cultural diversity of patients by reflecting on personal biases and engaging in education.</a:t>
            </a:r>
            <a:endParaRPr lang="en-US" sz="1331" dirty="0"/>
          </a:p>
        </p:txBody>
      </p:sp>
      <p:sp>
        <p:nvSpPr>
          <p:cNvPr id="11" name="Shape 8"/>
          <p:cNvSpPr/>
          <p:nvPr/>
        </p:nvSpPr>
        <p:spPr>
          <a:xfrm>
            <a:off x="7399615" y="1906191"/>
            <a:ext cx="380167" cy="380167"/>
          </a:xfrm>
          <a:prstGeom prst="roundRect">
            <a:avLst>
              <a:gd name="adj" fmla="val 20004"/>
            </a:avLst>
          </a:prstGeom>
          <a:solidFill>
            <a:srgbClr val="283157"/>
          </a:solidFill>
          <a:ln w="10478">
            <a:solidFill>
              <a:srgbClr val="303B69"/>
            </a:solidFill>
            <a:prstDash val="solid"/>
          </a:ln>
        </p:spPr>
      </p:sp>
      <p:sp>
        <p:nvSpPr>
          <p:cNvPr id="12" name="Text 9"/>
          <p:cNvSpPr/>
          <p:nvPr/>
        </p:nvSpPr>
        <p:spPr>
          <a:xfrm>
            <a:off x="7513439" y="1937861"/>
            <a:ext cx="152400" cy="316825"/>
          </a:xfrm>
          <a:prstGeom prst="rect">
            <a:avLst/>
          </a:prstGeom>
          <a:noFill/>
          <a:ln/>
        </p:spPr>
        <p:txBody>
          <a:bodyPr wrap="none" rtlCol="0" anchor="t"/>
          <a:lstStyle/>
          <a:p>
            <a:pPr marL="0" indent="0" algn="ctr">
              <a:lnSpc>
                <a:spcPts val="2495"/>
              </a:lnSpc>
              <a:buNone/>
            </a:pPr>
            <a:r>
              <a:rPr lang="en-US" sz="1996" dirty="0">
                <a:solidFill>
                  <a:srgbClr val="EBECEF"/>
                </a:solidFill>
                <a:latin typeface="Fraunces" pitchFamily="34" charset="0"/>
                <a:ea typeface="Fraunces" pitchFamily="34" charset="-122"/>
                <a:cs typeface="Fraunces" pitchFamily="34" charset="-120"/>
              </a:rPr>
              <a:t>2</a:t>
            </a:r>
            <a:endParaRPr lang="en-US" sz="1996" dirty="0"/>
          </a:p>
        </p:txBody>
      </p:sp>
      <p:sp>
        <p:nvSpPr>
          <p:cNvPr id="13" name="Text 10"/>
          <p:cNvSpPr/>
          <p:nvPr/>
        </p:nvSpPr>
        <p:spPr>
          <a:xfrm>
            <a:off x="7948732" y="1964293"/>
            <a:ext cx="1836420" cy="263962"/>
          </a:xfrm>
          <a:prstGeom prst="rect">
            <a:avLst/>
          </a:prstGeom>
          <a:noFill/>
          <a:ln/>
        </p:spPr>
        <p:txBody>
          <a:bodyPr wrap="none" rtlCol="0" anchor="t"/>
          <a:lstStyle/>
          <a:p>
            <a:pPr marL="0" indent="0">
              <a:lnSpc>
                <a:spcPts val="2079"/>
              </a:lnSpc>
              <a:buNone/>
            </a:pPr>
            <a:r>
              <a:rPr lang="en-US" sz="1663" dirty="0">
                <a:solidFill>
                  <a:srgbClr val="EBECEF"/>
                </a:solidFill>
                <a:latin typeface="Fraunces" pitchFamily="34" charset="0"/>
                <a:ea typeface="Fraunces" pitchFamily="34" charset="-122"/>
                <a:cs typeface="Fraunces" pitchFamily="34" charset="-120"/>
              </a:rPr>
              <a:t>Trust and Rapport</a:t>
            </a:r>
            <a:endParaRPr lang="en-US" sz="1663" dirty="0"/>
          </a:p>
        </p:txBody>
      </p:sp>
      <p:sp>
        <p:nvSpPr>
          <p:cNvPr id="14" name="Text 11"/>
          <p:cNvSpPr/>
          <p:nvPr/>
        </p:nvSpPr>
        <p:spPr>
          <a:xfrm>
            <a:off x="7948732" y="2397204"/>
            <a:ext cx="3380065" cy="1081088"/>
          </a:xfrm>
          <a:prstGeom prst="rect">
            <a:avLst/>
          </a:prstGeom>
          <a:noFill/>
          <a:ln/>
        </p:spPr>
        <p:txBody>
          <a:bodyPr wrap="square" rtlCol="0" anchor="t"/>
          <a:lstStyle/>
          <a:p>
            <a:pPr marL="0" indent="0">
              <a:lnSpc>
                <a:spcPts val="2129"/>
              </a:lnSpc>
              <a:buNone/>
            </a:pPr>
            <a:r>
              <a:rPr lang="en-US" sz="1331" dirty="0">
                <a:solidFill>
                  <a:srgbClr val="EBECEF"/>
                </a:solidFill>
                <a:latin typeface="Epilogue" pitchFamily="34" charset="0"/>
                <a:ea typeface="Epilogue" pitchFamily="34" charset="-122"/>
                <a:cs typeface="Epilogue" pitchFamily="34" charset="-120"/>
              </a:rPr>
              <a:t>Build trust and respect with patients by actively listening, showing empathy, and acknowledging patients' experiences.</a:t>
            </a:r>
            <a:endParaRPr lang="en-US" sz="1331" dirty="0"/>
          </a:p>
        </p:txBody>
      </p:sp>
      <p:sp>
        <p:nvSpPr>
          <p:cNvPr id="15" name="Shape 12"/>
          <p:cNvSpPr/>
          <p:nvPr/>
        </p:nvSpPr>
        <p:spPr>
          <a:xfrm>
            <a:off x="3301484" y="3779163"/>
            <a:ext cx="380167" cy="380167"/>
          </a:xfrm>
          <a:prstGeom prst="roundRect">
            <a:avLst>
              <a:gd name="adj" fmla="val 20004"/>
            </a:avLst>
          </a:prstGeom>
          <a:solidFill>
            <a:srgbClr val="283157"/>
          </a:solidFill>
          <a:ln w="10478">
            <a:solidFill>
              <a:srgbClr val="303B69"/>
            </a:solidFill>
            <a:prstDash val="solid"/>
          </a:ln>
        </p:spPr>
      </p:sp>
      <p:sp>
        <p:nvSpPr>
          <p:cNvPr id="16" name="Text 13"/>
          <p:cNvSpPr/>
          <p:nvPr/>
        </p:nvSpPr>
        <p:spPr>
          <a:xfrm>
            <a:off x="3422928" y="3810833"/>
            <a:ext cx="137160" cy="316825"/>
          </a:xfrm>
          <a:prstGeom prst="rect">
            <a:avLst/>
          </a:prstGeom>
          <a:noFill/>
          <a:ln/>
        </p:spPr>
        <p:txBody>
          <a:bodyPr wrap="none" rtlCol="0" anchor="t"/>
          <a:lstStyle/>
          <a:p>
            <a:pPr marL="0" indent="0" algn="ctr">
              <a:lnSpc>
                <a:spcPts val="2495"/>
              </a:lnSpc>
              <a:buNone/>
            </a:pPr>
            <a:r>
              <a:rPr lang="en-US" sz="1996" dirty="0">
                <a:solidFill>
                  <a:srgbClr val="EBECEF"/>
                </a:solidFill>
                <a:latin typeface="Fraunces" pitchFamily="34" charset="0"/>
                <a:ea typeface="Fraunces" pitchFamily="34" charset="-122"/>
                <a:cs typeface="Fraunces" pitchFamily="34" charset="-120"/>
              </a:rPr>
              <a:t>3</a:t>
            </a:r>
            <a:endParaRPr lang="en-US" sz="1996" dirty="0"/>
          </a:p>
        </p:txBody>
      </p:sp>
      <p:sp>
        <p:nvSpPr>
          <p:cNvPr id="17" name="Text 14"/>
          <p:cNvSpPr/>
          <p:nvPr/>
        </p:nvSpPr>
        <p:spPr>
          <a:xfrm>
            <a:off x="3850600" y="3837265"/>
            <a:ext cx="2567940" cy="263962"/>
          </a:xfrm>
          <a:prstGeom prst="rect">
            <a:avLst/>
          </a:prstGeom>
          <a:noFill/>
          <a:ln/>
        </p:spPr>
        <p:txBody>
          <a:bodyPr wrap="none" rtlCol="0" anchor="t"/>
          <a:lstStyle/>
          <a:p>
            <a:pPr marL="0" indent="0">
              <a:lnSpc>
                <a:spcPts val="2079"/>
              </a:lnSpc>
              <a:buNone/>
            </a:pPr>
            <a:r>
              <a:rPr lang="en-US" sz="1663" dirty="0">
                <a:solidFill>
                  <a:srgbClr val="EBECEF"/>
                </a:solidFill>
                <a:latin typeface="Fraunces" pitchFamily="34" charset="0"/>
                <a:ea typeface="Fraunces" pitchFamily="34" charset="-122"/>
                <a:cs typeface="Fraunces" pitchFamily="34" charset="-120"/>
              </a:rPr>
              <a:t>Effective Communication</a:t>
            </a:r>
            <a:endParaRPr lang="en-US" sz="1663" dirty="0"/>
          </a:p>
        </p:txBody>
      </p:sp>
      <p:sp>
        <p:nvSpPr>
          <p:cNvPr id="18" name="Text 15"/>
          <p:cNvSpPr/>
          <p:nvPr/>
        </p:nvSpPr>
        <p:spPr>
          <a:xfrm>
            <a:off x="3850600" y="4270177"/>
            <a:ext cx="3380065" cy="1351359"/>
          </a:xfrm>
          <a:prstGeom prst="rect">
            <a:avLst/>
          </a:prstGeom>
          <a:noFill/>
          <a:ln/>
        </p:spPr>
        <p:txBody>
          <a:bodyPr wrap="square" rtlCol="0" anchor="t"/>
          <a:lstStyle/>
          <a:p>
            <a:pPr marL="0" indent="0">
              <a:lnSpc>
                <a:spcPts val="2129"/>
              </a:lnSpc>
              <a:buNone/>
            </a:pPr>
            <a:r>
              <a:rPr lang="en-US" sz="1331" dirty="0">
                <a:solidFill>
                  <a:srgbClr val="EBECEF"/>
                </a:solidFill>
                <a:latin typeface="Epilogue" pitchFamily="34" charset="0"/>
                <a:ea typeface="Epilogue" pitchFamily="34" charset="-122"/>
                <a:cs typeface="Epilogue" pitchFamily="34" charset="-120"/>
              </a:rPr>
              <a:t>Facilitate patient-centered care by using clear and respectful communication, adapting to patients' needs, and utilizing professional interpreters and visual aids.</a:t>
            </a:r>
            <a:endParaRPr lang="en-US" sz="1331" dirty="0"/>
          </a:p>
        </p:txBody>
      </p:sp>
      <p:sp>
        <p:nvSpPr>
          <p:cNvPr id="19" name="Shape 16"/>
          <p:cNvSpPr/>
          <p:nvPr/>
        </p:nvSpPr>
        <p:spPr>
          <a:xfrm>
            <a:off x="7399615" y="3779163"/>
            <a:ext cx="380167" cy="380167"/>
          </a:xfrm>
          <a:prstGeom prst="roundRect">
            <a:avLst>
              <a:gd name="adj" fmla="val 20004"/>
            </a:avLst>
          </a:prstGeom>
          <a:solidFill>
            <a:srgbClr val="283157"/>
          </a:solidFill>
          <a:ln w="10478">
            <a:solidFill>
              <a:srgbClr val="303B69"/>
            </a:solidFill>
            <a:prstDash val="solid"/>
          </a:ln>
        </p:spPr>
      </p:sp>
      <p:sp>
        <p:nvSpPr>
          <p:cNvPr id="20" name="Text 17"/>
          <p:cNvSpPr/>
          <p:nvPr/>
        </p:nvSpPr>
        <p:spPr>
          <a:xfrm>
            <a:off x="7513439" y="3810833"/>
            <a:ext cx="152400" cy="316825"/>
          </a:xfrm>
          <a:prstGeom prst="rect">
            <a:avLst/>
          </a:prstGeom>
          <a:noFill/>
          <a:ln/>
        </p:spPr>
        <p:txBody>
          <a:bodyPr wrap="none" rtlCol="0" anchor="t"/>
          <a:lstStyle/>
          <a:p>
            <a:pPr marL="0" indent="0" algn="ctr">
              <a:lnSpc>
                <a:spcPts val="2495"/>
              </a:lnSpc>
              <a:buNone/>
            </a:pPr>
            <a:r>
              <a:rPr lang="en-US" sz="1996" dirty="0">
                <a:solidFill>
                  <a:srgbClr val="EBECEF"/>
                </a:solidFill>
                <a:latin typeface="Fraunces" pitchFamily="34" charset="0"/>
                <a:ea typeface="Fraunces" pitchFamily="34" charset="-122"/>
                <a:cs typeface="Fraunces" pitchFamily="34" charset="-120"/>
              </a:rPr>
              <a:t>4</a:t>
            </a:r>
            <a:endParaRPr lang="en-US" sz="1996" dirty="0"/>
          </a:p>
        </p:txBody>
      </p:sp>
      <p:sp>
        <p:nvSpPr>
          <p:cNvPr id="21" name="Text 18"/>
          <p:cNvSpPr/>
          <p:nvPr/>
        </p:nvSpPr>
        <p:spPr>
          <a:xfrm>
            <a:off x="7948732" y="3837265"/>
            <a:ext cx="2583180" cy="263962"/>
          </a:xfrm>
          <a:prstGeom prst="rect">
            <a:avLst/>
          </a:prstGeom>
          <a:noFill/>
          <a:ln/>
        </p:spPr>
        <p:txBody>
          <a:bodyPr wrap="none" rtlCol="0" anchor="t"/>
          <a:lstStyle/>
          <a:p>
            <a:pPr marL="0" indent="0">
              <a:lnSpc>
                <a:spcPts val="2079"/>
              </a:lnSpc>
              <a:buNone/>
            </a:pPr>
            <a:r>
              <a:rPr lang="en-US" sz="1663" dirty="0">
                <a:solidFill>
                  <a:srgbClr val="EBECEF"/>
                </a:solidFill>
                <a:latin typeface="Fraunces" pitchFamily="34" charset="0"/>
                <a:ea typeface="Fraunces" pitchFamily="34" charset="-122"/>
                <a:cs typeface="Fraunces" pitchFamily="34" charset="-120"/>
              </a:rPr>
              <a:t>Individualized Care Plans</a:t>
            </a:r>
            <a:endParaRPr lang="en-US" sz="1663" dirty="0"/>
          </a:p>
        </p:txBody>
      </p:sp>
      <p:sp>
        <p:nvSpPr>
          <p:cNvPr id="22" name="Text 19"/>
          <p:cNvSpPr/>
          <p:nvPr/>
        </p:nvSpPr>
        <p:spPr>
          <a:xfrm>
            <a:off x="7948732" y="4270177"/>
            <a:ext cx="3380065" cy="1351359"/>
          </a:xfrm>
          <a:prstGeom prst="rect">
            <a:avLst/>
          </a:prstGeom>
          <a:noFill/>
          <a:ln/>
        </p:spPr>
        <p:txBody>
          <a:bodyPr wrap="square" rtlCol="0" anchor="t"/>
          <a:lstStyle/>
          <a:p>
            <a:pPr marL="0" indent="0">
              <a:lnSpc>
                <a:spcPts val="2129"/>
              </a:lnSpc>
              <a:buNone/>
            </a:pPr>
            <a:r>
              <a:rPr lang="en-US" sz="1331" dirty="0">
                <a:solidFill>
                  <a:srgbClr val="EBECEF"/>
                </a:solidFill>
                <a:latin typeface="Epilogue" pitchFamily="34" charset="0"/>
                <a:ea typeface="Epilogue" pitchFamily="34" charset="-122"/>
                <a:cs typeface="Epilogue" pitchFamily="34" charset="-120"/>
              </a:rPr>
              <a:t>Provide tailored care plans that meet patients' unique needs, preferences, and values, including cultural factors such as dietary restrictions and religious practices.</a:t>
            </a:r>
            <a:endParaRPr lang="en-US" sz="1331" dirty="0"/>
          </a:p>
        </p:txBody>
      </p:sp>
      <p:sp>
        <p:nvSpPr>
          <p:cNvPr id="23" name="Shape 20"/>
          <p:cNvSpPr/>
          <p:nvPr/>
        </p:nvSpPr>
        <p:spPr>
          <a:xfrm>
            <a:off x="3301484" y="5922407"/>
            <a:ext cx="380167" cy="380167"/>
          </a:xfrm>
          <a:prstGeom prst="roundRect">
            <a:avLst>
              <a:gd name="adj" fmla="val 20004"/>
            </a:avLst>
          </a:prstGeom>
          <a:solidFill>
            <a:srgbClr val="283157"/>
          </a:solidFill>
          <a:ln w="10478">
            <a:solidFill>
              <a:srgbClr val="303B69"/>
            </a:solidFill>
            <a:prstDash val="solid"/>
          </a:ln>
        </p:spPr>
      </p:sp>
      <p:sp>
        <p:nvSpPr>
          <p:cNvPr id="24" name="Text 21"/>
          <p:cNvSpPr/>
          <p:nvPr/>
        </p:nvSpPr>
        <p:spPr>
          <a:xfrm>
            <a:off x="3419118" y="5954078"/>
            <a:ext cx="144780" cy="316825"/>
          </a:xfrm>
          <a:prstGeom prst="rect">
            <a:avLst/>
          </a:prstGeom>
          <a:noFill/>
          <a:ln/>
        </p:spPr>
        <p:txBody>
          <a:bodyPr wrap="none" rtlCol="0" anchor="t"/>
          <a:lstStyle/>
          <a:p>
            <a:pPr marL="0" indent="0" algn="ctr">
              <a:lnSpc>
                <a:spcPts val="2495"/>
              </a:lnSpc>
              <a:buNone/>
            </a:pPr>
            <a:r>
              <a:rPr lang="en-US" sz="1996" dirty="0">
                <a:solidFill>
                  <a:srgbClr val="EBECEF"/>
                </a:solidFill>
                <a:latin typeface="Fraunces" pitchFamily="34" charset="0"/>
                <a:ea typeface="Fraunces" pitchFamily="34" charset="-122"/>
                <a:cs typeface="Fraunces" pitchFamily="34" charset="-120"/>
              </a:rPr>
              <a:t>5</a:t>
            </a:r>
            <a:endParaRPr lang="en-US" sz="1996" dirty="0"/>
          </a:p>
        </p:txBody>
      </p:sp>
      <p:sp>
        <p:nvSpPr>
          <p:cNvPr id="25" name="Text 22"/>
          <p:cNvSpPr/>
          <p:nvPr/>
        </p:nvSpPr>
        <p:spPr>
          <a:xfrm>
            <a:off x="3850600" y="5980509"/>
            <a:ext cx="2697480" cy="263962"/>
          </a:xfrm>
          <a:prstGeom prst="rect">
            <a:avLst/>
          </a:prstGeom>
          <a:noFill/>
          <a:ln/>
        </p:spPr>
        <p:txBody>
          <a:bodyPr wrap="none" rtlCol="0" anchor="t"/>
          <a:lstStyle/>
          <a:p>
            <a:pPr marL="0" indent="0">
              <a:lnSpc>
                <a:spcPts val="2079"/>
              </a:lnSpc>
              <a:buNone/>
            </a:pPr>
            <a:r>
              <a:rPr lang="en-US" sz="1663" dirty="0">
                <a:solidFill>
                  <a:srgbClr val="EBECEF"/>
                </a:solidFill>
                <a:latin typeface="Fraunces" pitchFamily="34" charset="0"/>
                <a:ea typeface="Fraunces" pitchFamily="34" charset="-122"/>
                <a:cs typeface="Fraunces" pitchFamily="34" charset="-120"/>
              </a:rPr>
              <a:t>Inclusive Decision-Making</a:t>
            </a:r>
            <a:endParaRPr lang="en-US" sz="1663" dirty="0"/>
          </a:p>
        </p:txBody>
      </p:sp>
      <p:sp>
        <p:nvSpPr>
          <p:cNvPr id="26" name="Text 23"/>
          <p:cNvSpPr/>
          <p:nvPr/>
        </p:nvSpPr>
        <p:spPr>
          <a:xfrm>
            <a:off x="3850600" y="6413421"/>
            <a:ext cx="3380065" cy="1351359"/>
          </a:xfrm>
          <a:prstGeom prst="rect">
            <a:avLst/>
          </a:prstGeom>
          <a:noFill/>
          <a:ln/>
        </p:spPr>
        <p:txBody>
          <a:bodyPr wrap="square" rtlCol="0" anchor="t"/>
          <a:lstStyle/>
          <a:p>
            <a:pPr marL="0" indent="0">
              <a:lnSpc>
                <a:spcPts val="2129"/>
              </a:lnSpc>
              <a:buNone/>
            </a:pPr>
            <a:r>
              <a:rPr lang="en-US" sz="1331" dirty="0">
                <a:solidFill>
                  <a:srgbClr val="EBECEF"/>
                </a:solidFill>
                <a:latin typeface="Epilogue" pitchFamily="34" charset="0"/>
                <a:ea typeface="Epilogue" pitchFamily="34" charset="-122"/>
                <a:cs typeface="Epilogue" pitchFamily="34" charset="-120"/>
              </a:rPr>
              <a:t>Involve patients in the decision-making process by providing sufficient information, involving them in discussions, and respecting their choices and values.</a:t>
            </a:r>
            <a:endParaRPr lang="en-US" sz="1331" dirty="0"/>
          </a:p>
        </p:txBody>
      </p:sp>
      <p:sp>
        <p:nvSpPr>
          <p:cNvPr id="27" name="Shape 24"/>
          <p:cNvSpPr/>
          <p:nvPr/>
        </p:nvSpPr>
        <p:spPr>
          <a:xfrm>
            <a:off x="7399615" y="5922407"/>
            <a:ext cx="380167" cy="380167"/>
          </a:xfrm>
          <a:prstGeom prst="roundRect">
            <a:avLst>
              <a:gd name="adj" fmla="val 20004"/>
            </a:avLst>
          </a:prstGeom>
          <a:solidFill>
            <a:srgbClr val="283157"/>
          </a:solidFill>
          <a:ln w="10478">
            <a:solidFill>
              <a:srgbClr val="303B69"/>
            </a:solidFill>
            <a:prstDash val="solid"/>
          </a:ln>
        </p:spPr>
      </p:sp>
      <p:sp>
        <p:nvSpPr>
          <p:cNvPr id="28" name="Text 25"/>
          <p:cNvSpPr/>
          <p:nvPr/>
        </p:nvSpPr>
        <p:spPr>
          <a:xfrm>
            <a:off x="7513439" y="5954078"/>
            <a:ext cx="152400" cy="316825"/>
          </a:xfrm>
          <a:prstGeom prst="rect">
            <a:avLst/>
          </a:prstGeom>
          <a:noFill/>
          <a:ln/>
        </p:spPr>
        <p:txBody>
          <a:bodyPr wrap="none" rtlCol="0" anchor="t"/>
          <a:lstStyle/>
          <a:p>
            <a:pPr marL="0" indent="0" algn="ctr">
              <a:lnSpc>
                <a:spcPts val="2495"/>
              </a:lnSpc>
              <a:buNone/>
            </a:pPr>
            <a:r>
              <a:rPr lang="en-US" sz="1996" dirty="0">
                <a:solidFill>
                  <a:srgbClr val="EBECEF"/>
                </a:solidFill>
                <a:latin typeface="Fraunces" pitchFamily="34" charset="0"/>
                <a:ea typeface="Fraunces" pitchFamily="34" charset="-122"/>
                <a:cs typeface="Fraunces" pitchFamily="34" charset="-120"/>
              </a:rPr>
              <a:t>6</a:t>
            </a:r>
            <a:endParaRPr lang="en-US" sz="1996" dirty="0"/>
          </a:p>
        </p:txBody>
      </p:sp>
      <p:sp>
        <p:nvSpPr>
          <p:cNvPr id="29" name="Text 26"/>
          <p:cNvSpPr/>
          <p:nvPr/>
        </p:nvSpPr>
        <p:spPr>
          <a:xfrm>
            <a:off x="7948732" y="5980509"/>
            <a:ext cx="2209800" cy="263962"/>
          </a:xfrm>
          <a:prstGeom prst="rect">
            <a:avLst/>
          </a:prstGeom>
          <a:noFill/>
          <a:ln/>
        </p:spPr>
        <p:txBody>
          <a:bodyPr wrap="none" rtlCol="0" anchor="t"/>
          <a:lstStyle/>
          <a:p>
            <a:pPr marL="0" indent="0">
              <a:lnSpc>
                <a:spcPts val="2079"/>
              </a:lnSpc>
              <a:buNone/>
            </a:pPr>
            <a:r>
              <a:rPr lang="en-US" sz="1663" dirty="0">
                <a:solidFill>
                  <a:srgbClr val="EBECEF"/>
                </a:solidFill>
                <a:latin typeface="Fraunces" pitchFamily="34" charset="0"/>
                <a:ea typeface="Fraunces" pitchFamily="34" charset="-122"/>
                <a:cs typeface="Fraunces" pitchFamily="34" charset="-120"/>
              </a:rPr>
              <a:t>Continuing Education</a:t>
            </a:r>
            <a:endParaRPr lang="en-US" sz="1663" dirty="0"/>
          </a:p>
        </p:txBody>
      </p:sp>
      <p:sp>
        <p:nvSpPr>
          <p:cNvPr id="30" name="Text 27"/>
          <p:cNvSpPr/>
          <p:nvPr/>
        </p:nvSpPr>
        <p:spPr>
          <a:xfrm>
            <a:off x="7948732" y="6413421"/>
            <a:ext cx="3380065" cy="1081088"/>
          </a:xfrm>
          <a:prstGeom prst="rect">
            <a:avLst/>
          </a:prstGeom>
          <a:noFill/>
          <a:ln/>
        </p:spPr>
        <p:txBody>
          <a:bodyPr wrap="square" rtlCol="0" anchor="t"/>
          <a:lstStyle/>
          <a:p>
            <a:pPr marL="0" indent="0">
              <a:lnSpc>
                <a:spcPts val="2129"/>
              </a:lnSpc>
              <a:buNone/>
            </a:pPr>
            <a:r>
              <a:rPr lang="en-US" sz="1331" dirty="0">
                <a:solidFill>
                  <a:srgbClr val="EBECEF"/>
                </a:solidFill>
                <a:latin typeface="Epilogue" pitchFamily="34" charset="0"/>
                <a:ea typeface="Epilogue" pitchFamily="34" charset="-122"/>
                <a:cs typeface="Epilogue" pitchFamily="34" charset="-120"/>
              </a:rPr>
              <a:t>Engage in ongoing education and training related to cultural competence to provide the best possible patient-centered care.</a:t>
            </a:r>
            <a:endParaRPr lang="en-US" sz="133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6319599" y="1484948"/>
            <a:ext cx="7477601" cy="2083118"/>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Conclusion - Patient-Centered Care in Diverse Settings</a:t>
            </a:r>
            <a:endParaRPr lang="en-US" sz="4374" dirty="0"/>
          </a:p>
        </p:txBody>
      </p:sp>
      <p:sp>
        <p:nvSpPr>
          <p:cNvPr id="5" name="Text 3"/>
          <p:cNvSpPr/>
          <p:nvPr/>
        </p:nvSpPr>
        <p:spPr>
          <a:xfrm>
            <a:off x="6319599" y="3901321"/>
            <a:ext cx="7477601" cy="284321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Patient-centered care in diverse settings requires tailoring healthcare approaches to meet the unique needs and preferences of each patient. By considering cultural factors, healthcare professionals can create an inclusive and supportive environment that fosters trust and collaboration. Understanding different cultural perspectives enables practitioners to provide culturally sensitive care, promoting positive patient experiences and improving health outcomes across diverse patient populations.</a:t>
            </a:r>
            <a:endParaRPr lang="en-US" sz="1750" dirty="0"/>
          </a:p>
        </p:txBody>
      </p:sp>
      <p:pic>
        <p:nvPicPr>
          <p:cNvPr id="6" name="Image 0" descr="preencoded.png"/>
          <p:cNvPicPr>
            <a:picLocks noChangeAspect="1"/>
          </p:cNvPicPr>
          <p:nvPr/>
        </p:nvPicPr>
        <p:blipFill>
          <a:blip r:embed="rId3"/>
          <a:stretch>
            <a:fillRect/>
          </a:stretch>
        </p:blipFill>
        <p:spPr>
          <a:xfrm>
            <a:off x="0" y="0"/>
            <a:ext cx="5486400" cy="8229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1418392"/>
            <a:ext cx="644652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Review - Key Takeaways</a:t>
            </a:r>
            <a:endParaRPr lang="en-US" sz="4374" dirty="0"/>
          </a:p>
        </p:txBody>
      </p:sp>
      <p:sp>
        <p:nvSpPr>
          <p:cNvPr id="7" name="Shape 4"/>
          <p:cNvSpPr/>
          <p:nvPr/>
        </p:nvSpPr>
        <p:spPr>
          <a:xfrm>
            <a:off x="2037993" y="2619613"/>
            <a:ext cx="499943" cy="499943"/>
          </a:xfrm>
          <a:prstGeom prst="roundRect">
            <a:avLst>
              <a:gd name="adj" fmla="val 20000"/>
            </a:avLst>
          </a:prstGeom>
          <a:solidFill>
            <a:srgbClr val="283157"/>
          </a:solidFill>
          <a:ln w="13811">
            <a:solidFill>
              <a:srgbClr val="303B69"/>
            </a:solidFill>
            <a:prstDash val="solid"/>
          </a:ln>
        </p:spPr>
      </p:sp>
      <p:sp>
        <p:nvSpPr>
          <p:cNvPr id="8" name="Text 5"/>
          <p:cNvSpPr/>
          <p:nvPr/>
        </p:nvSpPr>
        <p:spPr>
          <a:xfrm>
            <a:off x="2211705" y="2661285"/>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2695932"/>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Cultural competency:</a:t>
            </a:r>
            <a:endParaRPr lang="en-US" sz="2187" dirty="0"/>
          </a:p>
        </p:txBody>
      </p:sp>
      <p:sp>
        <p:nvSpPr>
          <p:cNvPr id="10" name="Text 7"/>
          <p:cNvSpPr/>
          <p:nvPr/>
        </p:nvSpPr>
        <p:spPr>
          <a:xfrm>
            <a:off x="2760107" y="3612475"/>
            <a:ext cx="264795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Recognize and respect diverse beliefs and practices to provide effective and patient-centered care.</a:t>
            </a:r>
            <a:endParaRPr lang="en-US" sz="1750" dirty="0"/>
          </a:p>
        </p:txBody>
      </p:sp>
      <p:sp>
        <p:nvSpPr>
          <p:cNvPr id="11" name="Shape 8"/>
          <p:cNvSpPr/>
          <p:nvPr/>
        </p:nvSpPr>
        <p:spPr>
          <a:xfrm>
            <a:off x="5630228" y="2619613"/>
            <a:ext cx="499943" cy="499943"/>
          </a:xfrm>
          <a:prstGeom prst="roundRect">
            <a:avLst>
              <a:gd name="adj" fmla="val 20000"/>
            </a:avLst>
          </a:prstGeom>
          <a:solidFill>
            <a:srgbClr val="283157"/>
          </a:solidFill>
          <a:ln w="13811">
            <a:solidFill>
              <a:srgbClr val="303B69"/>
            </a:solidFill>
            <a:prstDash val="solid"/>
          </a:ln>
        </p:spPr>
      </p:sp>
      <p:sp>
        <p:nvSpPr>
          <p:cNvPr id="12" name="Text 9"/>
          <p:cNvSpPr/>
          <p:nvPr/>
        </p:nvSpPr>
        <p:spPr>
          <a:xfrm>
            <a:off x="5777270" y="2661285"/>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6352342" y="2695932"/>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Addressing implicit bias:</a:t>
            </a:r>
            <a:endParaRPr lang="en-US" sz="2187" dirty="0"/>
          </a:p>
        </p:txBody>
      </p:sp>
      <p:sp>
        <p:nvSpPr>
          <p:cNvPr id="14" name="Text 11"/>
          <p:cNvSpPr/>
          <p:nvPr/>
        </p:nvSpPr>
        <p:spPr>
          <a:xfrm>
            <a:off x="6352342" y="3612475"/>
            <a:ext cx="2647950"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Acknowledge and mitigate subconscious biases to promote equitable and unbiased patient care.</a:t>
            </a:r>
            <a:endParaRPr lang="en-US" sz="1750" dirty="0"/>
          </a:p>
        </p:txBody>
      </p:sp>
      <p:sp>
        <p:nvSpPr>
          <p:cNvPr id="15" name="Shape 12"/>
          <p:cNvSpPr/>
          <p:nvPr/>
        </p:nvSpPr>
        <p:spPr>
          <a:xfrm>
            <a:off x="9222462" y="2619613"/>
            <a:ext cx="499943" cy="499943"/>
          </a:xfrm>
          <a:prstGeom prst="roundRect">
            <a:avLst>
              <a:gd name="adj" fmla="val 20000"/>
            </a:avLst>
          </a:prstGeom>
          <a:solidFill>
            <a:srgbClr val="283157"/>
          </a:solidFill>
          <a:ln w="13811">
            <a:solidFill>
              <a:srgbClr val="303B69"/>
            </a:solidFill>
            <a:prstDash val="solid"/>
          </a:ln>
        </p:spPr>
      </p:sp>
      <p:sp>
        <p:nvSpPr>
          <p:cNvPr id="16" name="Text 13"/>
          <p:cNvSpPr/>
          <p:nvPr/>
        </p:nvSpPr>
        <p:spPr>
          <a:xfrm>
            <a:off x="9380934" y="2661285"/>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9944576" y="2695932"/>
            <a:ext cx="2647950" cy="694373"/>
          </a:xfrm>
          <a:prstGeom prst="rect">
            <a:avLst/>
          </a:prstGeom>
          <a:noFill/>
          <a:ln/>
        </p:spPr>
        <p:txBody>
          <a:bodyPr wrap="squar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Patient-centered care:</a:t>
            </a:r>
            <a:endParaRPr lang="en-US" sz="2187" dirty="0"/>
          </a:p>
        </p:txBody>
      </p:sp>
      <p:sp>
        <p:nvSpPr>
          <p:cNvPr id="18" name="Text 15"/>
          <p:cNvSpPr/>
          <p:nvPr/>
        </p:nvSpPr>
        <p:spPr>
          <a:xfrm>
            <a:off x="9944576" y="3612475"/>
            <a:ext cx="2647950" cy="3198614"/>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Tailor healthcare approaches to meet unique patient needs and preferences, creating an inclusive and supportive environment that fosters trust and collaboration.</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30076"/>
          </a:xfrm>
          <a:prstGeom prst="rect">
            <a:avLst/>
          </a:prstGeom>
          <a:solidFill>
            <a:srgbClr val="080E26"/>
          </a:solidFill>
          <a:ln w="12740">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30076"/>
          </a:xfrm>
          <a:prstGeom prst="rect">
            <a:avLst/>
          </a:prstGeom>
        </p:spPr>
      </p:pic>
      <p:sp>
        <p:nvSpPr>
          <p:cNvPr id="5" name="Shape 2"/>
          <p:cNvSpPr/>
          <p:nvPr/>
        </p:nvSpPr>
        <p:spPr>
          <a:xfrm>
            <a:off x="0" y="0"/>
            <a:ext cx="14630400" cy="8230076"/>
          </a:xfrm>
          <a:prstGeom prst="rect">
            <a:avLst/>
          </a:prstGeom>
          <a:solidFill>
            <a:srgbClr val="080E26">
              <a:alpha val="80000"/>
            </a:srgbClr>
          </a:solidFill>
          <a:ln/>
        </p:spPr>
      </p:sp>
      <p:sp>
        <p:nvSpPr>
          <p:cNvPr id="6" name="Text 3"/>
          <p:cNvSpPr/>
          <p:nvPr/>
        </p:nvSpPr>
        <p:spPr>
          <a:xfrm>
            <a:off x="2472928" y="560665"/>
            <a:ext cx="5554980" cy="637103"/>
          </a:xfrm>
          <a:prstGeom prst="rect">
            <a:avLst/>
          </a:prstGeom>
          <a:noFill/>
          <a:ln/>
        </p:spPr>
        <p:txBody>
          <a:bodyPr wrap="none" rtlCol="0" anchor="t"/>
          <a:lstStyle/>
          <a:p>
            <a:pPr marL="0" indent="0">
              <a:lnSpc>
                <a:spcPts val="5017"/>
              </a:lnSpc>
              <a:buNone/>
            </a:pPr>
            <a:r>
              <a:rPr lang="en-US" sz="4014" dirty="0">
                <a:solidFill>
                  <a:srgbClr val="FFFFFF"/>
                </a:solidFill>
                <a:latin typeface="Fraunces" pitchFamily="34" charset="0"/>
                <a:ea typeface="Fraunces" pitchFamily="34" charset="-122"/>
                <a:cs typeface="Fraunces" pitchFamily="34" charset="-120"/>
              </a:rPr>
              <a:t>Educational Objectives</a:t>
            </a:r>
            <a:endParaRPr lang="en-US" sz="4014" dirty="0"/>
          </a:p>
        </p:txBody>
      </p:sp>
      <p:sp>
        <p:nvSpPr>
          <p:cNvPr id="7" name="Shape 4"/>
          <p:cNvSpPr/>
          <p:nvPr/>
        </p:nvSpPr>
        <p:spPr>
          <a:xfrm>
            <a:off x="2472928" y="1503521"/>
            <a:ext cx="3092291" cy="6165890"/>
          </a:xfrm>
          <a:prstGeom prst="roundRect">
            <a:avLst>
              <a:gd name="adj" fmla="val 2967"/>
            </a:avLst>
          </a:prstGeom>
          <a:solidFill>
            <a:srgbClr val="283157"/>
          </a:solidFill>
          <a:ln w="12740">
            <a:solidFill>
              <a:srgbClr val="303B69"/>
            </a:solidFill>
            <a:prstDash val="solid"/>
          </a:ln>
        </p:spPr>
      </p:sp>
      <p:sp>
        <p:nvSpPr>
          <p:cNvPr id="8" name="Text 5"/>
          <p:cNvSpPr/>
          <p:nvPr/>
        </p:nvSpPr>
        <p:spPr>
          <a:xfrm>
            <a:off x="2689503" y="1720096"/>
            <a:ext cx="2659142" cy="637223"/>
          </a:xfrm>
          <a:prstGeom prst="rect">
            <a:avLst/>
          </a:prstGeom>
          <a:noFill/>
          <a:ln/>
        </p:spPr>
        <p:txBody>
          <a:bodyPr wrap="square" rtlCol="0" anchor="t"/>
          <a:lstStyle/>
          <a:p>
            <a:pPr marL="0" indent="0">
              <a:lnSpc>
                <a:spcPts val="2508"/>
              </a:lnSpc>
              <a:buNone/>
            </a:pPr>
            <a:r>
              <a:rPr lang="en-US" sz="2007" dirty="0">
                <a:solidFill>
                  <a:srgbClr val="EBECEF"/>
                </a:solidFill>
                <a:latin typeface="Fraunces" pitchFamily="34" charset="0"/>
                <a:ea typeface="Fraunces" pitchFamily="34" charset="-122"/>
                <a:cs typeface="Fraunces" pitchFamily="34" charset="-120"/>
              </a:rPr>
              <a:t>Develop Cultural Competency in GME</a:t>
            </a:r>
            <a:endParaRPr lang="en-US" sz="2007" dirty="0"/>
          </a:p>
        </p:txBody>
      </p:sp>
      <p:sp>
        <p:nvSpPr>
          <p:cNvPr id="9" name="Text 6"/>
          <p:cNvSpPr/>
          <p:nvPr/>
        </p:nvSpPr>
        <p:spPr>
          <a:xfrm>
            <a:off x="2689503" y="2561153"/>
            <a:ext cx="2659142" cy="4891683"/>
          </a:xfrm>
          <a:prstGeom prst="rect">
            <a:avLst/>
          </a:prstGeom>
          <a:noFill/>
          <a:ln/>
        </p:spPr>
        <p:txBody>
          <a:bodyPr wrap="squar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By the end of the course, learners should be able to demonstrate an understanding of the key elements of cultural competency, including self-awareness, valuing diversity, and effective cross-cultural communication. They should be able to apply these principles in real-world healthcare settings to improve patient outcomes.</a:t>
            </a:r>
            <a:endParaRPr lang="en-US" sz="1605" dirty="0"/>
          </a:p>
        </p:txBody>
      </p:sp>
      <p:sp>
        <p:nvSpPr>
          <p:cNvPr id="10" name="Shape 7"/>
          <p:cNvSpPr/>
          <p:nvPr/>
        </p:nvSpPr>
        <p:spPr>
          <a:xfrm>
            <a:off x="5769054" y="1503521"/>
            <a:ext cx="3092291" cy="6165890"/>
          </a:xfrm>
          <a:prstGeom prst="roundRect">
            <a:avLst>
              <a:gd name="adj" fmla="val 2967"/>
            </a:avLst>
          </a:prstGeom>
          <a:solidFill>
            <a:srgbClr val="283157"/>
          </a:solidFill>
          <a:ln w="12740">
            <a:solidFill>
              <a:srgbClr val="303B69"/>
            </a:solidFill>
            <a:prstDash val="solid"/>
          </a:ln>
        </p:spPr>
      </p:sp>
      <p:sp>
        <p:nvSpPr>
          <p:cNvPr id="11" name="Text 8"/>
          <p:cNvSpPr/>
          <p:nvPr/>
        </p:nvSpPr>
        <p:spPr>
          <a:xfrm>
            <a:off x="5985629" y="1720096"/>
            <a:ext cx="2659142" cy="637223"/>
          </a:xfrm>
          <a:prstGeom prst="rect">
            <a:avLst/>
          </a:prstGeom>
          <a:noFill/>
          <a:ln/>
        </p:spPr>
        <p:txBody>
          <a:bodyPr wrap="square" rtlCol="0" anchor="t"/>
          <a:lstStyle/>
          <a:p>
            <a:pPr marL="0" indent="0">
              <a:lnSpc>
                <a:spcPts val="2508"/>
              </a:lnSpc>
              <a:buNone/>
            </a:pPr>
            <a:r>
              <a:rPr lang="en-US" sz="2007" dirty="0">
                <a:solidFill>
                  <a:srgbClr val="EBECEF"/>
                </a:solidFill>
                <a:latin typeface="Fraunces" pitchFamily="34" charset="0"/>
                <a:ea typeface="Fraunces" pitchFamily="34" charset="-122"/>
                <a:cs typeface="Fraunces" pitchFamily="34" charset="-120"/>
              </a:rPr>
              <a:t>Address Implicit Bias in Healthcare</a:t>
            </a:r>
            <a:endParaRPr lang="en-US" sz="2007" dirty="0"/>
          </a:p>
        </p:txBody>
      </p:sp>
      <p:sp>
        <p:nvSpPr>
          <p:cNvPr id="12" name="Text 9"/>
          <p:cNvSpPr/>
          <p:nvPr/>
        </p:nvSpPr>
        <p:spPr>
          <a:xfrm>
            <a:off x="5985629" y="2561153"/>
            <a:ext cx="2659142" cy="4565571"/>
          </a:xfrm>
          <a:prstGeom prst="rect">
            <a:avLst/>
          </a:prstGeom>
          <a:noFill/>
          <a:ln/>
        </p:spPr>
        <p:txBody>
          <a:bodyPr wrap="squar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Participants should be able to identify and understand the impact of implicit biases on patient care, including diagnosis, treatment, and communication disparities. They should also be able to implement strategies for mitigating these biases, such as self-reflection and cultural competence training.</a:t>
            </a:r>
            <a:endParaRPr lang="en-US" sz="1605" dirty="0"/>
          </a:p>
        </p:txBody>
      </p:sp>
      <p:sp>
        <p:nvSpPr>
          <p:cNvPr id="13" name="Shape 10"/>
          <p:cNvSpPr/>
          <p:nvPr/>
        </p:nvSpPr>
        <p:spPr>
          <a:xfrm>
            <a:off x="9065181" y="1503521"/>
            <a:ext cx="3092291" cy="6165890"/>
          </a:xfrm>
          <a:prstGeom prst="roundRect">
            <a:avLst>
              <a:gd name="adj" fmla="val 2967"/>
            </a:avLst>
          </a:prstGeom>
          <a:solidFill>
            <a:srgbClr val="283157"/>
          </a:solidFill>
          <a:ln w="12740">
            <a:solidFill>
              <a:srgbClr val="303B69"/>
            </a:solidFill>
            <a:prstDash val="solid"/>
          </a:ln>
        </p:spPr>
      </p:sp>
      <p:sp>
        <p:nvSpPr>
          <p:cNvPr id="14" name="Text 11"/>
          <p:cNvSpPr/>
          <p:nvPr/>
        </p:nvSpPr>
        <p:spPr>
          <a:xfrm>
            <a:off x="9281755" y="1720096"/>
            <a:ext cx="2659142" cy="955834"/>
          </a:xfrm>
          <a:prstGeom prst="rect">
            <a:avLst/>
          </a:prstGeom>
          <a:noFill/>
          <a:ln/>
        </p:spPr>
        <p:txBody>
          <a:bodyPr wrap="square" rtlCol="0" anchor="t"/>
          <a:lstStyle/>
          <a:p>
            <a:pPr marL="0" indent="0">
              <a:lnSpc>
                <a:spcPts val="2508"/>
              </a:lnSpc>
              <a:buNone/>
            </a:pPr>
            <a:r>
              <a:rPr lang="en-US" sz="2007" dirty="0">
                <a:solidFill>
                  <a:srgbClr val="EBECEF"/>
                </a:solidFill>
                <a:latin typeface="Fraunces" pitchFamily="34" charset="0"/>
                <a:ea typeface="Fraunces" pitchFamily="34" charset="-122"/>
                <a:cs typeface="Fraunces" pitchFamily="34" charset="-120"/>
              </a:rPr>
              <a:t>Implement Patient-Centered Care in Diverse Settings</a:t>
            </a:r>
            <a:endParaRPr lang="en-US" sz="2007" dirty="0"/>
          </a:p>
        </p:txBody>
      </p:sp>
      <p:sp>
        <p:nvSpPr>
          <p:cNvPr id="15" name="Text 12"/>
          <p:cNvSpPr/>
          <p:nvPr/>
        </p:nvSpPr>
        <p:spPr>
          <a:xfrm>
            <a:off x="9281755" y="2879765"/>
            <a:ext cx="2659142" cy="4239458"/>
          </a:xfrm>
          <a:prstGeom prst="rect">
            <a:avLst/>
          </a:prstGeom>
          <a:noFill/>
          <a:ln/>
        </p:spPr>
        <p:txBody>
          <a:bodyPr wrap="square" rtlCol="0" anchor="t"/>
          <a:lstStyle/>
          <a:p>
            <a:pPr marL="0" indent="0">
              <a:lnSpc>
                <a:spcPts val="2569"/>
              </a:lnSpc>
              <a:buNone/>
            </a:pPr>
            <a:r>
              <a:rPr lang="en-US" sz="1605" dirty="0">
                <a:solidFill>
                  <a:srgbClr val="EBECEF"/>
                </a:solidFill>
                <a:latin typeface="Epilogue" pitchFamily="34" charset="0"/>
                <a:ea typeface="Epilogue" pitchFamily="34" charset="-122"/>
                <a:cs typeface="Epilogue" pitchFamily="34" charset="-120"/>
              </a:rPr>
              <a:t>Learners should acquire the skills to provide patient-centered care that respects the unique needs, preferences, and values of patients from diverse backgrounds. This includes developing cultural awareness, building trust and rapport, and involving patients in the decision-making process.</a:t>
            </a:r>
            <a:endParaRPr lang="en-US" sz="160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732711"/>
            <a:ext cx="670560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Course Outline Summary</a:t>
            </a:r>
            <a:endParaRPr lang="en-US" sz="4374" dirty="0"/>
          </a:p>
        </p:txBody>
      </p:sp>
      <p:sp>
        <p:nvSpPr>
          <p:cNvPr id="7" name="Text 4"/>
          <p:cNvSpPr/>
          <p:nvPr/>
        </p:nvSpPr>
        <p:spPr>
          <a:xfrm>
            <a:off x="2037993" y="1982510"/>
            <a:ext cx="3156347" cy="1249442"/>
          </a:xfrm>
          <a:prstGeom prst="rect">
            <a:avLst/>
          </a:prstGeom>
          <a:noFill/>
          <a:ln/>
        </p:spPr>
        <p:txBody>
          <a:bodyPr wrap="squar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Module 1: Cultural Competency in GME</a:t>
            </a:r>
            <a:endParaRPr lang="en-US" sz="2624" dirty="0"/>
          </a:p>
        </p:txBody>
      </p:sp>
      <p:sp>
        <p:nvSpPr>
          <p:cNvPr id="8" name="Text 5"/>
          <p:cNvSpPr/>
          <p:nvPr/>
        </p:nvSpPr>
        <p:spPr>
          <a:xfrm>
            <a:off x="2037993" y="3454122"/>
            <a:ext cx="315634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Awareness of One's Cultural Lens</a:t>
            </a:r>
            <a:endParaRPr lang="en-US" sz="1750" dirty="0"/>
          </a:p>
        </p:txBody>
      </p:sp>
      <p:sp>
        <p:nvSpPr>
          <p:cNvPr id="9" name="Text 6"/>
          <p:cNvSpPr/>
          <p:nvPr/>
        </p:nvSpPr>
        <p:spPr>
          <a:xfrm>
            <a:off x="2037993" y="4364831"/>
            <a:ext cx="3156347"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Valuing Diversity</a:t>
            </a:r>
            <a:endParaRPr lang="en-US" sz="1750" dirty="0"/>
          </a:p>
        </p:txBody>
      </p:sp>
      <p:sp>
        <p:nvSpPr>
          <p:cNvPr id="10" name="Text 7"/>
          <p:cNvSpPr/>
          <p:nvPr/>
        </p:nvSpPr>
        <p:spPr>
          <a:xfrm>
            <a:off x="2037993" y="4920139"/>
            <a:ext cx="315634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Cross-Cultural Communication</a:t>
            </a:r>
            <a:endParaRPr lang="en-US" sz="1750" dirty="0"/>
          </a:p>
        </p:txBody>
      </p:sp>
      <p:sp>
        <p:nvSpPr>
          <p:cNvPr id="11" name="Text 8"/>
          <p:cNvSpPr/>
          <p:nvPr/>
        </p:nvSpPr>
        <p:spPr>
          <a:xfrm>
            <a:off x="2037993" y="5830848"/>
            <a:ext cx="3156347"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Patient-Centered Care</a:t>
            </a:r>
            <a:endParaRPr lang="en-US" sz="1750" dirty="0"/>
          </a:p>
        </p:txBody>
      </p:sp>
      <p:sp>
        <p:nvSpPr>
          <p:cNvPr id="12" name="Text 9"/>
          <p:cNvSpPr/>
          <p:nvPr/>
        </p:nvSpPr>
        <p:spPr>
          <a:xfrm>
            <a:off x="2037993" y="6386155"/>
            <a:ext cx="3156347"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Health Equity and Advocacy</a:t>
            </a:r>
            <a:endParaRPr lang="en-US" sz="1750" dirty="0"/>
          </a:p>
        </p:txBody>
      </p:sp>
      <p:sp>
        <p:nvSpPr>
          <p:cNvPr id="13" name="Text 10"/>
          <p:cNvSpPr/>
          <p:nvPr/>
        </p:nvSpPr>
        <p:spPr>
          <a:xfrm>
            <a:off x="2037993" y="6941463"/>
            <a:ext cx="3156347"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Assessment Methods</a:t>
            </a:r>
            <a:endParaRPr lang="en-US" sz="1750" dirty="0"/>
          </a:p>
        </p:txBody>
      </p:sp>
      <p:sp>
        <p:nvSpPr>
          <p:cNvPr id="14" name="Text 11"/>
          <p:cNvSpPr/>
          <p:nvPr/>
        </p:nvSpPr>
        <p:spPr>
          <a:xfrm>
            <a:off x="5743932" y="1982510"/>
            <a:ext cx="3156347" cy="1249442"/>
          </a:xfrm>
          <a:prstGeom prst="rect">
            <a:avLst/>
          </a:prstGeom>
          <a:noFill/>
          <a:ln/>
        </p:spPr>
        <p:txBody>
          <a:bodyPr wrap="squar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Module 2: Addressing Implicit Bias</a:t>
            </a:r>
            <a:endParaRPr lang="en-US" sz="2624" dirty="0"/>
          </a:p>
        </p:txBody>
      </p:sp>
      <p:sp>
        <p:nvSpPr>
          <p:cNvPr id="15" name="Text 12"/>
          <p:cNvSpPr/>
          <p:nvPr/>
        </p:nvSpPr>
        <p:spPr>
          <a:xfrm>
            <a:off x="5743932" y="3454122"/>
            <a:ext cx="3156347"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What is Implicit Bias?</a:t>
            </a:r>
            <a:endParaRPr lang="en-US" sz="1750" dirty="0"/>
          </a:p>
        </p:txBody>
      </p:sp>
      <p:sp>
        <p:nvSpPr>
          <p:cNvPr id="16" name="Text 13"/>
          <p:cNvSpPr/>
          <p:nvPr/>
        </p:nvSpPr>
        <p:spPr>
          <a:xfrm>
            <a:off x="5743932" y="4009430"/>
            <a:ext cx="315634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Diagnosis, Treatment, and Pain Management Disparities</a:t>
            </a:r>
            <a:endParaRPr lang="en-US" sz="1750" dirty="0"/>
          </a:p>
        </p:txBody>
      </p:sp>
      <p:sp>
        <p:nvSpPr>
          <p:cNvPr id="17" name="Text 14"/>
          <p:cNvSpPr/>
          <p:nvPr/>
        </p:nvSpPr>
        <p:spPr>
          <a:xfrm>
            <a:off x="5743932" y="4920139"/>
            <a:ext cx="315634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Strategies for Addressing Implicit Bias</a:t>
            </a:r>
            <a:endParaRPr lang="en-US" sz="1750" dirty="0"/>
          </a:p>
        </p:txBody>
      </p:sp>
      <p:sp>
        <p:nvSpPr>
          <p:cNvPr id="18" name="Text 15"/>
          <p:cNvSpPr/>
          <p:nvPr/>
        </p:nvSpPr>
        <p:spPr>
          <a:xfrm>
            <a:off x="9449872" y="1982510"/>
            <a:ext cx="3156347" cy="1249442"/>
          </a:xfrm>
          <a:prstGeom prst="rect">
            <a:avLst/>
          </a:prstGeom>
          <a:noFill/>
          <a:ln/>
        </p:spPr>
        <p:txBody>
          <a:bodyPr wrap="square" rtlCol="0" anchor="t"/>
          <a:lstStyle/>
          <a:p>
            <a:pPr marL="0" indent="0">
              <a:lnSpc>
                <a:spcPts val="3281"/>
              </a:lnSpc>
              <a:buNone/>
            </a:pPr>
            <a:r>
              <a:rPr lang="en-US" sz="2624" dirty="0">
                <a:solidFill>
                  <a:srgbClr val="FFFFFF"/>
                </a:solidFill>
                <a:latin typeface="Fraunces" pitchFamily="34" charset="0"/>
                <a:ea typeface="Fraunces" pitchFamily="34" charset="-122"/>
                <a:cs typeface="Fraunces" pitchFamily="34" charset="-120"/>
              </a:rPr>
              <a:t>Module 3: Patient-Centered Care in Diverse Settings</a:t>
            </a:r>
            <a:endParaRPr lang="en-US" sz="2624" dirty="0"/>
          </a:p>
        </p:txBody>
      </p:sp>
      <p:sp>
        <p:nvSpPr>
          <p:cNvPr id="19" name="Text 16"/>
          <p:cNvSpPr/>
          <p:nvPr/>
        </p:nvSpPr>
        <p:spPr>
          <a:xfrm>
            <a:off x="9449872" y="3454122"/>
            <a:ext cx="3156347" cy="355402"/>
          </a:xfrm>
          <a:prstGeom prst="rect">
            <a:avLst/>
          </a:prstGeom>
          <a:noFill/>
          <a:ln/>
        </p:spPr>
        <p:txBody>
          <a:bodyPr wrap="non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Understanding Diversity</a:t>
            </a:r>
            <a:endParaRPr lang="en-US" sz="1750" dirty="0"/>
          </a:p>
        </p:txBody>
      </p:sp>
      <p:sp>
        <p:nvSpPr>
          <p:cNvPr id="20" name="Text 17"/>
          <p:cNvSpPr/>
          <p:nvPr/>
        </p:nvSpPr>
        <p:spPr>
          <a:xfrm>
            <a:off x="9449872" y="4009430"/>
            <a:ext cx="315634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The Importance of Cultural Competence</a:t>
            </a:r>
            <a:endParaRPr lang="en-US" sz="1750" dirty="0"/>
          </a:p>
        </p:txBody>
      </p:sp>
      <p:sp>
        <p:nvSpPr>
          <p:cNvPr id="21" name="Text 18"/>
          <p:cNvSpPr/>
          <p:nvPr/>
        </p:nvSpPr>
        <p:spPr>
          <a:xfrm>
            <a:off x="9449872" y="4920139"/>
            <a:ext cx="3156347" cy="710803"/>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Strategies for Implementation</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2037992" y="3378994"/>
            <a:ext cx="9564199" cy="694373"/>
          </a:xfrm>
          <a:prstGeom prst="rect">
            <a:avLst/>
          </a:prstGeom>
          <a:noFill/>
          <a:ln/>
        </p:spPr>
        <p:txBody>
          <a:bodyPr wrap="none" rtlCol="0" anchor="t"/>
          <a:lstStyle/>
          <a:p>
            <a:pPr marL="0" indent="0">
              <a:lnSpc>
                <a:spcPts val="5468"/>
              </a:lnSpc>
              <a:buNone/>
            </a:pPr>
            <a:r>
              <a:rPr lang="en-US" sz="4400" dirty="0">
                <a:solidFill>
                  <a:srgbClr val="FFFFFF"/>
                </a:solidFill>
                <a:latin typeface="Fraunces" pitchFamily="34" charset="0"/>
                <a:ea typeface="Fraunces" pitchFamily="34" charset="-122"/>
                <a:cs typeface="Fraunces" pitchFamily="34" charset="-120"/>
              </a:rPr>
              <a:t>Module 1: </a:t>
            </a:r>
            <a:r>
              <a:rPr lang="en-US" sz="4374" dirty="0">
                <a:solidFill>
                  <a:srgbClr val="FFFFFF"/>
                </a:solidFill>
                <a:latin typeface="Fraunces" pitchFamily="34" charset="0"/>
                <a:ea typeface="Fraunces" pitchFamily="34" charset="-122"/>
                <a:cs typeface="Fraunces" pitchFamily="34" charset="-120"/>
              </a:rPr>
              <a:t>Cultural Competency in GME</a:t>
            </a:r>
            <a:endParaRPr lang="en-US" sz="4374" dirty="0"/>
          </a:p>
        </p:txBody>
      </p:sp>
      <p:sp>
        <p:nvSpPr>
          <p:cNvPr id="5" name="Text 3"/>
          <p:cNvSpPr/>
          <p:nvPr/>
        </p:nvSpPr>
        <p:spPr>
          <a:xfrm>
            <a:off x="2037993" y="4406622"/>
            <a:ext cx="10554414"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This course focuses on cultivating a deeper understanding of diversity, equity, and inclusion (DEI) in Graduate Medical Education (GME) to enhance holistic patient care. Participants will explore evidence-based strategies and practical tools to bridge the divide and address healthcare disparities. The course emphasizes the importance of cultural competency, bias awareness, and patient-centered approaches to promote equitable healthcare outcomes.</a:t>
            </a:r>
            <a:endParaRPr lang="en-US" sz="1750" dirty="0"/>
          </a:p>
        </p:txBody>
      </p:sp>
      <p:pic>
        <p:nvPicPr>
          <p:cNvPr id="6" name="Image 0" descr="preencoded.png"/>
          <p:cNvPicPr>
            <a:picLocks noChangeAspect="1"/>
          </p:cNvPicPr>
          <p:nvPr/>
        </p:nvPicPr>
        <p:blipFill>
          <a:blip r:embed="rId3"/>
          <a:stretch>
            <a:fillRect/>
          </a:stretch>
        </p:blipFill>
        <p:spPr>
          <a:xfrm>
            <a:off x="0" y="0"/>
            <a:ext cx="14630400" cy="13331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719"/>
          </a:xfrm>
          <a:prstGeom prst="rect">
            <a:avLst/>
          </a:prstGeom>
          <a:solidFill>
            <a:srgbClr val="080E26"/>
          </a:solidFill>
          <a:ln w="13573">
            <a:solidFill>
              <a:srgbClr val="565151"/>
            </a:solidFill>
            <a:prstDash val="solid"/>
          </a:ln>
        </p:spPr>
      </p:sp>
      <p:sp>
        <p:nvSpPr>
          <p:cNvPr id="4" name="Text 2"/>
          <p:cNvSpPr/>
          <p:nvPr/>
        </p:nvSpPr>
        <p:spPr>
          <a:xfrm>
            <a:off x="2138601" y="599361"/>
            <a:ext cx="9860280" cy="681157"/>
          </a:xfrm>
          <a:prstGeom prst="rect">
            <a:avLst/>
          </a:prstGeom>
          <a:noFill/>
          <a:ln/>
        </p:spPr>
        <p:txBody>
          <a:bodyPr wrap="none" rtlCol="0" anchor="t"/>
          <a:lstStyle/>
          <a:p>
            <a:pPr marL="0" indent="0">
              <a:lnSpc>
                <a:spcPts val="5363"/>
              </a:lnSpc>
              <a:buNone/>
            </a:pPr>
            <a:r>
              <a:rPr lang="en-US" sz="4291" dirty="0">
                <a:solidFill>
                  <a:srgbClr val="FFFFFF"/>
                </a:solidFill>
                <a:latin typeface="Fraunces" pitchFamily="34" charset="0"/>
                <a:ea typeface="Fraunces" pitchFamily="34" charset="-122"/>
                <a:cs typeface="Fraunces" pitchFamily="34" charset="-120"/>
              </a:rPr>
              <a:t>Key Elements of Cultural Competency</a:t>
            </a:r>
            <a:endParaRPr lang="en-US" sz="4291" dirty="0"/>
          </a:p>
        </p:txBody>
      </p:sp>
      <p:sp>
        <p:nvSpPr>
          <p:cNvPr id="5" name="Text 3"/>
          <p:cNvSpPr/>
          <p:nvPr/>
        </p:nvSpPr>
        <p:spPr>
          <a:xfrm>
            <a:off x="2138601" y="1607344"/>
            <a:ext cx="4511040" cy="408623"/>
          </a:xfrm>
          <a:prstGeom prst="rect">
            <a:avLst/>
          </a:prstGeom>
          <a:noFill/>
          <a:ln/>
        </p:spPr>
        <p:txBody>
          <a:bodyPr wrap="none" rtlCol="0" anchor="t"/>
          <a:lstStyle/>
          <a:p>
            <a:pPr marL="0" indent="0">
              <a:lnSpc>
                <a:spcPts val="3218"/>
              </a:lnSpc>
              <a:buNone/>
            </a:pPr>
            <a:r>
              <a:rPr lang="en-US" sz="2574" dirty="0">
                <a:solidFill>
                  <a:srgbClr val="FFFFFF"/>
                </a:solidFill>
                <a:latin typeface="Fraunces" pitchFamily="34" charset="0"/>
                <a:ea typeface="Fraunces" pitchFamily="34" charset="-122"/>
                <a:cs typeface="Fraunces" pitchFamily="34" charset="-120"/>
              </a:rPr>
              <a:t>Cultural Competency in GME</a:t>
            </a:r>
            <a:endParaRPr lang="en-US" sz="2574" dirty="0"/>
          </a:p>
        </p:txBody>
      </p:sp>
      <p:sp>
        <p:nvSpPr>
          <p:cNvPr id="6" name="Shape 4"/>
          <p:cNvSpPr/>
          <p:nvPr/>
        </p:nvSpPr>
        <p:spPr>
          <a:xfrm>
            <a:off x="2138601" y="2513052"/>
            <a:ext cx="490299" cy="490299"/>
          </a:xfrm>
          <a:prstGeom prst="roundRect">
            <a:avLst>
              <a:gd name="adj" fmla="val 20005"/>
            </a:avLst>
          </a:prstGeom>
          <a:solidFill>
            <a:srgbClr val="283157"/>
          </a:solidFill>
          <a:ln w="13573">
            <a:solidFill>
              <a:srgbClr val="303B69"/>
            </a:solidFill>
            <a:prstDash val="solid"/>
          </a:ln>
        </p:spPr>
      </p:sp>
      <p:sp>
        <p:nvSpPr>
          <p:cNvPr id="7" name="Text 5"/>
          <p:cNvSpPr/>
          <p:nvPr/>
        </p:nvSpPr>
        <p:spPr>
          <a:xfrm>
            <a:off x="2307550" y="2553891"/>
            <a:ext cx="152400" cy="408623"/>
          </a:xfrm>
          <a:prstGeom prst="rect">
            <a:avLst/>
          </a:prstGeom>
          <a:noFill/>
          <a:ln/>
        </p:spPr>
        <p:txBody>
          <a:bodyPr wrap="none" rtlCol="0" anchor="t"/>
          <a:lstStyle/>
          <a:p>
            <a:pPr marL="0" indent="0" algn="ctr">
              <a:lnSpc>
                <a:spcPts val="3218"/>
              </a:lnSpc>
              <a:buNone/>
            </a:pPr>
            <a:r>
              <a:rPr lang="en-US" sz="2574" dirty="0">
                <a:solidFill>
                  <a:srgbClr val="EBECEF"/>
                </a:solidFill>
                <a:latin typeface="Fraunces" pitchFamily="34" charset="0"/>
                <a:ea typeface="Fraunces" pitchFamily="34" charset="-122"/>
                <a:cs typeface="Fraunces" pitchFamily="34" charset="-120"/>
              </a:rPr>
              <a:t>1</a:t>
            </a:r>
            <a:endParaRPr lang="en-US" sz="2574" dirty="0"/>
          </a:p>
        </p:txBody>
      </p:sp>
      <p:sp>
        <p:nvSpPr>
          <p:cNvPr id="8" name="Text 6"/>
          <p:cNvSpPr/>
          <p:nvPr/>
        </p:nvSpPr>
        <p:spPr>
          <a:xfrm>
            <a:off x="2846784" y="2587943"/>
            <a:ext cx="2179558" cy="340519"/>
          </a:xfrm>
          <a:prstGeom prst="rect">
            <a:avLst/>
          </a:prstGeom>
          <a:noFill/>
          <a:ln/>
        </p:spPr>
        <p:txBody>
          <a:bodyPr wrap="none" rtlCol="0" anchor="t"/>
          <a:lstStyle/>
          <a:p>
            <a:pPr marL="0" indent="0">
              <a:lnSpc>
                <a:spcPts val="2682"/>
              </a:lnSpc>
              <a:buNone/>
            </a:pPr>
            <a:r>
              <a:rPr lang="en-US" sz="2145" dirty="0">
                <a:solidFill>
                  <a:srgbClr val="EBECEF"/>
                </a:solidFill>
                <a:latin typeface="Fraunces" pitchFamily="34" charset="0"/>
                <a:ea typeface="Fraunces" pitchFamily="34" charset="-122"/>
                <a:cs typeface="Fraunces" pitchFamily="34" charset="-120"/>
              </a:rPr>
              <a:t>Self-Awareness</a:t>
            </a:r>
            <a:endParaRPr lang="en-US" sz="2145" dirty="0"/>
          </a:p>
        </p:txBody>
      </p:sp>
      <p:sp>
        <p:nvSpPr>
          <p:cNvPr id="9" name="Text 7"/>
          <p:cNvSpPr/>
          <p:nvPr/>
        </p:nvSpPr>
        <p:spPr>
          <a:xfrm>
            <a:off x="2846784" y="3146346"/>
            <a:ext cx="4359473" cy="697468"/>
          </a:xfrm>
          <a:prstGeom prst="rect">
            <a:avLst/>
          </a:prstGeom>
          <a:noFill/>
          <a:ln/>
        </p:spPr>
        <p:txBody>
          <a:bodyPr wrap="square" rtlCol="0" anchor="t"/>
          <a:lstStyle/>
          <a:p>
            <a:pPr marL="0" indent="0">
              <a:lnSpc>
                <a:spcPts val="2746"/>
              </a:lnSpc>
              <a:buNone/>
            </a:pPr>
            <a:r>
              <a:rPr lang="en-US" sz="1716" dirty="0">
                <a:solidFill>
                  <a:srgbClr val="EBECEF"/>
                </a:solidFill>
                <a:latin typeface="Epilogue" pitchFamily="34" charset="0"/>
                <a:ea typeface="Epilogue" pitchFamily="34" charset="-122"/>
                <a:cs typeface="Epilogue" pitchFamily="34" charset="-120"/>
              </a:rPr>
              <a:t>Recognize your own biases and cultural background</a:t>
            </a:r>
            <a:endParaRPr lang="en-US" sz="1716" dirty="0"/>
          </a:p>
        </p:txBody>
      </p:sp>
      <p:sp>
        <p:nvSpPr>
          <p:cNvPr id="10" name="Shape 8"/>
          <p:cNvSpPr/>
          <p:nvPr/>
        </p:nvSpPr>
        <p:spPr>
          <a:xfrm>
            <a:off x="7424142" y="2513052"/>
            <a:ext cx="490299" cy="490299"/>
          </a:xfrm>
          <a:prstGeom prst="roundRect">
            <a:avLst>
              <a:gd name="adj" fmla="val 20005"/>
            </a:avLst>
          </a:prstGeom>
          <a:solidFill>
            <a:srgbClr val="283157"/>
          </a:solidFill>
          <a:ln w="13573">
            <a:solidFill>
              <a:srgbClr val="303B69"/>
            </a:solidFill>
            <a:prstDash val="solid"/>
          </a:ln>
        </p:spPr>
      </p:sp>
      <p:sp>
        <p:nvSpPr>
          <p:cNvPr id="11" name="Text 9"/>
          <p:cNvSpPr/>
          <p:nvPr/>
        </p:nvSpPr>
        <p:spPr>
          <a:xfrm>
            <a:off x="7570232" y="2553891"/>
            <a:ext cx="198120" cy="408623"/>
          </a:xfrm>
          <a:prstGeom prst="rect">
            <a:avLst/>
          </a:prstGeom>
          <a:noFill/>
          <a:ln/>
        </p:spPr>
        <p:txBody>
          <a:bodyPr wrap="none" rtlCol="0" anchor="t"/>
          <a:lstStyle/>
          <a:p>
            <a:pPr marL="0" indent="0" algn="ctr">
              <a:lnSpc>
                <a:spcPts val="3218"/>
              </a:lnSpc>
              <a:buNone/>
            </a:pPr>
            <a:r>
              <a:rPr lang="en-US" sz="2574" dirty="0">
                <a:solidFill>
                  <a:srgbClr val="EBECEF"/>
                </a:solidFill>
                <a:latin typeface="Fraunces" pitchFamily="34" charset="0"/>
                <a:ea typeface="Fraunces" pitchFamily="34" charset="-122"/>
                <a:cs typeface="Fraunces" pitchFamily="34" charset="-120"/>
              </a:rPr>
              <a:t>2</a:t>
            </a:r>
            <a:endParaRPr lang="en-US" sz="2574" dirty="0"/>
          </a:p>
        </p:txBody>
      </p:sp>
      <p:sp>
        <p:nvSpPr>
          <p:cNvPr id="12" name="Text 10"/>
          <p:cNvSpPr/>
          <p:nvPr/>
        </p:nvSpPr>
        <p:spPr>
          <a:xfrm>
            <a:off x="8132326" y="2587943"/>
            <a:ext cx="2240280" cy="340519"/>
          </a:xfrm>
          <a:prstGeom prst="rect">
            <a:avLst/>
          </a:prstGeom>
          <a:noFill/>
          <a:ln/>
        </p:spPr>
        <p:txBody>
          <a:bodyPr wrap="none" rtlCol="0" anchor="t"/>
          <a:lstStyle/>
          <a:p>
            <a:pPr marL="0" indent="0">
              <a:lnSpc>
                <a:spcPts val="2682"/>
              </a:lnSpc>
              <a:buNone/>
            </a:pPr>
            <a:r>
              <a:rPr lang="en-US" sz="2145" dirty="0">
                <a:solidFill>
                  <a:srgbClr val="EBECEF"/>
                </a:solidFill>
                <a:latin typeface="Fraunces" pitchFamily="34" charset="0"/>
                <a:ea typeface="Fraunces" pitchFamily="34" charset="-122"/>
                <a:cs typeface="Fraunces" pitchFamily="34" charset="-120"/>
              </a:rPr>
              <a:t>Valuing Diversity</a:t>
            </a:r>
            <a:endParaRPr lang="en-US" sz="2145" dirty="0"/>
          </a:p>
        </p:txBody>
      </p:sp>
      <p:sp>
        <p:nvSpPr>
          <p:cNvPr id="13" name="Text 11"/>
          <p:cNvSpPr/>
          <p:nvPr/>
        </p:nvSpPr>
        <p:spPr>
          <a:xfrm>
            <a:off x="8132326" y="3146346"/>
            <a:ext cx="4359473" cy="697468"/>
          </a:xfrm>
          <a:prstGeom prst="rect">
            <a:avLst/>
          </a:prstGeom>
          <a:noFill/>
          <a:ln/>
        </p:spPr>
        <p:txBody>
          <a:bodyPr wrap="square" rtlCol="0" anchor="t"/>
          <a:lstStyle/>
          <a:p>
            <a:pPr marL="0" indent="0">
              <a:lnSpc>
                <a:spcPts val="2746"/>
              </a:lnSpc>
              <a:buNone/>
            </a:pPr>
            <a:r>
              <a:rPr lang="en-US" sz="1716" dirty="0">
                <a:solidFill>
                  <a:srgbClr val="EBECEF"/>
                </a:solidFill>
                <a:latin typeface="Epilogue" pitchFamily="34" charset="0"/>
                <a:ea typeface="Epilogue" pitchFamily="34" charset="-122"/>
                <a:cs typeface="Epilogue" pitchFamily="34" charset="-120"/>
              </a:rPr>
              <a:t>Appreciate diversity and create inclusive environments</a:t>
            </a:r>
            <a:endParaRPr lang="en-US" sz="1716" dirty="0"/>
          </a:p>
        </p:txBody>
      </p:sp>
      <p:sp>
        <p:nvSpPr>
          <p:cNvPr id="14" name="Shape 12"/>
          <p:cNvSpPr/>
          <p:nvPr/>
        </p:nvSpPr>
        <p:spPr>
          <a:xfrm>
            <a:off x="2138601" y="4231958"/>
            <a:ext cx="490299" cy="490299"/>
          </a:xfrm>
          <a:prstGeom prst="roundRect">
            <a:avLst>
              <a:gd name="adj" fmla="val 20005"/>
            </a:avLst>
          </a:prstGeom>
          <a:solidFill>
            <a:srgbClr val="283157"/>
          </a:solidFill>
          <a:ln w="13573">
            <a:solidFill>
              <a:srgbClr val="303B69"/>
            </a:solidFill>
            <a:prstDash val="solid"/>
          </a:ln>
        </p:spPr>
      </p:sp>
      <p:sp>
        <p:nvSpPr>
          <p:cNvPr id="15" name="Text 13"/>
          <p:cNvSpPr/>
          <p:nvPr/>
        </p:nvSpPr>
        <p:spPr>
          <a:xfrm>
            <a:off x="2292310" y="4272796"/>
            <a:ext cx="182880" cy="408623"/>
          </a:xfrm>
          <a:prstGeom prst="rect">
            <a:avLst/>
          </a:prstGeom>
          <a:noFill/>
          <a:ln/>
        </p:spPr>
        <p:txBody>
          <a:bodyPr wrap="none" rtlCol="0" anchor="t"/>
          <a:lstStyle/>
          <a:p>
            <a:pPr marL="0" indent="0" algn="ctr">
              <a:lnSpc>
                <a:spcPts val="3218"/>
              </a:lnSpc>
              <a:buNone/>
            </a:pPr>
            <a:r>
              <a:rPr lang="en-US" sz="2574" dirty="0">
                <a:solidFill>
                  <a:srgbClr val="EBECEF"/>
                </a:solidFill>
                <a:latin typeface="Fraunces" pitchFamily="34" charset="0"/>
                <a:ea typeface="Fraunces" pitchFamily="34" charset="-122"/>
                <a:cs typeface="Fraunces" pitchFamily="34" charset="-120"/>
              </a:rPr>
              <a:t>3</a:t>
            </a:r>
            <a:endParaRPr lang="en-US" sz="2574" dirty="0"/>
          </a:p>
        </p:txBody>
      </p:sp>
      <p:sp>
        <p:nvSpPr>
          <p:cNvPr id="16" name="Text 14"/>
          <p:cNvSpPr/>
          <p:nvPr/>
        </p:nvSpPr>
        <p:spPr>
          <a:xfrm>
            <a:off x="2846784" y="4306848"/>
            <a:ext cx="4091940" cy="340519"/>
          </a:xfrm>
          <a:prstGeom prst="rect">
            <a:avLst/>
          </a:prstGeom>
          <a:noFill/>
          <a:ln/>
        </p:spPr>
        <p:txBody>
          <a:bodyPr wrap="none" rtlCol="0" anchor="t"/>
          <a:lstStyle/>
          <a:p>
            <a:pPr marL="0" indent="0">
              <a:lnSpc>
                <a:spcPts val="2682"/>
              </a:lnSpc>
              <a:buNone/>
            </a:pPr>
            <a:r>
              <a:rPr lang="en-US" sz="2145" dirty="0">
                <a:solidFill>
                  <a:srgbClr val="EBECEF"/>
                </a:solidFill>
                <a:latin typeface="Fraunces" pitchFamily="34" charset="0"/>
                <a:ea typeface="Fraunces" pitchFamily="34" charset="-122"/>
                <a:cs typeface="Fraunces" pitchFamily="34" charset="-120"/>
              </a:rPr>
              <a:t>Cross-Cultural Communication</a:t>
            </a:r>
            <a:endParaRPr lang="en-US" sz="2145" dirty="0"/>
          </a:p>
        </p:txBody>
      </p:sp>
      <p:sp>
        <p:nvSpPr>
          <p:cNvPr id="17" name="Text 15"/>
          <p:cNvSpPr/>
          <p:nvPr/>
        </p:nvSpPr>
        <p:spPr>
          <a:xfrm>
            <a:off x="2846784" y="4865251"/>
            <a:ext cx="4359473" cy="697468"/>
          </a:xfrm>
          <a:prstGeom prst="rect">
            <a:avLst/>
          </a:prstGeom>
          <a:noFill/>
          <a:ln/>
        </p:spPr>
        <p:txBody>
          <a:bodyPr wrap="square" rtlCol="0" anchor="t"/>
          <a:lstStyle/>
          <a:p>
            <a:pPr marL="0" indent="0">
              <a:lnSpc>
                <a:spcPts val="2746"/>
              </a:lnSpc>
              <a:buNone/>
            </a:pPr>
            <a:r>
              <a:rPr lang="en-US" sz="1716" dirty="0">
                <a:solidFill>
                  <a:srgbClr val="EBECEF"/>
                </a:solidFill>
                <a:latin typeface="Epilogue" pitchFamily="34" charset="0"/>
                <a:ea typeface="Epilogue" pitchFamily="34" charset="-122"/>
                <a:cs typeface="Epilogue" pitchFamily="34" charset="-120"/>
              </a:rPr>
              <a:t>Navigate communication challenges and use appropriate interpreters</a:t>
            </a:r>
            <a:endParaRPr lang="en-US" sz="1716" dirty="0"/>
          </a:p>
        </p:txBody>
      </p:sp>
      <p:sp>
        <p:nvSpPr>
          <p:cNvPr id="18" name="Shape 16"/>
          <p:cNvSpPr/>
          <p:nvPr/>
        </p:nvSpPr>
        <p:spPr>
          <a:xfrm>
            <a:off x="7424142" y="4231958"/>
            <a:ext cx="490299" cy="490299"/>
          </a:xfrm>
          <a:prstGeom prst="roundRect">
            <a:avLst>
              <a:gd name="adj" fmla="val 20005"/>
            </a:avLst>
          </a:prstGeom>
          <a:solidFill>
            <a:srgbClr val="283157"/>
          </a:solidFill>
          <a:ln w="13573">
            <a:solidFill>
              <a:srgbClr val="303B69"/>
            </a:solidFill>
            <a:prstDash val="solid"/>
          </a:ln>
        </p:spPr>
      </p:sp>
      <p:sp>
        <p:nvSpPr>
          <p:cNvPr id="19" name="Text 17"/>
          <p:cNvSpPr/>
          <p:nvPr/>
        </p:nvSpPr>
        <p:spPr>
          <a:xfrm>
            <a:off x="7570232" y="4272796"/>
            <a:ext cx="198120" cy="408623"/>
          </a:xfrm>
          <a:prstGeom prst="rect">
            <a:avLst/>
          </a:prstGeom>
          <a:noFill/>
          <a:ln/>
        </p:spPr>
        <p:txBody>
          <a:bodyPr wrap="none" rtlCol="0" anchor="t"/>
          <a:lstStyle/>
          <a:p>
            <a:pPr marL="0" indent="0" algn="ctr">
              <a:lnSpc>
                <a:spcPts val="3218"/>
              </a:lnSpc>
              <a:buNone/>
            </a:pPr>
            <a:r>
              <a:rPr lang="en-US" sz="2574" dirty="0">
                <a:solidFill>
                  <a:srgbClr val="EBECEF"/>
                </a:solidFill>
                <a:latin typeface="Fraunces" pitchFamily="34" charset="0"/>
                <a:ea typeface="Fraunces" pitchFamily="34" charset="-122"/>
                <a:cs typeface="Fraunces" pitchFamily="34" charset="-120"/>
              </a:rPr>
              <a:t>4</a:t>
            </a:r>
            <a:endParaRPr lang="en-US" sz="2574" dirty="0"/>
          </a:p>
        </p:txBody>
      </p:sp>
      <p:sp>
        <p:nvSpPr>
          <p:cNvPr id="20" name="Text 18"/>
          <p:cNvSpPr/>
          <p:nvPr/>
        </p:nvSpPr>
        <p:spPr>
          <a:xfrm>
            <a:off x="8132326" y="4306848"/>
            <a:ext cx="2926080" cy="340519"/>
          </a:xfrm>
          <a:prstGeom prst="rect">
            <a:avLst/>
          </a:prstGeom>
          <a:noFill/>
          <a:ln/>
        </p:spPr>
        <p:txBody>
          <a:bodyPr wrap="none" rtlCol="0" anchor="t"/>
          <a:lstStyle/>
          <a:p>
            <a:pPr marL="0" indent="0">
              <a:lnSpc>
                <a:spcPts val="2682"/>
              </a:lnSpc>
              <a:buNone/>
            </a:pPr>
            <a:r>
              <a:rPr lang="en-US" sz="2145" dirty="0">
                <a:solidFill>
                  <a:srgbClr val="EBECEF"/>
                </a:solidFill>
                <a:latin typeface="Fraunces" pitchFamily="34" charset="0"/>
                <a:ea typeface="Fraunces" pitchFamily="34" charset="-122"/>
                <a:cs typeface="Fraunces" pitchFamily="34" charset="-120"/>
              </a:rPr>
              <a:t>Patient-Centered Care</a:t>
            </a:r>
            <a:endParaRPr lang="en-US" sz="2145" dirty="0"/>
          </a:p>
        </p:txBody>
      </p:sp>
      <p:sp>
        <p:nvSpPr>
          <p:cNvPr id="21" name="Text 19"/>
          <p:cNvSpPr/>
          <p:nvPr/>
        </p:nvSpPr>
        <p:spPr>
          <a:xfrm>
            <a:off x="8132326" y="4865251"/>
            <a:ext cx="4359473" cy="697468"/>
          </a:xfrm>
          <a:prstGeom prst="rect">
            <a:avLst/>
          </a:prstGeom>
          <a:noFill/>
          <a:ln/>
        </p:spPr>
        <p:txBody>
          <a:bodyPr wrap="square" rtlCol="0" anchor="t"/>
          <a:lstStyle/>
          <a:p>
            <a:pPr marL="0" indent="0">
              <a:lnSpc>
                <a:spcPts val="2746"/>
              </a:lnSpc>
              <a:buNone/>
            </a:pPr>
            <a:r>
              <a:rPr lang="en-US" sz="1716" dirty="0">
                <a:solidFill>
                  <a:srgbClr val="EBECEF"/>
                </a:solidFill>
                <a:latin typeface="Epilogue" pitchFamily="34" charset="0"/>
                <a:ea typeface="Epilogue" pitchFamily="34" charset="-122"/>
                <a:cs typeface="Epilogue" pitchFamily="34" charset="-120"/>
              </a:rPr>
              <a:t>Understand unique needs and tailor care accordingly</a:t>
            </a:r>
            <a:endParaRPr lang="en-US" sz="1716" dirty="0"/>
          </a:p>
        </p:txBody>
      </p:sp>
      <p:sp>
        <p:nvSpPr>
          <p:cNvPr id="22" name="Shape 20"/>
          <p:cNvSpPr/>
          <p:nvPr/>
        </p:nvSpPr>
        <p:spPr>
          <a:xfrm>
            <a:off x="2138601" y="5950863"/>
            <a:ext cx="490299" cy="490299"/>
          </a:xfrm>
          <a:prstGeom prst="roundRect">
            <a:avLst>
              <a:gd name="adj" fmla="val 20005"/>
            </a:avLst>
          </a:prstGeom>
          <a:solidFill>
            <a:srgbClr val="283157"/>
          </a:solidFill>
          <a:ln w="13573">
            <a:solidFill>
              <a:srgbClr val="303B69"/>
            </a:solidFill>
            <a:prstDash val="solid"/>
          </a:ln>
        </p:spPr>
      </p:sp>
      <p:sp>
        <p:nvSpPr>
          <p:cNvPr id="23" name="Text 21"/>
          <p:cNvSpPr/>
          <p:nvPr/>
        </p:nvSpPr>
        <p:spPr>
          <a:xfrm>
            <a:off x="2288500" y="5991701"/>
            <a:ext cx="190500" cy="408623"/>
          </a:xfrm>
          <a:prstGeom prst="rect">
            <a:avLst/>
          </a:prstGeom>
          <a:noFill/>
          <a:ln/>
        </p:spPr>
        <p:txBody>
          <a:bodyPr wrap="none" rtlCol="0" anchor="t"/>
          <a:lstStyle/>
          <a:p>
            <a:pPr marL="0" indent="0" algn="ctr">
              <a:lnSpc>
                <a:spcPts val="3218"/>
              </a:lnSpc>
              <a:buNone/>
            </a:pPr>
            <a:r>
              <a:rPr lang="en-US" sz="2574" dirty="0">
                <a:solidFill>
                  <a:srgbClr val="EBECEF"/>
                </a:solidFill>
                <a:latin typeface="Fraunces" pitchFamily="34" charset="0"/>
                <a:ea typeface="Fraunces" pitchFamily="34" charset="-122"/>
                <a:cs typeface="Fraunces" pitchFamily="34" charset="-120"/>
              </a:rPr>
              <a:t>5</a:t>
            </a:r>
            <a:endParaRPr lang="en-US" sz="2574" dirty="0"/>
          </a:p>
        </p:txBody>
      </p:sp>
      <p:sp>
        <p:nvSpPr>
          <p:cNvPr id="24" name="Text 22"/>
          <p:cNvSpPr/>
          <p:nvPr/>
        </p:nvSpPr>
        <p:spPr>
          <a:xfrm>
            <a:off x="2846784" y="6025753"/>
            <a:ext cx="3657600" cy="340519"/>
          </a:xfrm>
          <a:prstGeom prst="rect">
            <a:avLst/>
          </a:prstGeom>
          <a:noFill/>
          <a:ln/>
        </p:spPr>
        <p:txBody>
          <a:bodyPr wrap="none" rtlCol="0" anchor="t"/>
          <a:lstStyle/>
          <a:p>
            <a:pPr marL="0" indent="0">
              <a:lnSpc>
                <a:spcPts val="2682"/>
              </a:lnSpc>
              <a:buNone/>
            </a:pPr>
            <a:r>
              <a:rPr lang="en-US" sz="2145" dirty="0">
                <a:solidFill>
                  <a:srgbClr val="EBECEF"/>
                </a:solidFill>
                <a:latin typeface="Fraunces" pitchFamily="34" charset="0"/>
                <a:ea typeface="Fraunces" pitchFamily="34" charset="-122"/>
                <a:cs typeface="Fraunces" pitchFamily="34" charset="-120"/>
              </a:rPr>
              <a:t>Health Equity and Advocacy</a:t>
            </a:r>
            <a:endParaRPr lang="en-US" sz="2145" dirty="0"/>
          </a:p>
        </p:txBody>
      </p:sp>
      <p:sp>
        <p:nvSpPr>
          <p:cNvPr id="25" name="Text 23"/>
          <p:cNvSpPr/>
          <p:nvPr/>
        </p:nvSpPr>
        <p:spPr>
          <a:xfrm>
            <a:off x="2846784" y="6584156"/>
            <a:ext cx="9644896" cy="1046202"/>
          </a:xfrm>
          <a:prstGeom prst="rect">
            <a:avLst/>
          </a:prstGeom>
          <a:noFill/>
          <a:ln/>
        </p:spPr>
        <p:txBody>
          <a:bodyPr wrap="square" rtlCol="0" anchor="t"/>
          <a:lstStyle/>
          <a:p>
            <a:pPr marL="0" indent="0">
              <a:lnSpc>
                <a:spcPts val="2746"/>
              </a:lnSpc>
              <a:buNone/>
            </a:pPr>
            <a:r>
              <a:rPr lang="en-US" sz="1716" dirty="0">
                <a:solidFill>
                  <a:srgbClr val="EBECEF"/>
                </a:solidFill>
                <a:latin typeface="Epilogue" pitchFamily="34" charset="0"/>
                <a:ea typeface="Epilogue" pitchFamily="34" charset="-122"/>
                <a:cs typeface="Epilogue" pitchFamily="34" charset="-120"/>
              </a:rPr>
              <a:t>Healthcare professionals can help eliminate disparities and improve health outcomes for all patients by understanding and addressing social determinants of health, such as discrimination and access to care.</a:t>
            </a:r>
            <a:endParaRPr lang="en-US" sz="1716"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3" y="715923"/>
            <a:ext cx="1043178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Assessing Cultural Competency in GME</a:t>
            </a:r>
            <a:endParaRPr lang="en-US" sz="4374" dirty="0"/>
          </a:p>
        </p:txBody>
      </p:sp>
      <p:sp>
        <p:nvSpPr>
          <p:cNvPr id="7" name="Shape 4"/>
          <p:cNvSpPr/>
          <p:nvPr/>
        </p:nvSpPr>
        <p:spPr>
          <a:xfrm>
            <a:off x="2037993" y="1917144"/>
            <a:ext cx="499943" cy="499943"/>
          </a:xfrm>
          <a:prstGeom prst="roundRect">
            <a:avLst>
              <a:gd name="adj" fmla="val 20000"/>
            </a:avLst>
          </a:prstGeom>
          <a:solidFill>
            <a:srgbClr val="283157"/>
          </a:solidFill>
          <a:ln w="13811">
            <a:solidFill>
              <a:srgbClr val="303B69"/>
            </a:solidFill>
            <a:prstDash val="solid"/>
          </a:ln>
        </p:spPr>
      </p:sp>
      <p:sp>
        <p:nvSpPr>
          <p:cNvPr id="8" name="Text 5"/>
          <p:cNvSpPr/>
          <p:nvPr/>
        </p:nvSpPr>
        <p:spPr>
          <a:xfrm>
            <a:off x="2211705" y="1958816"/>
            <a:ext cx="15240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1</a:t>
            </a:r>
            <a:endParaRPr lang="en-US" sz="2624" dirty="0"/>
          </a:p>
        </p:txBody>
      </p:sp>
      <p:sp>
        <p:nvSpPr>
          <p:cNvPr id="9" name="Text 6"/>
          <p:cNvSpPr/>
          <p:nvPr/>
        </p:nvSpPr>
        <p:spPr>
          <a:xfrm>
            <a:off x="2760107" y="1993463"/>
            <a:ext cx="322326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Knowledge Assessments</a:t>
            </a:r>
            <a:endParaRPr lang="en-US" sz="2187" dirty="0"/>
          </a:p>
        </p:txBody>
      </p:sp>
      <p:sp>
        <p:nvSpPr>
          <p:cNvPr id="10" name="Text 7"/>
          <p:cNvSpPr/>
          <p:nvPr/>
        </p:nvSpPr>
        <p:spPr>
          <a:xfrm>
            <a:off x="2760107" y="2562820"/>
            <a:ext cx="4444008"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Written exams or quizzes that test learners' knowledge of cultural competency concepts, including cultural humility, social determinants of health, and patient-provider communication skills.</a:t>
            </a:r>
            <a:endParaRPr lang="en-US" sz="1750" dirty="0"/>
          </a:p>
        </p:txBody>
      </p:sp>
      <p:sp>
        <p:nvSpPr>
          <p:cNvPr id="11" name="Shape 8"/>
          <p:cNvSpPr/>
          <p:nvPr/>
        </p:nvSpPr>
        <p:spPr>
          <a:xfrm>
            <a:off x="7426285" y="1917144"/>
            <a:ext cx="499943" cy="499943"/>
          </a:xfrm>
          <a:prstGeom prst="roundRect">
            <a:avLst>
              <a:gd name="adj" fmla="val 20000"/>
            </a:avLst>
          </a:prstGeom>
          <a:solidFill>
            <a:srgbClr val="283157"/>
          </a:solidFill>
          <a:ln w="13811">
            <a:solidFill>
              <a:srgbClr val="303B69"/>
            </a:solidFill>
            <a:prstDash val="solid"/>
          </a:ln>
        </p:spPr>
      </p:sp>
      <p:sp>
        <p:nvSpPr>
          <p:cNvPr id="12" name="Text 9"/>
          <p:cNvSpPr/>
          <p:nvPr/>
        </p:nvSpPr>
        <p:spPr>
          <a:xfrm>
            <a:off x="7573327" y="1958816"/>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2</a:t>
            </a:r>
            <a:endParaRPr lang="en-US" sz="2624" dirty="0"/>
          </a:p>
        </p:txBody>
      </p:sp>
      <p:sp>
        <p:nvSpPr>
          <p:cNvPr id="13" name="Text 10"/>
          <p:cNvSpPr/>
          <p:nvPr/>
        </p:nvSpPr>
        <p:spPr>
          <a:xfrm>
            <a:off x="8148399" y="1993463"/>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Case Studies</a:t>
            </a:r>
            <a:endParaRPr lang="en-US" sz="2187" dirty="0"/>
          </a:p>
        </p:txBody>
      </p:sp>
      <p:sp>
        <p:nvSpPr>
          <p:cNvPr id="14" name="Text 11"/>
          <p:cNvSpPr/>
          <p:nvPr/>
        </p:nvSpPr>
        <p:spPr>
          <a:xfrm>
            <a:off x="8148399" y="2562820"/>
            <a:ext cx="4444008"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Present learners with hypothetical patient scenarios, requiring them to analyze and apply cultural competency principles in developing appropriate care plans and communication strategies.</a:t>
            </a:r>
            <a:endParaRPr lang="en-US" sz="1750" dirty="0"/>
          </a:p>
        </p:txBody>
      </p:sp>
      <p:sp>
        <p:nvSpPr>
          <p:cNvPr id="15" name="Shape 12"/>
          <p:cNvSpPr/>
          <p:nvPr/>
        </p:nvSpPr>
        <p:spPr>
          <a:xfrm>
            <a:off x="2037993" y="5090993"/>
            <a:ext cx="499943" cy="499943"/>
          </a:xfrm>
          <a:prstGeom prst="roundRect">
            <a:avLst>
              <a:gd name="adj" fmla="val 20000"/>
            </a:avLst>
          </a:prstGeom>
          <a:solidFill>
            <a:srgbClr val="283157"/>
          </a:solidFill>
          <a:ln w="13811">
            <a:solidFill>
              <a:srgbClr val="303B69"/>
            </a:solidFill>
            <a:prstDash val="solid"/>
          </a:ln>
        </p:spPr>
      </p:sp>
      <p:sp>
        <p:nvSpPr>
          <p:cNvPr id="16" name="Text 13"/>
          <p:cNvSpPr/>
          <p:nvPr/>
        </p:nvSpPr>
        <p:spPr>
          <a:xfrm>
            <a:off x="2196465" y="5132665"/>
            <a:ext cx="18288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3</a:t>
            </a:r>
            <a:endParaRPr lang="en-US" sz="2624" dirty="0"/>
          </a:p>
        </p:txBody>
      </p:sp>
      <p:sp>
        <p:nvSpPr>
          <p:cNvPr id="17" name="Text 14"/>
          <p:cNvSpPr/>
          <p:nvPr/>
        </p:nvSpPr>
        <p:spPr>
          <a:xfrm>
            <a:off x="2760107" y="5167313"/>
            <a:ext cx="2221944"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Role-Play</a:t>
            </a:r>
            <a:endParaRPr lang="en-US" sz="2187" dirty="0"/>
          </a:p>
        </p:txBody>
      </p:sp>
      <p:sp>
        <p:nvSpPr>
          <p:cNvPr id="18" name="Text 15"/>
          <p:cNvSpPr/>
          <p:nvPr/>
        </p:nvSpPr>
        <p:spPr>
          <a:xfrm>
            <a:off x="2760107" y="5736669"/>
            <a:ext cx="4444008"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Engage learners in simulated patient-provider interactions, allowing them to practice cross-cultural communication and apply cultural competency skills in a safe learning environment.</a:t>
            </a:r>
            <a:endParaRPr lang="en-US" sz="1750" dirty="0"/>
          </a:p>
        </p:txBody>
      </p:sp>
      <p:sp>
        <p:nvSpPr>
          <p:cNvPr id="19" name="Shape 16"/>
          <p:cNvSpPr/>
          <p:nvPr/>
        </p:nvSpPr>
        <p:spPr>
          <a:xfrm>
            <a:off x="7426285" y="5090993"/>
            <a:ext cx="499943" cy="499943"/>
          </a:xfrm>
          <a:prstGeom prst="roundRect">
            <a:avLst>
              <a:gd name="adj" fmla="val 20000"/>
            </a:avLst>
          </a:prstGeom>
          <a:solidFill>
            <a:srgbClr val="283157"/>
          </a:solidFill>
          <a:ln w="13811">
            <a:solidFill>
              <a:srgbClr val="303B69"/>
            </a:solidFill>
            <a:prstDash val="solid"/>
          </a:ln>
        </p:spPr>
      </p:sp>
      <p:sp>
        <p:nvSpPr>
          <p:cNvPr id="20" name="Text 17"/>
          <p:cNvSpPr/>
          <p:nvPr/>
        </p:nvSpPr>
        <p:spPr>
          <a:xfrm>
            <a:off x="7573327" y="5132665"/>
            <a:ext cx="205740" cy="416481"/>
          </a:xfrm>
          <a:prstGeom prst="rect">
            <a:avLst/>
          </a:prstGeom>
          <a:noFill/>
          <a:ln/>
        </p:spPr>
        <p:txBody>
          <a:bodyPr wrap="none" rtlCol="0" anchor="t"/>
          <a:lstStyle/>
          <a:p>
            <a:pPr marL="0" indent="0" algn="ctr">
              <a:lnSpc>
                <a:spcPts val="3281"/>
              </a:lnSpc>
              <a:buNone/>
            </a:pPr>
            <a:r>
              <a:rPr lang="en-US" sz="2624" dirty="0">
                <a:solidFill>
                  <a:srgbClr val="EBECEF"/>
                </a:solidFill>
                <a:latin typeface="Fraunces" pitchFamily="34" charset="0"/>
                <a:ea typeface="Fraunces" pitchFamily="34" charset="-122"/>
                <a:cs typeface="Fraunces" pitchFamily="34" charset="-120"/>
              </a:rPr>
              <a:t>4</a:t>
            </a:r>
            <a:endParaRPr lang="en-US" sz="2624" dirty="0"/>
          </a:p>
        </p:txBody>
      </p:sp>
      <p:sp>
        <p:nvSpPr>
          <p:cNvPr id="21" name="Text 18"/>
          <p:cNvSpPr/>
          <p:nvPr/>
        </p:nvSpPr>
        <p:spPr>
          <a:xfrm>
            <a:off x="8148399" y="5167313"/>
            <a:ext cx="2621280" cy="347186"/>
          </a:xfrm>
          <a:prstGeom prst="rect">
            <a:avLst/>
          </a:prstGeom>
          <a:noFill/>
          <a:ln/>
        </p:spPr>
        <p:txBody>
          <a:bodyPr wrap="none" rtlCol="0" anchor="t"/>
          <a:lstStyle/>
          <a:p>
            <a:pPr marL="0" indent="0">
              <a:lnSpc>
                <a:spcPts val="2734"/>
              </a:lnSpc>
              <a:buNone/>
            </a:pPr>
            <a:r>
              <a:rPr lang="en-US" sz="2187" dirty="0">
                <a:solidFill>
                  <a:srgbClr val="EBECEF"/>
                </a:solidFill>
                <a:latin typeface="Fraunces" pitchFamily="34" charset="0"/>
                <a:ea typeface="Fraunces" pitchFamily="34" charset="-122"/>
                <a:cs typeface="Fraunces" pitchFamily="34" charset="-120"/>
              </a:rPr>
              <a:t>Reflective Exercises</a:t>
            </a:r>
            <a:endParaRPr lang="en-US" sz="2187" dirty="0"/>
          </a:p>
        </p:txBody>
      </p:sp>
      <p:sp>
        <p:nvSpPr>
          <p:cNvPr id="22" name="Text 19"/>
          <p:cNvSpPr/>
          <p:nvPr/>
        </p:nvSpPr>
        <p:spPr>
          <a:xfrm>
            <a:off x="8148399" y="5736669"/>
            <a:ext cx="4444008"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Encourage learners to reflect on their own biases, assumptions, and experiences that may influence their interactions with patients, and develop strategies for self-improvement.</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833199" y="2009894"/>
            <a:ext cx="7477601" cy="1388745"/>
          </a:xfrm>
          <a:prstGeom prst="rect">
            <a:avLst/>
          </a:prstGeom>
          <a:noFill/>
          <a:ln/>
        </p:spPr>
        <p:txBody>
          <a:bodyPr wrap="squar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Conclusion - Cultural Competency in GME</a:t>
            </a:r>
            <a:endParaRPr lang="en-US" sz="4374" dirty="0"/>
          </a:p>
        </p:txBody>
      </p:sp>
      <p:sp>
        <p:nvSpPr>
          <p:cNvPr id="5" name="Text 3"/>
          <p:cNvSpPr/>
          <p:nvPr/>
        </p:nvSpPr>
        <p:spPr>
          <a:xfrm>
            <a:off x="833199" y="3731895"/>
            <a:ext cx="7477601" cy="2487811"/>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Cultural competency plays a vital role in GME, enabling healthcare professionals to recognize and respect the diverse beliefs and practices of their patients. By enhancing their cultural competency, practitioners can provide more effective and patient-centered care, fostering better communication and understanding between healthcare providers and patients from different cultural backgrounds.</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pic>
        <p:nvPicPr>
          <p:cNvPr id="4"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5" name="Shape 2"/>
          <p:cNvSpPr/>
          <p:nvPr/>
        </p:nvSpPr>
        <p:spPr>
          <a:xfrm>
            <a:off x="0" y="0"/>
            <a:ext cx="14630400" cy="8229600"/>
          </a:xfrm>
          <a:prstGeom prst="rect">
            <a:avLst/>
          </a:prstGeom>
          <a:solidFill>
            <a:srgbClr val="080E26">
              <a:alpha val="80000"/>
            </a:srgbClr>
          </a:solidFill>
          <a:ln/>
        </p:spPr>
      </p:sp>
      <p:sp>
        <p:nvSpPr>
          <p:cNvPr id="6" name="Text 3"/>
          <p:cNvSpPr/>
          <p:nvPr/>
        </p:nvSpPr>
        <p:spPr>
          <a:xfrm>
            <a:off x="2037992" y="2712482"/>
            <a:ext cx="8412293" cy="694373"/>
          </a:xfrm>
          <a:prstGeom prst="rect">
            <a:avLst/>
          </a:prstGeom>
          <a:noFill/>
          <a:ln/>
        </p:spPr>
        <p:txBody>
          <a:bodyPr wrap="none" rtlCol="0" anchor="t"/>
          <a:lstStyle/>
          <a:p>
            <a:pPr marL="0" indent="0">
              <a:lnSpc>
                <a:spcPts val="5468"/>
              </a:lnSpc>
              <a:buNone/>
            </a:pPr>
            <a:r>
              <a:rPr lang="en-US" sz="4400" dirty="0">
                <a:solidFill>
                  <a:srgbClr val="FFFFFF"/>
                </a:solidFill>
                <a:latin typeface="Fraunces" pitchFamily="34" charset="0"/>
                <a:ea typeface="Fraunces" pitchFamily="34" charset="-122"/>
                <a:cs typeface="Fraunces" pitchFamily="34" charset="-120"/>
              </a:rPr>
              <a:t>Module 2: </a:t>
            </a:r>
            <a:r>
              <a:rPr lang="en-US" sz="4374" dirty="0">
                <a:solidFill>
                  <a:srgbClr val="FFFFFF"/>
                </a:solidFill>
                <a:latin typeface="Fraunces" pitchFamily="34" charset="0"/>
                <a:ea typeface="Fraunces" pitchFamily="34" charset="-122"/>
                <a:cs typeface="Fraunces" pitchFamily="34" charset="-120"/>
              </a:rPr>
              <a:t>Addressing Implicit Bias</a:t>
            </a:r>
            <a:endParaRPr lang="en-US" sz="4374" dirty="0"/>
          </a:p>
        </p:txBody>
      </p:sp>
      <p:sp>
        <p:nvSpPr>
          <p:cNvPr id="7" name="Text 4"/>
          <p:cNvSpPr/>
          <p:nvPr/>
        </p:nvSpPr>
        <p:spPr>
          <a:xfrm>
            <a:off x="2037993" y="3740110"/>
            <a:ext cx="10554414" cy="1777008"/>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Addressing implicit bias is crucial for promoting equitable and unbiased patient care. Healthcare professionals need to acknowledge and mitigate their subconscious biases through self-reflection and seeking diverse perspectives. By actively countering implicit bias, practitioners can improve the quality of care they deliver and enhance patient outcomes, ensuring that every patient receives fair and equitable treatment.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8AFCC"/>
          </a:solidFill>
          <a:ln/>
        </p:spPr>
      </p:sp>
      <p:sp>
        <p:nvSpPr>
          <p:cNvPr id="3" name="Shape 1"/>
          <p:cNvSpPr/>
          <p:nvPr/>
        </p:nvSpPr>
        <p:spPr>
          <a:xfrm>
            <a:off x="0" y="0"/>
            <a:ext cx="14630400" cy="8229600"/>
          </a:xfrm>
          <a:prstGeom prst="rect">
            <a:avLst/>
          </a:prstGeom>
          <a:solidFill>
            <a:srgbClr val="080E26"/>
          </a:solidFill>
          <a:ln w="13811">
            <a:solidFill>
              <a:srgbClr val="565151"/>
            </a:solidFill>
            <a:prstDash val="solid"/>
          </a:ln>
        </p:spPr>
      </p:sp>
      <p:sp>
        <p:nvSpPr>
          <p:cNvPr id="4" name="Text 2"/>
          <p:cNvSpPr/>
          <p:nvPr/>
        </p:nvSpPr>
        <p:spPr>
          <a:xfrm>
            <a:off x="833199" y="2534722"/>
            <a:ext cx="5775960" cy="694373"/>
          </a:xfrm>
          <a:prstGeom prst="rect">
            <a:avLst/>
          </a:prstGeom>
          <a:noFill/>
          <a:ln/>
        </p:spPr>
        <p:txBody>
          <a:bodyPr wrap="none" rtlCol="0" anchor="t"/>
          <a:lstStyle/>
          <a:p>
            <a:pPr marL="0" indent="0">
              <a:lnSpc>
                <a:spcPts val="5468"/>
              </a:lnSpc>
              <a:buNone/>
            </a:pPr>
            <a:r>
              <a:rPr lang="en-US" sz="4374" dirty="0">
                <a:solidFill>
                  <a:srgbClr val="FFFFFF"/>
                </a:solidFill>
                <a:latin typeface="Fraunces" pitchFamily="34" charset="0"/>
                <a:ea typeface="Fraunces" pitchFamily="34" charset="-122"/>
                <a:cs typeface="Fraunces" pitchFamily="34" charset="-120"/>
              </a:rPr>
              <a:t>What is Implicit Bias?</a:t>
            </a:r>
            <a:endParaRPr lang="en-US" sz="4374" dirty="0"/>
          </a:p>
        </p:txBody>
      </p:sp>
      <p:sp>
        <p:nvSpPr>
          <p:cNvPr id="5" name="Text 3"/>
          <p:cNvSpPr/>
          <p:nvPr/>
        </p:nvSpPr>
        <p:spPr>
          <a:xfrm>
            <a:off x="833199" y="3562350"/>
            <a:ext cx="7477601" cy="2132409"/>
          </a:xfrm>
          <a:prstGeom prst="rect">
            <a:avLst/>
          </a:prstGeom>
          <a:noFill/>
          <a:ln/>
        </p:spPr>
        <p:txBody>
          <a:bodyPr wrap="square" rtlCol="0" anchor="t"/>
          <a:lstStyle/>
          <a:p>
            <a:pPr marL="0" indent="0">
              <a:lnSpc>
                <a:spcPts val="2799"/>
              </a:lnSpc>
              <a:buNone/>
            </a:pPr>
            <a:r>
              <a:rPr lang="en-US" sz="1750" dirty="0">
                <a:solidFill>
                  <a:srgbClr val="EBECEF"/>
                </a:solidFill>
                <a:latin typeface="Epilogue" pitchFamily="34" charset="0"/>
                <a:ea typeface="Epilogue" pitchFamily="34" charset="-122"/>
                <a:cs typeface="Epilogue" pitchFamily="34" charset="-120"/>
              </a:rPr>
              <a:t>Implicit bias refers to the attitudes or stereotypes that affect our understanding, actions, and decisions in an unconscious manner. These biases are typically ingrained from our cultural and social environments and can shape our behavior and perceptions without us even realizing it. Implicit biases can have a significant impact on patient care and contribute to healthcare disparities.</a:t>
            </a:r>
            <a:endParaRPr lang="en-US" sz="1750" dirty="0"/>
          </a:p>
        </p:txBody>
      </p:sp>
      <p:pic>
        <p:nvPicPr>
          <p:cNvPr id="6" name="Image 0" descr="preencoded.png"/>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1595</Words>
  <Application>Microsoft Macintosh PowerPoint</Application>
  <PresentationFormat>Custom</PresentationFormat>
  <Paragraphs>149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Epilogue</vt:lpstr>
      <vt:lpstr>Fraunces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Divide: DEI Strategies for Holistic Patient Care in GME</dc:title>
  <dc:subject>Learn strategies to promote diversity, equity, and inclusion in Graduate Medical Education (GME) for providing comprehensive patient care.</dc:subject>
  <dc:creator>William Morse</dc:creator>
  <cp:keywords/>
  <dc:description>Learn strategies to promote diversity, equity, and inclusion in Graduate Medical Education (GME) for providing comprehensive patient care.</dc:description>
  <cp:lastModifiedBy>Morse, William</cp:lastModifiedBy>
  <cp:revision>4</cp:revision>
  <dcterms:created xsi:type="dcterms:W3CDTF">2023-08-29T16:44:59Z</dcterms:created>
  <dcterms:modified xsi:type="dcterms:W3CDTF">2023-08-29T18:28:55Z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William Morse</vt:lpwstr>
  </property>
</Properties>
</file>