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7" d="100"/>
          <a:sy n="107" d="100"/>
        </p:scale>
        <p:origin x="45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801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490424"/>
            <a:ext cx="7477601" cy="2499598"/>
          </a:xfrm>
          <a:prstGeom prst="rect">
            <a:avLst/>
          </a:prstGeom>
          <a:noFill/>
          <a:ln/>
        </p:spPr>
        <p:txBody>
          <a:bodyPr wrap="square" rtlCol="0" anchor="t"/>
          <a:lstStyle/>
          <a:p>
            <a:pPr marL="0" indent="0">
              <a:lnSpc>
                <a:spcPts val="6561"/>
              </a:lnSpc>
              <a:buNone/>
            </a:pPr>
            <a:r>
              <a:rPr lang="en-US" sz="5249" dirty="0">
                <a:solidFill>
                  <a:srgbClr val="FFFFFF"/>
                </a:solidFill>
                <a:latin typeface="Fraunces" pitchFamily="34" charset="0"/>
                <a:ea typeface="Fraunces" pitchFamily="34" charset="-122"/>
                <a:cs typeface="Fraunces" pitchFamily="34" charset="-120"/>
              </a:rPr>
              <a:t>Healthcare Educator's Guide: Foundations of Instructional Design</a:t>
            </a:r>
            <a:endParaRPr lang="en-US" sz="5249" dirty="0"/>
          </a:p>
        </p:txBody>
      </p:sp>
      <p:sp>
        <p:nvSpPr>
          <p:cNvPr id="5" name="Text 3"/>
          <p:cNvSpPr/>
          <p:nvPr/>
        </p:nvSpPr>
        <p:spPr>
          <a:xfrm>
            <a:off x="6319599" y="4323278"/>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educational presentation aims to provide healthcare educators with a comprehensive guide to the foundations of instructional design. Participants will learn key principles and strategies for creating effective educational materials and designing engaging learning experiences in the healthcare field.</a:t>
            </a:r>
            <a:endParaRPr lang="en-US" sz="1750" dirty="0"/>
          </a:p>
        </p:txBody>
      </p:sp>
      <p:sp>
        <p:nvSpPr>
          <p:cNvPr id="8" name="Text 5"/>
          <p:cNvSpPr/>
          <p:nvPr/>
        </p:nvSpPr>
        <p:spPr>
          <a:xfrm>
            <a:off x="6319599" y="6350198"/>
            <a:ext cx="3764559" cy="388858"/>
          </a:xfrm>
          <a:prstGeom prst="rect">
            <a:avLst/>
          </a:prstGeom>
          <a:noFill/>
          <a:ln/>
        </p:spPr>
        <p:txBody>
          <a:bodyPr wrap="none" rtlCol="0" anchor="t"/>
          <a:lstStyle/>
          <a:p>
            <a:pPr marL="0" indent="0" algn="l">
              <a:lnSpc>
                <a:spcPts val="3062"/>
              </a:lnSpc>
              <a:buNone/>
            </a:pPr>
            <a:r>
              <a:rPr lang="en-US" sz="2187" b="1" dirty="0">
                <a:solidFill>
                  <a:srgbClr val="EBECEF"/>
                </a:solidFill>
                <a:latin typeface="Epilogue" pitchFamily="34" charset="0"/>
                <a:ea typeface="Epilogue" pitchFamily="34" charset="-122"/>
                <a:cs typeface="Epilogue" pitchFamily="34" charset="-120"/>
              </a:rPr>
              <a:t>by William Morse, Ph.D.</a:t>
            </a:r>
            <a:endParaRPr lang="en-US" sz="2187" dirty="0"/>
          </a:p>
        </p:txBody>
      </p:sp>
      <p:sp>
        <p:nvSpPr>
          <p:cNvPr id="9" name="Shape 6"/>
          <p:cNvSpPr/>
          <p:nvPr/>
        </p:nvSpPr>
        <p:spPr>
          <a:xfrm>
            <a:off x="0" y="0"/>
            <a:ext cx="5486400" cy="8229600"/>
          </a:xfrm>
          <a:prstGeom prst="rect">
            <a:avLst/>
          </a:prstGeom>
          <a:solidFill>
            <a:srgbClr val="E5E0DF"/>
          </a:solidFill>
          <a:ln/>
        </p:spPr>
      </p:sp>
      <p:pic>
        <p:nvPicPr>
          <p:cNvPr id="10" name="Image 1" descr="preencoded.png"/>
          <p:cNvPicPr>
            <a:picLocks noChangeAspect="1"/>
          </p:cNvPicPr>
          <p:nvPr/>
        </p:nvPicPr>
        <p:blipFill>
          <a:blip r:embed="rId3"/>
          <a:stretch>
            <a:fillRect/>
          </a:stretch>
        </p:blipFill>
        <p:spPr>
          <a:xfrm>
            <a:off x="2409944" y="3771186"/>
            <a:ext cx="666512" cy="666512"/>
          </a:xfrm>
          <a:prstGeom prst="rect">
            <a:avLst/>
          </a:prstGeom>
        </p:spPr>
      </p:pic>
      <p:pic>
        <p:nvPicPr>
          <p:cNvPr id="11" name="Image 0" descr="preencoded.png">
            <a:extLst>
              <a:ext uri="{FF2B5EF4-FFF2-40B4-BE49-F238E27FC236}">
                <a16:creationId xmlns:a16="http://schemas.microsoft.com/office/drawing/2014/main" id="{C2A23710-F8DF-4FEE-1FE6-17F36B160B6E}"/>
              </a:ext>
            </a:extLst>
          </p:cNvPr>
          <p:cNvPicPr>
            <a:picLocks noChangeAspect="1"/>
          </p:cNvPicPr>
          <p:nvPr/>
        </p:nvPicPr>
        <p:blipFill>
          <a:blip r:embed="rId4"/>
          <a:stretch>
            <a:fillRect/>
          </a:stretch>
        </p:blipFill>
        <p:spPr>
          <a:xfrm>
            <a:off x="0" y="-10358"/>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2025">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704028" y="534233"/>
            <a:ext cx="9222343" cy="1213485"/>
          </a:xfrm>
          <a:prstGeom prst="rect">
            <a:avLst/>
          </a:prstGeom>
          <a:noFill/>
          <a:ln/>
        </p:spPr>
        <p:txBody>
          <a:bodyPr wrap="square" rtlCol="0" anchor="t"/>
          <a:lstStyle/>
          <a:p>
            <a:pPr marL="0" indent="0">
              <a:lnSpc>
                <a:spcPts val="4777"/>
              </a:lnSpc>
              <a:buNone/>
            </a:pPr>
            <a:r>
              <a:rPr lang="en-US" sz="3822" dirty="0">
                <a:solidFill>
                  <a:srgbClr val="FFFFFF"/>
                </a:solidFill>
                <a:latin typeface="Fraunces" pitchFamily="34" charset="0"/>
                <a:ea typeface="Fraunces" pitchFamily="34" charset="-122"/>
                <a:cs typeface="Fraunces" pitchFamily="34" charset="-120"/>
              </a:rPr>
              <a:t>Benefits of Well-Defined Learning Objectives</a:t>
            </a:r>
            <a:endParaRPr lang="en-US" sz="3822" dirty="0"/>
          </a:p>
        </p:txBody>
      </p:sp>
      <p:sp>
        <p:nvSpPr>
          <p:cNvPr id="7" name="Shape 4"/>
          <p:cNvSpPr/>
          <p:nvPr/>
        </p:nvSpPr>
        <p:spPr>
          <a:xfrm>
            <a:off x="2704028" y="2190512"/>
            <a:ext cx="436840" cy="436840"/>
          </a:xfrm>
          <a:prstGeom prst="roundRect">
            <a:avLst>
              <a:gd name="adj" fmla="val 20000"/>
            </a:avLst>
          </a:prstGeom>
          <a:solidFill>
            <a:srgbClr val="283157"/>
          </a:solidFill>
          <a:ln w="12025">
            <a:solidFill>
              <a:srgbClr val="303B69"/>
            </a:solidFill>
            <a:prstDash val="solid"/>
          </a:ln>
        </p:spPr>
      </p:sp>
      <p:sp>
        <p:nvSpPr>
          <p:cNvPr id="8" name="Text 5"/>
          <p:cNvSpPr/>
          <p:nvPr/>
        </p:nvSpPr>
        <p:spPr>
          <a:xfrm>
            <a:off x="2853809" y="2226945"/>
            <a:ext cx="137160" cy="363974"/>
          </a:xfrm>
          <a:prstGeom prst="rect">
            <a:avLst/>
          </a:prstGeom>
          <a:noFill/>
          <a:ln/>
        </p:spPr>
        <p:txBody>
          <a:bodyPr wrap="none" rtlCol="0" anchor="t"/>
          <a:lstStyle/>
          <a:p>
            <a:pPr marL="0" indent="0" algn="ctr">
              <a:lnSpc>
                <a:spcPts val="2866"/>
              </a:lnSpc>
              <a:buNone/>
            </a:pPr>
            <a:r>
              <a:rPr lang="en-US" sz="2293" dirty="0">
                <a:solidFill>
                  <a:srgbClr val="EBECEF"/>
                </a:solidFill>
                <a:latin typeface="Fraunces" pitchFamily="34" charset="0"/>
                <a:ea typeface="Fraunces" pitchFamily="34" charset="-122"/>
                <a:cs typeface="Fraunces" pitchFamily="34" charset="-120"/>
              </a:rPr>
              <a:t>1</a:t>
            </a:r>
            <a:endParaRPr lang="en-US" sz="2293" dirty="0"/>
          </a:p>
        </p:txBody>
      </p:sp>
      <p:sp>
        <p:nvSpPr>
          <p:cNvPr id="9" name="Text 6"/>
          <p:cNvSpPr/>
          <p:nvPr/>
        </p:nvSpPr>
        <p:spPr>
          <a:xfrm>
            <a:off x="3334941" y="2257306"/>
            <a:ext cx="2042160" cy="303252"/>
          </a:xfrm>
          <a:prstGeom prst="rect">
            <a:avLst/>
          </a:prstGeom>
          <a:noFill/>
          <a:ln/>
        </p:spPr>
        <p:txBody>
          <a:bodyPr wrap="none" rtlCol="0" anchor="t"/>
          <a:lstStyle/>
          <a:p>
            <a:pPr marL="0" indent="0">
              <a:lnSpc>
                <a:spcPts val="2389"/>
              </a:lnSpc>
              <a:buNone/>
            </a:pPr>
            <a:r>
              <a:rPr lang="en-US" sz="1911" dirty="0">
                <a:solidFill>
                  <a:srgbClr val="EBECEF"/>
                </a:solidFill>
                <a:latin typeface="Fraunces" pitchFamily="34" charset="0"/>
                <a:ea typeface="Fraunces" pitchFamily="34" charset="-122"/>
                <a:cs typeface="Fraunces" pitchFamily="34" charset="-120"/>
              </a:rPr>
              <a:t>Aligned Activities</a:t>
            </a:r>
            <a:endParaRPr lang="en-US" sz="1911" dirty="0"/>
          </a:p>
        </p:txBody>
      </p:sp>
      <p:sp>
        <p:nvSpPr>
          <p:cNvPr id="10" name="Text 7"/>
          <p:cNvSpPr/>
          <p:nvPr/>
        </p:nvSpPr>
        <p:spPr>
          <a:xfrm>
            <a:off x="3334941" y="2754630"/>
            <a:ext cx="2313861" cy="1863804"/>
          </a:xfrm>
          <a:prstGeom prst="rect">
            <a:avLst/>
          </a:prstGeom>
          <a:noFill/>
          <a:ln/>
        </p:spPr>
        <p:txBody>
          <a:bodyPr wrap="square" rtlCol="0" anchor="t"/>
          <a:lstStyle/>
          <a:p>
            <a:pPr marL="0" indent="0">
              <a:lnSpc>
                <a:spcPts val="2446"/>
              </a:lnSpc>
              <a:buNone/>
            </a:pPr>
            <a:r>
              <a:rPr lang="en-US" sz="1529" dirty="0">
                <a:solidFill>
                  <a:srgbClr val="EBECEF"/>
                </a:solidFill>
                <a:latin typeface="Epilogue" pitchFamily="34" charset="0"/>
                <a:ea typeface="Epilogue" pitchFamily="34" charset="-122"/>
                <a:cs typeface="Epilogue" pitchFamily="34" charset="-120"/>
              </a:rPr>
              <a:t>Learning objectives help align educational activities, content, and assessments, resulting in a more effective learning experience.</a:t>
            </a:r>
            <a:endParaRPr lang="en-US" sz="1529" dirty="0"/>
          </a:p>
        </p:txBody>
      </p:sp>
      <p:sp>
        <p:nvSpPr>
          <p:cNvPr id="11" name="Shape 8"/>
          <p:cNvSpPr/>
          <p:nvPr/>
        </p:nvSpPr>
        <p:spPr>
          <a:xfrm>
            <a:off x="5842873" y="2190512"/>
            <a:ext cx="436840" cy="436840"/>
          </a:xfrm>
          <a:prstGeom prst="roundRect">
            <a:avLst>
              <a:gd name="adj" fmla="val 20000"/>
            </a:avLst>
          </a:prstGeom>
          <a:solidFill>
            <a:srgbClr val="283157"/>
          </a:solidFill>
          <a:ln w="12025">
            <a:solidFill>
              <a:srgbClr val="303B69"/>
            </a:solidFill>
            <a:prstDash val="solid"/>
          </a:ln>
        </p:spPr>
      </p:sp>
      <p:sp>
        <p:nvSpPr>
          <p:cNvPr id="12" name="Text 9"/>
          <p:cNvSpPr/>
          <p:nvPr/>
        </p:nvSpPr>
        <p:spPr>
          <a:xfrm>
            <a:off x="5973604" y="2226945"/>
            <a:ext cx="175260" cy="363974"/>
          </a:xfrm>
          <a:prstGeom prst="rect">
            <a:avLst/>
          </a:prstGeom>
          <a:noFill/>
          <a:ln/>
        </p:spPr>
        <p:txBody>
          <a:bodyPr wrap="none" rtlCol="0" anchor="t"/>
          <a:lstStyle/>
          <a:p>
            <a:pPr marL="0" indent="0" algn="ctr">
              <a:lnSpc>
                <a:spcPts val="2866"/>
              </a:lnSpc>
              <a:buNone/>
            </a:pPr>
            <a:r>
              <a:rPr lang="en-US" sz="2293" dirty="0">
                <a:solidFill>
                  <a:srgbClr val="EBECEF"/>
                </a:solidFill>
                <a:latin typeface="Fraunces" pitchFamily="34" charset="0"/>
                <a:ea typeface="Fraunces" pitchFamily="34" charset="-122"/>
                <a:cs typeface="Fraunces" pitchFamily="34" charset="-120"/>
              </a:rPr>
              <a:t>2</a:t>
            </a:r>
            <a:endParaRPr lang="en-US" sz="2293" dirty="0"/>
          </a:p>
        </p:txBody>
      </p:sp>
      <p:sp>
        <p:nvSpPr>
          <p:cNvPr id="13" name="Text 10"/>
          <p:cNvSpPr/>
          <p:nvPr/>
        </p:nvSpPr>
        <p:spPr>
          <a:xfrm>
            <a:off x="6473785" y="2257306"/>
            <a:ext cx="2313861" cy="606504"/>
          </a:xfrm>
          <a:prstGeom prst="rect">
            <a:avLst/>
          </a:prstGeom>
          <a:noFill/>
          <a:ln/>
        </p:spPr>
        <p:txBody>
          <a:bodyPr wrap="square" rtlCol="0" anchor="t"/>
          <a:lstStyle/>
          <a:p>
            <a:pPr marL="0" indent="0">
              <a:lnSpc>
                <a:spcPts val="2389"/>
              </a:lnSpc>
              <a:buNone/>
            </a:pPr>
            <a:r>
              <a:rPr lang="en-US" sz="1911" dirty="0">
                <a:solidFill>
                  <a:srgbClr val="EBECEF"/>
                </a:solidFill>
                <a:latin typeface="Fraunces" pitchFamily="34" charset="0"/>
                <a:ea typeface="Fraunces" pitchFamily="34" charset="-122"/>
                <a:cs typeface="Fraunces" pitchFamily="34" charset="-120"/>
              </a:rPr>
              <a:t>Customized Instruction</a:t>
            </a:r>
            <a:endParaRPr lang="en-US" sz="1911" dirty="0"/>
          </a:p>
        </p:txBody>
      </p:sp>
      <p:sp>
        <p:nvSpPr>
          <p:cNvPr id="14" name="Text 11"/>
          <p:cNvSpPr/>
          <p:nvPr/>
        </p:nvSpPr>
        <p:spPr>
          <a:xfrm>
            <a:off x="6473785" y="3057882"/>
            <a:ext cx="2313861" cy="2485073"/>
          </a:xfrm>
          <a:prstGeom prst="rect">
            <a:avLst/>
          </a:prstGeom>
          <a:noFill/>
          <a:ln/>
        </p:spPr>
        <p:txBody>
          <a:bodyPr wrap="square" rtlCol="0" anchor="t"/>
          <a:lstStyle/>
          <a:p>
            <a:pPr marL="0" indent="0">
              <a:lnSpc>
                <a:spcPts val="2446"/>
              </a:lnSpc>
              <a:buNone/>
            </a:pPr>
            <a:r>
              <a:rPr lang="en-US" sz="1529" dirty="0">
                <a:solidFill>
                  <a:srgbClr val="EBECEF"/>
                </a:solidFill>
                <a:latin typeface="Epilogue" pitchFamily="34" charset="0"/>
                <a:ea typeface="Epilogue" pitchFamily="34" charset="-122"/>
                <a:cs typeface="Epilogue" pitchFamily="34" charset="-120"/>
              </a:rPr>
              <a:t>Clear learning objectives allow educators to tailor instruction to meet specific learner needs, resulting in improved engagement and satisfaction.</a:t>
            </a:r>
            <a:endParaRPr lang="en-US" sz="1529" dirty="0"/>
          </a:p>
        </p:txBody>
      </p:sp>
      <p:sp>
        <p:nvSpPr>
          <p:cNvPr id="15" name="Shape 12"/>
          <p:cNvSpPr/>
          <p:nvPr/>
        </p:nvSpPr>
        <p:spPr>
          <a:xfrm>
            <a:off x="8981718" y="2190512"/>
            <a:ext cx="436840" cy="436840"/>
          </a:xfrm>
          <a:prstGeom prst="roundRect">
            <a:avLst>
              <a:gd name="adj" fmla="val 20000"/>
            </a:avLst>
          </a:prstGeom>
          <a:solidFill>
            <a:srgbClr val="283157"/>
          </a:solidFill>
          <a:ln w="12025">
            <a:solidFill>
              <a:srgbClr val="303B69"/>
            </a:solidFill>
            <a:prstDash val="solid"/>
          </a:ln>
        </p:spPr>
      </p:sp>
      <p:sp>
        <p:nvSpPr>
          <p:cNvPr id="16" name="Text 13"/>
          <p:cNvSpPr/>
          <p:nvPr/>
        </p:nvSpPr>
        <p:spPr>
          <a:xfrm>
            <a:off x="9120068" y="2226945"/>
            <a:ext cx="160020" cy="363974"/>
          </a:xfrm>
          <a:prstGeom prst="rect">
            <a:avLst/>
          </a:prstGeom>
          <a:noFill/>
          <a:ln/>
        </p:spPr>
        <p:txBody>
          <a:bodyPr wrap="none" rtlCol="0" anchor="t"/>
          <a:lstStyle/>
          <a:p>
            <a:pPr marL="0" indent="0" algn="ctr">
              <a:lnSpc>
                <a:spcPts val="2866"/>
              </a:lnSpc>
              <a:buNone/>
            </a:pPr>
            <a:r>
              <a:rPr lang="en-US" sz="2293" dirty="0">
                <a:solidFill>
                  <a:srgbClr val="EBECEF"/>
                </a:solidFill>
                <a:latin typeface="Fraunces" pitchFamily="34" charset="0"/>
                <a:ea typeface="Fraunces" pitchFamily="34" charset="-122"/>
                <a:cs typeface="Fraunces" pitchFamily="34" charset="-120"/>
              </a:rPr>
              <a:t>3</a:t>
            </a:r>
            <a:endParaRPr lang="en-US" sz="2293" dirty="0"/>
          </a:p>
        </p:txBody>
      </p:sp>
      <p:sp>
        <p:nvSpPr>
          <p:cNvPr id="17" name="Text 14"/>
          <p:cNvSpPr/>
          <p:nvPr/>
        </p:nvSpPr>
        <p:spPr>
          <a:xfrm>
            <a:off x="9612630" y="2257306"/>
            <a:ext cx="2313861" cy="606504"/>
          </a:xfrm>
          <a:prstGeom prst="rect">
            <a:avLst/>
          </a:prstGeom>
          <a:noFill/>
          <a:ln/>
        </p:spPr>
        <p:txBody>
          <a:bodyPr wrap="square" rtlCol="0" anchor="t"/>
          <a:lstStyle/>
          <a:p>
            <a:pPr marL="0" indent="0">
              <a:lnSpc>
                <a:spcPts val="2389"/>
              </a:lnSpc>
              <a:buNone/>
            </a:pPr>
            <a:r>
              <a:rPr lang="en-US" sz="1911" dirty="0">
                <a:solidFill>
                  <a:srgbClr val="EBECEF"/>
                </a:solidFill>
                <a:latin typeface="Fraunces" pitchFamily="34" charset="0"/>
                <a:ea typeface="Fraunces" pitchFamily="34" charset="-122"/>
                <a:cs typeface="Fraunces" pitchFamily="34" charset="-120"/>
              </a:rPr>
              <a:t>Informed Assessment</a:t>
            </a:r>
            <a:endParaRPr lang="en-US" sz="1911" dirty="0"/>
          </a:p>
        </p:txBody>
      </p:sp>
      <p:sp>
        <p:nvSpPr>
          <p:cNvPr id="18" name="Text 15"/>
          <p:cNvSpPr/>
          <p:nvPr/>
        </p:nvSpPr>
        <p:spPr>
          <a:xfrm>
            <a:off x="9612630" y="3057882"/>
            <a:ext cx="2313861" cy="2174438"/>
          </a:xfrm>
          <a:prstGeom prst="rect">
            <a:avLst/>
          </a:prstGeom>
          <a:noFill/>
          <a:ln/>
        </p:spPr>
        <p:txBody>
          <a:bodyPr wrap="square" rtlCol="0" anchor="t"/>
          <a:lstStyle/>
          <a:p>
            <a:pPr marL="0" indent="0">
              <a:lnSpc>
                <a:spcPts val="2446"/>
              </a:lnSpc>
              <a:buNone/>
            </a:pPr>
            <a:r>
              <a:rPr lang="en-US" sz="1529" dirty="0">
                <a:solidFill>
                  <a:srgbClr val="EBECEF"/>
                </a:solidFill>
                <a:latin typeface="Epilogue" pitchFamily="34" charset="0"/>
                <a:ea typeface="Epilogue" pitchFamily="34" charset="-122"/>
                <a:cs typeface="Epilogue" pitchFamily="34" charset="-120"/>
              </a:rPr>
              <a:t>Learning objectives provide a basis for designing relevant assessments, allowing educators to evaluate progress and inform future strategies.</a:t>
            </a:r>
            <a:endParaRPr lang="en-US" sz="1529" dirty="0"/>
          </a:p>
        </p:txBody>
      </p:sp>
      <p:sp>
        <p:nvSpPr>
          <p:cNvPr id="19" name="Shape 16"/>
          <p:cNvSpPr/>
          <p:nvPr/>
        </p:nvSpPr>
        <p:spPr>
          <a:xfrm>
            <a:off x="2704028" y="5888593"/>
            <a:ext cx="436840" cy="436840"/>
          </a:xfrm>
          <a:prstGeom prst="roundRect">
            <a:avLst>
              <a:gd name="adj" fmla="val 20000"/>
            </a:avLst>
          </a:prstGeom>
          <a:solidFill>
            <a:srgbClr val="283157"/>
          </a:solidFill>
          <a:ln w="12025">
            <a:solidFill>
              <a:srgbClr val="303B69"/>
            </a:solidFill>
            <a:prstDash val="solid"/>
          </a:ln>
        </p:spPr>
      </p:sp>
      <p:sp>
        <p:nvSpPr>
          <p:cNvPr id="20" name="Text 17"/>
          <p:cNvSpPr/>
          <p:nvPr/>
        </p:nvSpPr>
        <p:spPr>
          <a:xfrm>
            <a:off x="2834759" y="5925026"/>
            <a:ext cx="175260" cy="363974"/>
          </a:xfrm>
          <a:prstGeom prst="rect">
            <a:avLst/>
          </a:prstGeom>
          <a:noFill/>
          <a:ln/>
        </p:spPr>
        <p:txBody>
          <a:bodyPr wrap="none" rtlCol="0" anchor="t"/>
          <a:lstStyle/>
          <a:p>
            <a:pPr marL="0" indent="0" algn="ctr">
              <a:lnSpc>
                <a:spcPts val="2866"/>
              </a:lnSpc>
              <a:buNone/>
            </a:pPr>
            <a:r>
              <a:rPr lang="en-US" sz="2293" dirty="0">
                <a:solidFill>
                  <a:srgbClr val="EBECEF"/>
                </a:solidFill>
                <a:latin typeface="Fraunces" pitchFamily="34" charset="0"/>
                <a:ea typeface="Fraunces" pitchFamily="34" charset="-122"/>
                <a:cs typeface="Fraunces" pitchFamily="34" charset="-120"/>
              </a:rPr>
              <a:t>4</a:t>
            </a:r>
            <a:endParaRPr lang="en-US" sz="2293" dirty="0"/>
          </a:p>
        </p:txBody>
      </p:sp>
      <p:sp>
        <p:nvSpPr>
          <p:cNvPr id="21" name="Text 18"/>
          <p:cNvSpPr/>
          <p:nvPr/>
        </p:nvSpPr>
        <p:spPr>
          <a:xfrm>
            <a:off x="3334941" y="5955387"/>
            <a:ext cx="2560320" cy="303252"/>
          </a:xfrm>
          <a:prstGeom prst="rect">
            <a:avLst/>
          </a:prstGeom>
          <a:noFill/>
          <a:ln/>
        </p:spPr>
        <p:txBody>
          <a:bodyPr wrap="none" rtlCol="0" anchor="t"/>
          <a:lstStyle/>
          <a:p>
            <a:pPr marL="0" indent="0">
              <a:lnSpc>
                <a:spcPts val="2389"/>
              </a:lnSpc>
              <a:buNone/>
            </a:pPr>
            <a:r>
              <a:rPr lang="en-US" sz="1911" dirty="0">
                <a:solidFill>
                  <a:srgbClr val="EBECEF"/>
                </a:solidFill>
                <a:latin typeface="Fraunces" pitchFamily="34" charset="0"/>
                <a:ea typeface="Fraunces" pitchFamily="34" charset="-122"/>
                <a:cs typeface="Fraunces" pitchFamily="34" charset="-120"/>
              </a:rPr>
              <a:t>Transparent Learning</a:t>
            </a:r>
            <a:endParaRPr lang="en-US" sz="1911" dirty="0"/>
          </a:p>
        </p:txBody>
      </p:sp>
      <p:sp>
        <p:nvSpPr>
          <p:cNvPr id="22" name="Text 19"/>
          <p:cNvSpPr/>
          <p:nvPr/>
        </p:nvSpPr>
        <p:spPr>
          <a:xfrm>
            <a:off x="3334941" y="6452711"/>
            <a:ext cx="3883223" cy="1242536"/>
          </a:xfrm>
          <a:prstGeom prst="rect">
            <a:avLst/>
          </a:prstGeom>
          <a:noFill/>
          <a:ln/>
        </p:spPr>
        <p:txBody>
          <a:bodyPr wrap="square" rtlCol="0" anchor="t"/>
          <a:lstStyle/>
          <a:p>
            <a:pPr marL="0" indent="0">
              <a:lnSpc>
                <a:spcPts val="2446"/>
              </a:lnSpc>
              <a:buNone/>
            </a:pPr>
            <a:r>
              <a:rPr lang="en-US" sz="1529" dirty="0">
                <a:solidFill>
                  <a:srgbClr val="EBECEF"/>
                </a:solidFill>
                <a:latin typeface="Epilogue" pitchFamily="34" charset="0"/>
                <a:ea typeface="Epilogue" pitchFamily="34" charset="-122"/>
                <a:cs typeface="Epilogue" pitchFamily="34" charset="-120"/>
              </a:rPr>
              <a:t>Well-defined learning objectives promote transparency, enabling learners to understand expectations and self-assess their progress.</a:t>
            </a:r>
            <a:endParaRPr lang="en-US" sz="1529" dirty="0"/>
          </a:p>
        </p:txBody>
      </p:sp>
      <p:sp>
        <p:nvSpPr>
          <p:cNvPr id="23" name="Shape 20"/>
          <p:cNvSpPr/>
          <p:nvPr/>
        </p:nvSpPr>
        <p:spPr>
          <a:xfrm>
            <a:off x="7412236" y="5888593"/>
            <a:ext cx="436840" cy="436840"/>
          </a:xfrm>
          <a:prstGeom prst="roundRect">
            <a:avLst>
              <a:gd name="adj" fmla="val 20000"/>
            </a:avLst>
          </a:prstGeom>
          <a:solidFill>
            <a:srgbClr val="283157"/>
          </a:solidFill>
          <a:ln w="12025">
            <a:solidFill>
              <a:srgbClr val="303B69"/>
            </a:solidFill>
            <a:prstDash val="solid"/>
          </a:ln>
        </p:spPr>
      </p:sp>
      <p:sp>
        <p:nvSpPr>
          <p:cNvPr id="24" name="Text 21"/>
          <p:cNvSpPr/>
          <p:nvPr/>
        </p:nvSpPr>
        <p:spPr>
          <a:xfrm>
            <a:off x="7546777" y="5925026"/>
            <a:ext cx="167640" cy="363974"/>
          </a:xfrm>
          <a:prstGeom prst="rect">
            <a:avLst/>
          </a:prstGeom>
          <a:noFill/>
          <a:ln/>
        </p:spPr>
        <p:txBody>
          <a:bodyPr wrap="none" rtlCol="0" anchor="t"/>
          <a:lstStyle/>
          <a:p>
            <a:pPr marL="0" indent="0" algn="ctr">
              <a:lnSpc>
                <a:spcPts val="2866"/>
              </a:lnSpc>
              <a:buNone/>
            </a:pPr>
            <a:r>
              <a:rPr lang="en-US" sz="2293" dirty="0">
                <a:solidFill>
                  <a:srgbClr val="EBECEF"/>
                </a:solidFill>
                <a:latin typeface="Fraunces" pitchFamily="34" charset="0"/>
                <a:ea typeface="Fraunces" pitchFamily="34" charset="-122"/>
                <a:cs typeface="Fraunces" pitchFamily="34" charset="-120"/>
              </a:rPr>
              <a:t>5</a:t>
            </a:r>
            <a:endParaRPr lang="en-US" sz="2293" dirty="0"/>
          </a:p>
        </p:txBody>
      </p:sp>
      <p:sp>
        <p:nvSpPr>
          <p:cNvPr id="25" name="Text 22"/>
          <p:cNvSpPr/>
          <p:nvPr/>
        </p:nvSpPr>
        <p:spPr>
          <a:xfrm>
            <a:off x="8043148" y="5955387"/>
            <a:ext cx="2148840" cy="303252"/>
          </a:xfrm>
          <a:prstGeom prst="rect">
            <a:avLst/>
          </a:prstGeom>
          <a:noFill/>
          <a:ln/>
        </p:spPr>
        <p:txBody>
          <a:bodyPr wrap="none" rtlCol="0" anchor="t"/>
          <a:lstStyle/>
          <a:p>
            <a:pPr marL="0" indent="0">
              <a:lnSpc>
                <a:spcPts val="2389"/>
              </a:lnSpc>
              <a:buNone/>
            </a:pPr>
            <a:r>
              <a:rPr lang="en-US" sz="1911" dirty="0">
                <a:solidFill>
                  <a:srgbClr val="EBECEF"/>
                </a:solidFill>
                <a:latin typeface="Fraunces" pitchFamily="34" charset="0"/>
                <a:ea typeface="Fraunces" pitchFamily="34" charset="-122"/>
                <a:cs typeface="Fraunces" pitchFamily="34" charset="-120"/>
              </a:rPr>
              <a:t>Improved Courses</a:t>
            </a:r>
            <a:endParaRPr lang="en-US" sz="1911" dirty="0"/>
          </a:p>
        </p:txBody>
      </p:sp>
      <p:sp>
        <p:nvSpPr>
          <p:cNvPr id="26" name="Text 23"/>
          <p:cNvSpPr/>
          <p:nvPr/>
        </p:nvSpPr>
        <p:spPr>
          <a:xfrm>
            <a:off x="8043148" y="6452711"/>
            <a:ext cx="3883223" cy="1242536"/>
          </a:xfrm>
          <a:prstGeom prst="rect">
            <a:avLst/>
          </a:prstGeom>
          <a:noFill/>
          <a:ln/>
        </p:spPr>
        <p:txBody>
          <a:bodyPr wrap="square" rtlCol="0" anchor="t"/>
          <a:lstStyle/>
          <a:p>
            <a:pPr marL="0" indent="0">
              <a:lnSpc>
                <a:spcPts val="2446"/>
              </a:lnSpc>
              <a:buNone/>
            </a:pPr>
            <a:r>
              <a:rPr lang="en-US" sz="1529" dirty="0">
                <a:solidFill>
                  <a:srgbClr val="EBECEF"/>
                </a:solidFill>
                <a:latin typeface="Epilogue" pitchFamily="34" charset="0"/>
                <a:ea typeface="Epilogue" pitchFamily="34" charset="-122"/>
                <a:cs typeface="Epilogue" pitchFamily="34" charset="-120"/>
              </a:rPr>
              <a:t>Regularly reviewing and refining learning objectives allows educators to continuously improve instructional design and delivery.</a:t>
            </a:r>
            <a:endParaRPr lang="en-US" sz="1529"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31505"/>
          </a:xfrm>
          <a:prstGeom prst="rect">
            <a:avLst/>
          </a:prstGeom>
          <a:solidFill>
            <a:srgbClr val="080E26"/>
          </a:solidFill>
          <a:ln w="11192">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31505"/>
          </a:xfrm>
          <a:prstGeom prst="rect">
            <a:avLst/>
          </a:prstGeom>
        </p:spPr>
      </p:pic>
      <p:sp>
        <p:nvSpPr>
          <p:cNvPr id="5" name="Shape 2"/>
          <p:cNvSpPr/>
          <p:nvPr/>
        </p:nvSpPr>
        <p:spPr>
          <a:xfrm>
            <a:off x="0" y="0"/>
            <a:ext cx="14630400" cy="8231505"/>
          </a:xfrm>
          <a:prstGeom prst="rect">
            <a:avLst/>
          </a:prstGeom>
          <a:solidFill>
            <a:srgbClr val="080E26">
              <a:alpha val="80000"/>
            </a:srgbClr>
          </a:solidFill>
          <a:ln/>
        </p:spPr>
      </p:sp>
      <p:sp>
        <p:nvSpPr>
          <p:cNvPr id="6" name="Text 3"/>
          <p:cNvSpPr/>
          <p:nvPr/>
        </p:nvSpPr>
        <p:spPr>
          <a:xfrm>
            <a:off x="3058716" y="492800"/>
            <a:ext cx="8512850" cy="1119902"/>
          </a:xfrm>
          <a:prstGeom prst="rect">
            <a:avLst/>
          </a:prstGeom>
          <a:noFill/>
          <a:ln/>
        </p:spPr>
        <p:txBody>
          <a:bodyPr wrap="square" rtlCol="0" anchor="t"/>
          <a:lstStyle/>
          <a:p>
            <a:pPr marL="0" indent="0">
              <a:lnSpc>
                <a:spcPts val="4410"/>
              </a:lnSpc>
              <a:buNone/>
            </a:pPr>
            <a:r>
              <a:rPr lang="en-US" sz="3528" dirty="0">
                <a:solidFill>
                  <a:srgbClr val="FFFFFF"/>
                </a:solidFill>
                <a:latin typeface="Fraunces" pitchFamily="34" charset="0"/>
                <a:ea typeface="Fraunces" pitchFamily="34" charset="-122"/>
                <a:cs typeface="Fraunces" pitchFamily="34" charset="-120"/>
              </a:rPr>
              <a:t>Components of Effective Learning Objectives</a:t>
            </a:r>
            <a:endParaRPr lang="en-US" sz="3528" dirty="0"/>
          </a:p>
        </p:txBody>
      </p:sp>
      <p:sp>
        <p:nvSpPr>
          <p:cNvPr id="7" name="Text 4"/>
          <p:cNvSpPr/>
          <p:nvPr/>
        </p:nvSpPr>
        <p:spPr>
          <a:xfrm>
            <a:off x="3058716" y="1881426"/>
            <a:ext cx="3413760" cy="448032"/>
          </a:xfrm>
          <a:prstGeom prst="rect">
            <a:avLst/>
          </a:prstGeom>
          <a:noFill/>
          <a:ln/>
        </p:spPr>
        <p:txBody>
          <a:bodyPr wrap="none" rtlCol="0" anchor="t"/>
          <a:lstStyle/>
          <a:p>
            <a:pPr marL="0" indent="0">
              <a:lnSpc>
                <a:spcPts val="3528"/>
              </a:lnSpc>
              <a:buNone/>
            </a:pPr>
            <a:r>
              <a:rPr lang="en-US" sz="2822" dirty="0">
                <a:solidFill>
                  <a:srgbClr val="FFFFFF"/>
                </a:solidFill>
                <a:latin typeface="Fraunces" pitchFamily="34" charset="0"/>
                <a:ea typeface="Fraunces" pitchFamily="34" charset="-122"/>
                <a:cs typeface="Fraunces" pitchFamily="34" charset="-120"/>
              </a:rPr>
              <a:t>Learning Objectives</a:t>
            </a:r>
            <a:endParaRPr lang="en-US" sz="2822" dirty="0"/>
          </a:p>
        </p:txBody>
      </p:sp>
      <p:sp>
        <p:nvSpPr>
          <p:cNvPr id="8" name="Shape 5"/>
          <p:cNvSpPr/>
          <p:nvPr/>
        </p:nvSpPr>
        <p:spPr>
          <a:xfrm>
            <a:off x="3058716" y="2598182"/>
            <a:ext cx="2718197" cy="5140523"/>
          </a:xfrm>
          <a:prstGeom prst="roundRect">
            <a:avLst>
              <a:gd name="adj" fmla="val 2967"/>
            </a:avLst>
          </a:prstGeom>
          <a:solidFill>
            <a:srgbClr val="283157"/>
          </a:solidFill>
          <a:ln w="11192">
            <a:solidFill>
              <a:srgbClr val="303B69"/>
            </a:solidFill>
            <a:prstDash val="solid"/>
          </a:ln>
        </p:spPr>
      </p:sp>
      <p:sp>
        <p:nvSpPr>
          <p:cNvPr id="9" name="Text 6"/>
          <p:cNvSpPr/>
          <p:nvPr/>
        </p:nvSpPr>
        <p:spPr>
          <a:xfrm>
            <a:off x="3249097" y="2788563"/>
            <a:ext cx="2337435" cy="560070"/>
          </a:xfrm>
          <a:prstGeom prst="rect">
            <a:avLst/>
          </a:prstGeom>
          <a:noFill/>
          <a:ln/>
        </p:spPr>
        <p:txBody>
          <a:bodyPr wrap="square" rtlCol="0" anchor="t"/>
          <a:lstStyle/>
          <a:p>
            <a:pPr marL="0" indent="0">
              <a:lnSpc>
                <a:spcPts val="2205"/>
              </a:lnSpc>
              <a:buNone/>
            </a:pPr>
            <a:r>
              <a:rPr lang="en-US" sz="1764" dirty="0">
                <a:solidFill>
                  <a:srgbClr val="EBECEF"/>
                </a:solidFill>
                <a:latin typeface="Fraunces" pitchFamily="34" charset="0"/>
                <a:ea typeface="Fraunces" pitchFamily="34" charset="-122"/>
                <a:cs typeface="Fraunces" pitchFamily="34" charset="-120"/>
              </a:rPr>
              <a:t>Behavior or Action Verb</a:t>
            </a:r>
            <a:endParaRPr lang="en-US" sz="1764" dirty="0"/>
          </a:p>
        </p:txBody>
      </p:sp>
      <p:sp>
        <p:nvSpPr>
          <p:cNvPr id="10" name="Text 7"/>
          <p:cNvSpPr/>
          <p:nvPr/>
        </p:nvSpPr>
        <p:spPr>
          <a:xfrm>
            <a:off x="3249097" y="3527822"/>
            <a:ext cx="2337435" cy="3153728"/>
          </a:xfrm>
          <a:prstGeom prst="rect">
            <a:avLst/>
          </a:prstGeom>
          <a:noFill/>
          <a:ln/>
        </p:spPr>
        <p:txBody>
          <a:bodyPr wrap="square" rtlCol="0" anchor="t"/>
          <a:lstStyle/>
          <a:p>
            <a:pPr marL="0" indent="0">
              <a:lnSpc>
                <a:spcPts val="2258"/>
              </a:lnSpc>
              <a:buNone/>
            </a:pPr>
            <a:r>
              <a:rPr lang="en-US" sz="1411" dirty="0">
                <a:solidFill>
                  <a:srgbClr val="EBECEF"/>
                </a:solidFill>
                <a:latin typeface="Epilogue" pitchFamily="34" charset="0"/>
                <a:ea typeface="Epilogue" pitchFamily="34" charset="-122"/>
                <a:cs typeface="Epilogue" pitchFamily="34" charset="-120"/>
              </a:rPr>
              <a:t>Clear, measurable action verbs describe the specific behavior or performance learners should exhibit after completing the learning experience. Common verbs include analyze, compare, demonstrate, evaluate, interpret, and synthesize.</a:t>
            </a:r>
            <a:endParaRPr lang="en-US" sz="1411" dirty="0"/>
          </a:p>
        </p:txBody>
      </p:sp>
      <p:sp>
        <p:nvSpPr>
          <p:cNvPr id="11" name="Shape 8"/>
          <p:cNvSpPr/>
          <p:nvPr/>
        </p:nvSpPr>
        <p:spPr>
          <a:xfrm>
            <a:off x="5956102" y="2598182"/>
            <a:ext cx="2718197" cy="5140523"/>
          </a:xfrm>
          <a:prstGeom prst="roundRect">
            <a:avLst>
              <a:gd name="adj" fmla="val 2967"/>
            </a:avLst>
          </a:prstGeom>
          <a:solidFill>
            <a:srgbClr val="283157"/>
          </a:solidFill>
          <a:ln w="11192">
            <a:solidFill>
              <a:srgbClr val="303B69"/>
            </a:solidFill>
            <a:prstDash val="solid"/>
          </a:ln>
        </p:spPr>
      </p:sp>
      <p:sp>
        <p:nvSpPr>
          <p:cNvPr id="12" name="Text 9"/>
          <p:cNvSpPr/>
          <p:nvPr/>
        </p:nvSpPr>
        <p:spPr>
          <a:xfrm>
            <a:off x="6146483" y="2788563"/>
            <a:ext cx="1792129" cy="280035"/>
          </a:xfrm>
          <a:prstGeom prst="rect">
            <a:avLst/>
          </a:prstGeom>
          <a:noFill/>
          <a:ln/>
        </p:spPr>
        <p:txBody>
          <a:bodyPr wrap="none" rtlCol="0" anchor="t"/>
          <a:lstStyle/>
          <a:p>
            <a:pPr marL="0" indent="0">
              <a:lnSpc>
                <a:spcPts val="2205"/>
              </a:lnSpc>
              <a:buNone/>
            </a:pPr>
            <a:r>
              <a:rPr lang="en-US" sz="1764" dirty="0">
                <a:solidFill>
                  <a:srgbClr val="EBECEF"/>
                </a:solidFill>
                <a:latin typeface="Fraunces" pitchFamily="34" charset="0"/>
                <a:ea typeface="Fraunces" pitchFamily="34" charset="-122"/>
                <a:cs typeface="Fraunces" pitchFamily="34" charset="-120"/>
              </a:rPr>
              <a:t>Condition</a:t>
            </a:r>
            <a:endParaRPr lang="en-US" sz="1764" dirty="0"/>
          </a:p>
        </p:txBody>
      </p:sp>
      <p:sp>
        <p:nvSpPr>
          <p:cNvPr id="13" name="Text 10"/>
          <p:cNvSpPr/>
          <p:nvPr/>
        </p:nvSpPr>
        <p:spPr>
          <a:xfrm>
            <a:off x="6146483" y="3247787"/>
            <a:ext cx="2337435" cy="3153728"/>
          </a:xfrm>
          <a:prstGeom prst="rect">
            <a:avLst/>
          </a:prstGeom>
          <a:noFill/>
          <a:ln/>
        </p:spPr>
        <p:txBody>
          <a:bodyPr wrap="square" rtlCol="0" anchor="t"/>
          <a:lstStyle/>
          <a:p>
            <a:pPr marL="0" indent="0">
              <a:lnSpc>
                <a:spcPts val="2258"/>
              </a:lnSpc>
              <a:buNone/>
            </a:pPr>
            <a:r>
              <a:rPr lang="en-US" sz="1411" dirty="0">
                <a:solidFill>
                  <a:srgbClr val="EBECEF"/>
                </a:solidFill>
                <a:latin typeface="Epilogue" pitchFamily="34" charset="0"/>
                <a:ea typeface="Epilogue" pitchFamily="34" charset="-122"/>
                <a:cs typeface="Epilogue" pitchFamily="34" charset="-120"/>
              </a:rPr>
              <a:t>The learning objective should include a condition to provide context and clarify the circumstances in which the behavior will occur. This can represent the environmental setting, available resources, or any other relevant factor that influences the desired behavior.</a:t>
            </a:r>
            <a:endParaRPr lang="en-US" sz="1411" dirty="0"/>
          </a:p>
        </p:txBody>
      </p:sp>
      <p:sp>
        <p:nvSpPr>
          <p:cNvPr id="14" name="Shape 11"/>
          <p:cNvSpPr/>
          <p:nvPr/>
        </p:nvSpPr>
        <p:spPr>
          <a:xfrm>
            <a:off x="8853488" y="2598182"/>
            <a:ext cx="2718197" cy="5140523"/>
          </a:xfrm>
          <a:prstGeom prst="roundRect">
            <a:avLst>
              <a:gd name="adj" fmla="val 2967"/>
            </a:avLst>
          </a:prstGeom>
          <a:solidFill>
            <a:srgbClr val="283157"/>
          </a:solidFill>
          <a:ln w="11192">
            <a:solidFill>
              <a:srgbClr val="303B69"/>
            </a:solidFill>
            <a:prstDash val="solid"/>
          </a:ln>
        </p:spPr>
      </p:sp>
      <p:sp>
        <p:nvSpPr>
          <p:cNvPr id="15" name="Text 12"/>
          <p:cNvSpPr/>
          <p:nvPr/>
        </p:nvSpPr>
        <p:spPr>
          <a:xfrm>
            <a:off x="9043868" y="2788563"/>
            <a:ext cx="2301240" cy="280035"/>
          </a:xfrm>
          <a:prstGeom prst="rect">
            <a:avLst/>
          </a:prstGeom>
          <a:noFill/>
          <a:ln/>
        </p:spPr>
        <p:txBody>
          <a:bodyPr wrap="none" rtlCol="0" anchor="t"/>
          <a:lstStyle/>
          <a:p>
            <a:pPr marL="0" indent="0">
              <a:lnSpc>
                <a:spcPts val="2205"/>
              </a:lnSpc>
              <a:buNone/>
            </a:pPr>
            <a:r>
              <a:rPr lang="en-US" sz="1764" dirty="0">
                <a:solidFill>
                  <a:srgbClr val="EBECEF"/>
                </a:solidFill>
                <a:latin typeface="Fraunces" pitchFamily="34" charset="0"/>
                <a:ea typeface="Fraunces" pitchFamily="34" charset="-122"/>
                <a:cs typeface="Fraunces" pitchFamily="34" charset="-120"/>
              </a:rPr>
              <a:t>Criterion or Standard</a:t>
            </a:r>
            <a:endParaRPr lang="en-US" sz="1764" dirty="0"/>
          </a:p>
        </p:txBody>
      </p:sp>
      <p:sp>
        <p:nvSpPr>
          <p:cNvPr id="16" name="Text 13"/>
          <p:cNvSpPr/>
          <p:nvPr/>
        </p:nvSpPr>
        <p:spPr>
          <a:xfrm>
            <a:off x="9043868" y="3247787"/>
            <a:ext cx="2337435" cy="4300538"/>
          </a:xfrm>
          <a:prstGeom prst="rect">
            <a:avLst/>
          </a:prstGeom>
          <a:noFill/>
          <a:ln/>
        </p:spPr>
        <p:txBody>
          <a:bodyPr wrap="square" rtlCol="0" anchor="t"/>
          <a:lstStyle/>
          <a:p>
            <a:pPr marL="0" indent="0">
              <a:lnSpc>
                <a:spcPts val="2258"/>
              </a:lnSpc>
              <a:buNone/>
            </a:pPr>
            <a:r>
              <a:rPr lang="en-US" sz="1411" dirty="0">
                <a:solidFill>
                  <a:srgbClr val="EBECEF"/>
                </a:solidFill>
                <a:latin typeface="Epilogue" pitchFamily="34" charset="0"/>
                <a:ea typeface="Epilogue" pitchFamily="34" charset="-122"/>
                <a:cs typeface="Epilogue" pitchFamily="34" charset="-120"/>
              </a:rPr>
              <a:t>Measurable criteria or standards by which learners' performance will be evaluated should be included. These criteria specify how well learners must perform to demonstrate mastery of the desired behavior. Quantifiable criteria ensure that the assessment and evaluation process remains objective and consistent.</a:t>
            </a:r>
            <a:endParaRPr lang="en-US" sz="141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2859">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427208" y="566142"/>
            <a:ext cx="9182100" cy="643057"/>
          </a:xfrm>
          <a:prstGeom prst="rect">
            <a:avLst/>
          </a:prstGeom>
          <a:noFill/>
          <a:ln/>
        </p:spPr>
        <p:txBody>
          <a:bodyPr wrap="none" rtlCol="0" anchor="t"/>
          <a:lstStyle/>
          <a:p>
            <a:pPr marL="0" indent="0">
              <a:lnSpc>
                <a:spcPts val="5064"/>
              </a:lnSpc>
              <a:buNone/>
            </a:pPr>
            <a:r>
              <a:rPr lang="en-US" sz="4051" dirty="0">
                <a:solidFill>
                  <a:srgbClr val="FFFFFF"/>
                </a:solidFill>
                <a:latin typeface="Fraunces" pitchFamily="34" charset="0"/>
                <a:ea typeface="Fraunces" pitchFamily="34" charset="-122"/>
                <a:cs typeface="Fraunces" pitchFamily="34" charset="-120"/>
              </a:rPr>
              <a:t>Writing Effective Learning Objectives</a:t>
            </a:r>
            <a:endParaRPr lang="en-US" sz="4051" dirty="0"/>
          </a:p>
        </p:txBody>
      </p:sp>
      <p:sp>
        <p:nvSpPr>
          <p:cNvPr id="7" name="Text 4"/>
          <p:cNvSpPr/>
          <p:nvPr/>
        </p:nvSpPr>
        <p:spPr>
          <a:xfrm>
            <a:off x="2427208" y="1517809"/>
            <a:ext cx="7330440" cy="514469"/>
          </a:xfrm>
          <a:prstGeom prst="rect">
            <a:avLst/>
          </a:prstGeom>
          <a:noFill/>
          <a:ln/>
        </p:spPr>
        <p:txBody>
          <a:bodyPr wrap="none" rtlCol="0" anchor="t"/>
          <a:lstStyle/>
          <a:p>
            <a:pPr marL="0" indent="0">
              <a:lnSpc>
                <a:spcPts val="4051"/>
              </a:lnSpc>
              <a:buNone/>
            </a:pPr>
            <a:r>
              <a:rPr lang="en-US" sz="3241" dirty="0">
                <a:solidFill>
                  <a:srgbClr val="FFFFFF"/>
                </a:solidFill>
                <a:latin typeface="Fraunces" pitchFamily="34" charset="0"/>
                <a:ea typeface="Fraunces" pitchFamily="34" charset="-122"/>
                <a:cs typeface="Fraunces" pitchFamily="34" charset="-120"/>
              </a:rPr>
              <a:t>Writing Effective Learning Objectives</a:t>
            </a:r>
            <a:endParaRPr lang="en-US" sz="3241" dirty="0"/>
          </a:p>
        </p:txBody>
      </p:sp>
      <p:sp>
        <p:nvSpPr>
          <p:cNvPr id="8" name="Shape 5"/>
          <p:cNvSpPr/>
          <p:nvPr/>
        </p:nvSpPr>
        <p:spPr>
          <a:xfrm>
            <a:off x="2427208" y="2501622"/>
            <a:ext cx="463034" cy="463034"/>
          </a:xfrm>
          <a:prstGeom prst="roundRect">
            <a:avLst>
              <a:gd name="adj" fmla="val 20002"/>
            </a:avLst>
          </a:prstGeom>
          <a:solidFill>
            <a:srgbClr val="283157"/>
          </a:solidFill>
          <a:ln w="12859">
            <a:solidFill>
              <a:srgbClr val="303B69"/>
            </a:solidFill>
            <a:prstDash val="solid"/>
          </a:ln>
        </p:spPr>
      </p:sp>
      <p:sp>
        <p:nvSpPr>
          <p:cNvPr id="9" name="Text 6"/>
          <p:cNvSpPr/>
          <p:nvPr/>
        </p:nvSpPr>
        <p:spPr>
          <a:xfrm>
            <a:off x="2586276" y="2540198"/>
            <a:ext cx="14478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1</a:t>
            </a:r>
            <a:endParaRPr lang="en-US" sz="2431" dirty="0"/>
          </a:p>
        </p:txBody>
      </p:sp>
      <p:sp>
        <p:nvSpPr>
          <p:cNvPr id="10" name="Text 7"/>
          <p:cNvSpPr/>
          <p:nvPr/>
        </p:nvSpPr>
        <p:spPr>
          <a:xfrm>
            <a:off x="3095982" y="2572345"/>
            <a:ext cx="282702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Use Bloom's Taxonomy</a:t>
            </a:r>
            <a:endParaRPr lang="en-US" sz="2026" dirty="0"/>
          </a:p>
        </p:txBody>
      </p:sp>
      <p:sp>
        <p:nvSpPr>
          <p:cNvPr id="11" name="Text 8"/>
          <p:cNvSpPr/>
          <p:nvPr/>
        </p:nvSpPr>
        <p:spPr>
          <a:xfrm>
            <a:off x="3095982" y="3099673"/>
            <a:ext cx="4116348" cy="987981"/>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Apply frameworks to ensure objectives address various levels of cognitive complexity.</a:t>
            </a:r>
            <a:endParaRPr lang="en-US" sz="1621" dirty="0"/>
          </a:p>
        </p:txBody>
      </p:sp>
      <p:sp>
        <p:nvSpPr>
          <p:cNvPr id="12" name="Shape 9"/>
          <p:cNvSpPr/>
          <p:nvPr/>
        </p:nvSpPr>
        <p:spPr>
          <a:xfrm>
            <a:off x="7418070" y="2501622"/>
            <a:ext cx="463034" cy="463034"/>
          </a:xfrm>
          <a:prstGeom prst="roundRect">
            <a:avLst>
              <a:gd name="adj" fmla="val 20002"/>
            </a:avLst>
          </a:prstGeom>
          <a:solidFill>
            <a:srgbClr val="283157"/>
          </a:solidFill>
          <a:ln w="12859">
            <a:solidFill>
              <a:srgbClr val="303B69"/>
            </a:solidFill>
            <a:prstDash val="solid"/>
          </a:ln>
        </p:spPr>
      </p:sp>
      <p:sp>
        <p:nvSpPr>
          <p:cNvPr id="13" name="Text 10"/>
          <p:cNvSpPr/>
          <p:nvPr/>
        </p:nvSpPr>
        <p:spPr>
          <a:xfrm>
            <a:off x="7554278" y="2540198"/>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2</a:t>
            </a:r>
            <a:endParaRPr lang="en-US" sz="2431" dirty="0"/>
          </a:p>
        </p:txBody>
      </p:sp>
      <p:sp>
        <p:nvSpPr>
          <p:cNvPr id="14" name="Text 11"/>
          <p:cNvSpPr/>
          <p:nvPr/>
        </p:nvSpPr>
        <p:spPr>
          <a:xfrm>
            <a:off x="8086844" y="2572345"/>
            <a:ext cx="329946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Be Specific and Observable</a:t>
            </a:r>
            <a:endParaRPr lang="en-US" sz="2026" dirty="0"/>
          </a:p>
        </p:txBody>
      </p:sp>
      <p:sp>
        <p:nvSpPr>
          <p:cNvPr id="15" name="Text 12"/>
          <p:cNvSpPr/>
          <p:nvPr/>
        </p:nvSpPr>
        <p:spPr>
          <a:xfrm>
            <a:off x="8086844" y="3099673"/>
            <a:ext cx="4116348"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Use precise language and allow for direct observation or assessment.</a:t>
            </a:r>
            <a:endParaRPr lang="en-US" sz="1621" dirty="0"/>
          </a:p>
        </p:txBody>
      </p:sp>
      <p:sp>
        <p:nvSpPr>
          <p:cNvPr id="16" name="Shape 13"/>
          <p:cNvSpPr/>
          <p:nvPr/>
        </p:nvSpPr>
        <p:spPr>
          <a:xfrm>
            <a:off x="2427208" y="4454128"/>
            <a:ext cx="463034" cy="463034"/>
          </a:xfrm>
          <a:prstGeom prst="roundRect">
            <a:avLst>
              <a:gd name="adj" fmla="val 20002"/>
            </a:avLst>
          </a:prstGeom>
          <a:solidFill>
            <a:srgbClr val="283157"/>
          </a:solidFill>
          <a:ln w="12859">
            <a:solidFill>
              <a:srgbClr val="303B69"/>
            </a:solidFill>
            <a:prstDash val="solid"/>
          </a:ln>
        </p:spPr>
      </p:sp>
      <p:sp>
        <p:nvSpPr>
          <p:cNvPr id="17" name="Text 14"/>
          <p:cNvSpPr/>
          <p:nvPr/>
        </p:nvSpPr>
        <p:spPr>
          <a:xfrm>
            <a:off x="2574846" y="4492704"/>
            <a:ext cx="16764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3</a:t>
            </a:r>
            <a:endParaRPr lang="en-US" sz="2431" dirty="0"/>
          </a:p>
        </p:txBody>
      </p:sp>
      <p:sp>
        <p:nvSpPr>
          <p:cNvPr id="18" name="Text 15"/>
          <p:cNvSpPr/>
          <p:nvPr/>
        </p:nvSpPr>
        <p:spPr>
          <a:xfrm>
            <a:off x="3095982" y="4524851"/>
            <a:ext cx="2057995"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Avoid Ambiguity</a:t>
            </a:r>
            <a:endParaRPr lang="en-US" sz="2026" dirty="0"/>
          </a:p>
        </p:txBody>
      </p:sp>
      <p:sp>
        <p:nvSpPr>
          <p:cNvPr id="19" name="Text 16"/>
          <p:cNvSpPr/>
          <p:nvPr/>
        </p:nvSpPr>
        <p:spPr>
          <a:xfrm>
            <a:off x="3095982" y="5052179"/>
            <a:ext cx="4116348"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Ensure that objectives are concise and free of ambiguity.</a:t>
            </a:r>
            <a:endParaRPr lang="en-US" sz="1621" dirty="0"/>
          </a:p>
        </p:txBody>
      </p:sp>
      <p:sp>
        <p:nvSpPr>
          <p:cNvPr id="20" name="Shape 17"/>
          <p:cNvSpPr/>
          <p:nvPr/>
        </p:nvSpPr>
        <p:spPr>
          <a:xfrm>
            <a:off x="7418070" y="4454128"/>
            <a:ext cx="463034" cy="463034"/>
          </a:xfrm>
          <a:prstGeom prst="roundRect">
            <a:avLst>
              <a:gd name="adj" fmla="val 20002"/>
            </a:avLst>
          </a:prstGeom>
          <a:solidFill>
            <a:srgbClr val="283157"/>
          </a:solidFill>
          <a:ln w="12859">
            <a:solidFill>
              <a:srgbClr val="303B69"/>
            </a:solidFill>
            <a:prstDash val="solid"/>
          </a:ln>
        </p:spPr>
      </p:sp>
      <p:sp>
        <p:nvSpPr>
          <p:cNvPr id="21" name="Text 18"/>
          <p:cNvSpPr/>
          <p:nvPr/>
        </p:nvSpPr>
        <p:spPr>
          <a:xfrm>
            <a:off x="7554278" y="4492704"/>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4</a:t>
            </a:r>
            <a:endParaRPr lang="en-US" sz="2431" dirty="0"/>
          </a:p>
        </p:txBody>
      </p:sp>
      <p:sp>
        <p:nvSpPr>
          <p:cNvPr id="22" name="Text 19"/>
          <p:cNvSpPr/>
          <p:nvPr/>
        </p:nvSpPr>
        <p:spPr>
          <a:xfrm>
            <a:off x="8086844" y="4524851"/>
            <a:ext cx="243078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Consider Relevance</a:t>
            </a:r>
            <a:endParaRPr lang="en-US" sz="2026" dirty="0"/>
          </a:p>
        </p:txBody>
      </p:sp>
      <p:sp>
        <p:nvSpPr>
          <p:cNvPr id="23" name="Text 20"/>
          <p:cNvSpPr/>
          <p:nvPr/>
        </p:nvSpPr>
        <p:spPr>
          <a:xfrm>
            <a:off x="8086844" y="5052179"/>
            <a:ext cx="4116348" cy="987981"/>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Align objectives with real-world scenarios and the needs of the target audience.</a:t>
            </a:r>
            <a:endParaRPr lang="en-US" sz="1621" dirty="0"/>
          </a:p>
        </p:txBody>
      </p:sp>
      <p:sp>
        <p:nvSpPr>
          <p:cNvPr id="24" name="Shape 21"/>
          <p:cNvSpPr/>
          <p:nvPr/>
        </p:nvSpPr>
        <p:spPr>
          <a:xfrm>
            <a:off x="2427208" y="6406634"/>
            <a:ext cx="463034" cy="463034"/>
          </a:xfrm>
          <a:prstGeom prst="roundRect">
            <a:avLst>
              <a:gd name="adj" fmla="val 20002"/>
            </a:avLst>
          </a:prstGeom>
          <a:solidFill>
            <a:srgbClr val="283157"/>
          </a:solidFill>
          <a:ln w="12859">
            <a:solidFill>
              <a:srgbClr val="303B69"/>
            </a:solidFill>
            <a:prstDash val="solid"/>
          </a:ln>
        </p:spPr>
      </p:sp>
      <p:sp>
        <p:nvSpPr>
          <p:cNvPr id="25" name="Text 22"/>
          <p:cNvSpPr/>
          <p:nvPr/>
        </p:nvSpPr>
        <p:spPr>
          <a:xfrm>
            <a:off x="2571036" y="6445210"/>
            <a:ext cx="17526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5</a:t>
            </a:r>
            <a:endParaRPr lang="en-US" sz="2431" dirty="0"/>
          </a:p>
        </p:txBody>
      </p:sp>
      <p:sp>
        <p:nvSpPr>
          <p:cNvPr id="26" name="Text 23"/>
          <p:cNvSpPr/>
          <p:nvPr/>
        </p:nvSpPr>
        <p:spPr>
          <a:xfrm>
            <a:off x="3095982" y="6477357"/>
            <a:ext cx="262128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Ensure Measurability</a:t>
            </a:r>
            <a:endParaRPr lang="en-US" sz="2026" dirty="0"/>
          </a:p>
        </p:txBody>
      </p:sp>
      <p:sp>
        <p:nvSpPr>
          <p:cNvPr id="27" name="Text 24"/>
          <p:cNvSpPr/>
          <p:nvPr/>
        </p:nvSpPr>
        <p:spPr>
          <a:xfrm>
            <a:off x="3095982" y="7004685"/>
            <a:ext cx="4116348"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Include measurable criteria to assess learners' achievements accurately.</a:t>
            </a:r>
            <a:endParaRPr lang="en-US" sz="1621" dirty="0"/>
          </a:p>
        </p:txBody>
      </p:sp>
      <p:sp>
        <p:nvSpPr>
          <p:cNvPr id="28" name="Shape 25"/>
          <p:cNvSpPr/>
          <p:nvPr/>
        </p:nvSpPr>
        <p:spPr>
          <a:xfrm>
            <a:off x="7418070" y="6406634"/>
            <a:ext cx="463034" cy="463034"/>
          </a:xfrm>
          <a:prstGeom prst="roundRect">
            <a:avLst>
              <a:gd name="adj" fmla="val 20002"/>
            </a:avLst>
          </a:prstGeom>
          <a:solidFill>
            <a:srgbClr val="283157"/>
          </a:solidFill>
          <a:ln w="12859">
            <a:solidFill>
              <a:srgbClr val="303B69"/>
            </a:solidFill>
            <a:prstDash val="solid"/>
          </a:ln>
        </p:spPr>
      </p:sp>
      <p:sp>
        <p:nvSpPr>
          <p:cNvPr id="29" name="Text 26"/>
          <p:cNvSpPr/>
          <p:nvPr/>
        </p:nvSpPr>
        <p:spPr>
          <a:xfrm>
            <a:off x="7554278" y="6445210"/>
            <a:ext cx="190500" cy="385882"/>
          </a:xfrm>
          <a:prstGeom prst="rect">
            <a:avLst/>
          </a:prstGeom>
          <a:noFill/>
          <a:ln/>
        </p:spPr>
        <p:txBody>
          <a:bodyPr wrap="none" rtlCol="0" anchor="t"/>
          <a:lstStyle/>
          <a:p>
            <a:pPr marL="0" indent="0" algn="ctr">
              <a:lnSpc>
                <a:spcPts val="3039"/>
              </a:lnSpc>
              <a:buNone/>
            </a:pPr>
            <a:r>
              <a:rPr lang="en-US" sz="2431" dirty="0">
                <a:solidFill>
                  <a:srgbClr val="EBECEF"/>
                </a:solidFill>
                <a:latin typeface="Fraunces" pitchFamily="34" charset="0"/>
                <a:ea typeface="Fraunces" pitchFamily="34" charset="-122"/>
                <a:cs typeface="Fraunces" pitchFamily="34" charset="-120"/>
              </a:rPr>
              <a:t>6</a:t>
            </a:r>
            <a:endParaRPr lang="en-US" sz="2431" dirty="0"/>
          </a:p>
        </p:txBody>
      </p:sp>
      <p:sp>
        <p:nvSpPr>
          <p:cNvPr id="30" name="Text 27"/>
          <p:cNvSpPr/>
          <p:nvPr/>
        </p:nvSpPr>
        <p:spPr>
          <a:xfrm>
            <a:off x="8086844" y="6477357"/>
            <a:ext cx="2270760" cy="321588"/>
          </a:xfrm>
          <a:prstGeom prst="rect">
            <a:avLst/>
          </a:prstGeom>
          <a:noFill/>
          <a:ln/>
        </p:spPr>
        <p:txBody>
          <a:bodyPr wrap="none" rtlCol="0" anchor="t"/>
          <a:lstStyle/>
          <a:p>
            <a:pPr marL="0" indent="0">
              <a:lnSpc>
                <a:spcPts val="2532"/>
              </a:lnSpc>
              <a:buNone/>
            </a:pPr>
            <a:r>
              <a:rPr lang="en-US" sz="2026" dirty="0">
                <a:solidFill>
                  <a:srgbClr val="EBECEF"/>
                </a:solidFill>
                <a:latin typeface="Fraunces" pitchFamily="34" charset="0"/>
                <a:ea typeface="Fraunces" pitchFamily="34" charset="-122"/>
                <a:cs typeface="Fraunces" pitchFamily="34" charset="-120"/>
              </a:rPr>
              <a:t>Review and Refine</a:t>
            </a:r>
            <a:endParaRPr lang="en-US" sz="2026" dirty="0"/>
          </a:p>
        </p:txBody>
      </p:sp>
      <p:sp>
        <p:nvSpPr>
          <p:cNvPr id="31" name="Text 28"/>
          <p:cNvSpPr/>
          <p:nvPr/>
        </p:nvSpPr>
        <p:spPr>
          <a:xfrm>
            <a:off x="8086844" y="7004685"/>
            <a:ext cx="4116348" cy="658654"/>
          </a:xfrm>
          <a:prstGeom prst="rect">
            <a:avLst/>
          </a:prstGeom>
          <a:noFill/>
          <a:ln/>
        </p:spPr>
        <p:txBody>
          <a:bodyPr wrap="square" rtlCol="0" anchor="t"/>
          <a:lstStyle/>
          <a:p>
            <a:pPr marL="0" indent="0">
              <a:lnSpc>
                <a:spcPts val="2593"/>
              </a:lnSpc>
              <a:buNone/>
            </a:pPr>
            <a:r>
              <a:rPr lang="en-US" sz="1621" dirty="0">
                <a:solidFill>
                  <a:srgbClr val="EBECEF"/>
                </a:solidFill>
                <a:latin typeface="Epilogue" pitchFamily="34" charset="0"/>
                <a:ea typeface="Epilogue" pitchFamily="34" charset="-122"/>
                <a:cs typeface="Epilogue" pitchFamily="34" charset="-120"/>
              </a:rPr>
              <a:t>Continuously refine objectives based on feedback for ongoing improvement.</a:t>
            </a:r>
            <a:endParaRPr lang="en-US" sz="162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Creating Learning Objectives</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Creating clear and measurable learning objectives is a fundamental step in instructional design. Learning objectives provide a roadmap for both educators and learners, guiding the design of instructional materials and helping learners understand what they are expected to achieve. Aligning assessments with learning objectives ensures that learners' knowledge and skills are appropriately evaluated.</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565553"/>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Designing Engaging Learning Experiences</a:t>
            </a:r>
            <a:endParaRPr lang="en-US" sz="4374" dirty="0"/>
          </a:p>
        </p:txBody>
      </p:sp>
      <p:sp>
        <p:nvSpPr>
          <p:cNvPr id="5" name="Text 3"/>
          <p:cNvSpPr/>
          <p:nvPr/>
        </p:nvSpPr>
        <p:spPr>
          <a:xfrm>
            <a:off x="6319599" y="3287554"/>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Introduction</a:t>
            </a:r>
            <a:endParaRPr lang="en-US" sz="3499" dirty="0"/>
          </a:p>
        </p:txBody>
      </p:sp>
      <p:sp>
        <p:nvSpPr>
          <p:cNvPr id="6" name="Text 4"/>
          <p:cNvSpPr/>
          <p:nvPr/>
        </p:nvSpPr>
        <p:spPr>
          <a:xfrm>
            <a:off x="6319599" y="4176236"/>
            <a:ext cx="7477601"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Engaging learning experiences are crucial in the field of healthcare education as they promote active participation, enhance knowledge retention, and ultimately improve outcomes. As an instructional designer, it is essential to understand the principles and strategies involved in designing engaging learning experiences. In this topic, we will explore the key elements that contribute to creating engaging learning experiences in healthcare education.</a:t>
            </a:r>
            <a:endParaRPr lang="en-US" sz="1750" dirty="0"/>
          </a:p>
        </p:txBody>
      </p:sp>
      <p:pic>
        <p:nvPicPr>
          <p:cNvPr id="7"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3031808"/>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Importance of Engaging Learning Experiences</a:t>
            </a:r>
            <a:endParaRPr lang="en-US" sz="4374" dirty="0"/>
          </a:p>
        </p:txBody>
      </p:sp>
      <p:sp>
        <p:nvSpPr>
          <p:cNvPr id="5" name="Text 3"/>
          <p:cNvSpPr/>
          <p:nvPr/>
        </p:nvSpPr>
        <p:spPr>
          <a:xfrm>
            <a:off x="2037993" y="4753808"/>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Engagement is a fundamental aspect of effective learning, particularly in healthcare education. Engaging learning experiences facilitate higher levels of motivation, attention, and active participation among learners. By designing engaging learning experiences, healthcare educators can create a stimulating and interactive environment that promotes deeper understanding, critical thinking, and the application of knowledge in real-world contexts.</a:t>
            </a:r>
            <a:endParaRPr lang="en-US" sz="1750" dirty="0"/>
          </a:p>
        </p:txBody>
      </p:sp>
      <p:pic>
        <p:nvPicPr>
          <p:cNvPr id="6"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1004649"/>
            <a:ext cx="7477601" cy="2083118"/>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Strategies for Designing Engaging Learning Experiences</a:t>
            </a:r>
            <a:endParaRPr lang="en-US" sz="4374" dirty="0"/>
          </a:p>
        </p:txBody>
      </p:sp>
      <p:sp>
        <p:nvSpPr>
          <p:cNvPr id="5" name="Text 3"/>
          <p:cNvSpPr/>
          <p:nvPr/>
        </p:nvSpPr>
        <p:spPr>
          <a:xfrm>
            <a:off x="6675001" y="3421023"/>
            <a:ext cx="7122200"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Incorporating Active Learning Techniques</a:t>
            </a:r>
            <a:endParaRPr lang="en-US" sz="1750" dirty="0"/>
          </a:p>
        </p:txBody>
      </p:sp>
      <p:sp>
        <p:nvSpPr>
          <p:cNvPr id="6" name="Text 4"/>
          <p:cNvSpPr/>
          <p:nvPr/>
        </p:nvSpPr>
        <p:spPr>
          <a:xfrm>
            <a:off x="6675001" y="3865245"/>
            <a:ext cx="7122200"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Utilizing Multimedia and Visual Aids</a:t>
            </a:r>
            <a:endParaRPr lang="en-US" sz="1750" dirty="0"/>
          </a:p>
        </p:txBody>
      </p:sp>
      <p:sp>
        <p:nvSpPr>
          <p:cNvPr id="7" name="Text 5"/>
          <p:cNvSpPr/>
          <p:nvPr/>
        </p:nvSpPr>
        <p:spPr>
          <a:xfrm>
            <a:off x="6675001" y="4309467"/>
            <a:ext cx="7122200"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Gamification and Game-Based Learning</a:t>
            </a:r>
            <a:endParaRPr lang="en-US" sz="1750" dirty="0"/>
          </a:p>
        </p:txBody>
      </p:sp>
      <p:sp>
        <p:nvSpPr>
          <p:cNvPr id="8" name="Text 6"/>
          <p:cNvSpPr/>
          <p:nvPr/>
        </p:nvSpPr>
        <p:spPr>
          <a:xfrm>
            <a:off x="6675001" y="4753689"/>
            <a:ext cx="7122200"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Personalization and Customization</a:t>
            </a:r>
            <a:endParaRPr lang="en-US" sz="1750" dirty="0"/>
          </a:p>
        </p:txBody>
      </p:sp>
      <p:sp>
        <p:nvSpPr>
          <p:cNvPr id="9" name="Text 7"/>
          <p:cNvSpPr/>
          <p:nvPr/>
        </p:nvSpPr>
        <p:spPr>
          <a:xfrm>
            <a:off x="6675001" y="5197912"/>
            <a:ext cx="7122200" cy="355402"/>
          </a:xfrm>
          <a:prstGeom prst="rect">
            <a:avLst/>
          </a:prstGeom>
          <a:noFill/>
          <a:ln/>
        </p:spPr>
        <p:txBody>
          <a:bodyPr wrap="none" rtlCol="0" anchor="t"/>
          <a:lstStyle/>
          <a:p>
            <a:pPr marL="342900" indent="-342900" algn="l">
              <a:lnSpc>
                <a:spcPts val="2799"/>
              </a:lnSpc>
              <a:buSzPct val="100000"/>
              <a:buChar char="•"/>
            </a:pPr>
            <a:r>
              <a:rPr lang="en-US" sz="1750" dirty="0">
                <a:solidFill>
                  <a:srgbClr val="EBECEF"/>
                </a:solidFill>
                <a:latin typeface="Epilogue" pitchFamily="34" charset="0"/>
                <a:ea typeface="Epilogue" pitchFamily="34" charset="-122"/>
                <a:cs typeface="Epilogue" pitchFamily="34" charset="-120"/>
              </a:rPr>
              <a:t>Collaboration and Social Learning</a:t>
            </a:r>
            <a:endParaRPr lang="en-US" sz="1750" dirty="0"/>
          </a:p>
        </p:txBody>
      </p:sp>
      <p:sp>
        <p:nvSpPr>
          <p:cNvPr id="10" name="Text 8"/>
          <p:cNvSpPr/>
          <p:nvPr/>
        </p:nvSpPr>
        <p:spPr>
          <a:xfrm>
            <a:off x="6319599" y="5803225"/>
            <a:ext cx="7477601"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Designing engaging learning experiences is essential to captivate learners' attention and promote active participation. By employing these strategies, healthcare educators can create dynamic and effective learning environments.</a:t>
            </a:r>
            <a:endParaRPr lang="en-US" sz="1750" dirty="0"/>
          </a:p>
        </p:txBody>
      </p:sp>
      <p:pic>
        <p:nvPicPr>
          <p:cNvPr id="11" name="Image 0" descr="preencoded.png"/>
          <p:cNvPicPr>
            <a:picLocks noChangeAspect="1"/>
          </p:cNvPicPr>
          <p:nvPr/>
        </p:nvPicPr>
        <p:blipFill>
          <a:blip r:embed="rId3"/>
          <a:stretch>
            <a:fillRect/>
          </a:stretch>
        </p:blipFill>
        <p:spPr>
          <a:xfrm>
            <a:off x="0" y="0"/>
            <a:ext cx="5486400"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2365296"/>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Designing Engaging Learning Experiences</a:t>
            </a:r>
            <a:endParaRPr lang="en-US" sz="4374" dirty="0"/>
          </a:p>
        </p:txBody>
      </p:sp>
      <p:sp>
        <p:nvSpPr>
          <p:cNvPr id="7" name="Text 4"/>
          <p:cNvSpPr/>
          <p:nvPr/>
        </p:nvSpPr>
        <p:spPr>
          <a:xfrm>
            <a:off x="2037993" y="4087297"/>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Designing engaging learning experiences is essential to captivate learners' attention and promote active participation. Incorporating multimedia, interactive elements, and gamification principles can enhance learners' motivation and improve knowledge retention. By employing these strategies, healthcare educators can create dynamic and effective learning environments.</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2037993" y="2622233"/>
            <a:ext cx="644652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Review - Key Takeaways</a:t>
            </a:r>
            <a:endParaRPr lang="en-US" sz="4374" dirty="0"/>
          </a:p>
        </p:txBody>
      </p:sp>
      <p:sp>
        <p:nvSpPr>
          <p:cNvPr id="5" name="Shape 3"/>
          <p:cNvSpPr/>
          <p:nvPr/>
        </p:nvSpPr>
        <p:spPr>
          <a:xfrm>
            <a:off x="2037993" y="3823454"/>
            <a:ext cx="499943" cy="499943"/>
          </a:xfrm>
          <a:prstGeom prst="roundRect">
            <a:avLst>
              <a:gd name="adj" fmla="val 20000"/>
            </a:avLst>
          </a:prstGeom>
          <a:solidFill>
            <a:srgbClr val="283157"/>
          </a:solidFill>
          <a:ln w="13811">
            <a:solidFill>
              <a:srgbClr val="303B69"/>
            </a:solidFill>
            <a:prstDash val="solid"/>
          </a:ln>
        </p:spPr>
      </p:sp>
      <p:sp>
        <p:nvSpPr>
          <p:cNvPr id="6" name="Text 4"/>
          <p:cNvSpPr/>
          <p:nvPr/>
        </p:nvSpPr>
        <p:spPr>
          <a:xfrm>
            <a:off x="2211705" y="3865126"/>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7" name="Text 5"/>
          <p:cNvSpPr/>
          <p:nvPr/>
        </p:nvSpPr>
        <p:spPr>
          <a:xfrm>
            <a:off x="2760107" y="3899773"/>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Understanding Instructional Design</a:t>
            </a:r>
            <a:endParaRPr lang="en-US" sz="2187" dirty="0"/>
          </a:p>
        </p:txBody>
      </p:sp>
      <p:sp>
        <p:nvSpPr>
          <p:cNvPr id="8" name="Text 6"/>
          <p:cNvSpPr/>
          <p:nvPr/>
        </p:nvSpPr>
        <p:spPr>
          <a:xfrm>
            <a:off x="2760107" y="5163503"/>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Explore different models and analyze learner needs to promote effective learning outcomes.</a:t>
            </a:r>
            <a:endParaRPr lang="en-US" sz="1750" dirty="0"/>
          </a:p>
        </p:txBody>
      </p:sp>
      <p:sp>
        <p:nvSpPr>
          <p:cNvPr id="9" name="Shape 7"/>
          <p:cNvSpPr/>
          <p:nvPr/>
        </p:nvSpPr>
        <p:spPr>
          <a:xfrm>
            <a:off x="5630228" y="3823454"/>
            <a:ext cx="499943" cy="499943"/>
          </a:xfrm>
          <a:prstGeom prst="roundRect">
            <a:avLst>
              <a:gd name="adj" fmla="val 20000"/>
            </a:avLst>
          </a:prstGeom>
          <a:solidFill>
            <a:srgbClr val="283157"/>
          </a:solidFill>
          <a:ln w="13811">
            <a:solidFill>
              <a:srgbClr val="303B69"/>
            </a:solidFill>
            <a:prstDash val="solid"/>
          </a:ln>
        </p:spPr>
      </p:sp>
      <p:sp>
        <p:nvSpPr>
          <p:cNvPr id="10" name="Text 8"/>
          <p:cNvSpPr/>
          <p:nvPr/>
        </p:nvSpPr>
        <p:spPr>
          <a:xfrm>
            <a:off x="5777270" y="3865126"/>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1" name="Text 9"/>
          <p:cNvSpPr/>
          <p:nvPr/>
        </p:nvSpPr>
        <p:spPr>
          <a:xfrm>
            <a:off x="6352342" y="3899773"/>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Creating Learning Objectives</a:t>
            </a:r>
            <a:endParaRPr lang="en-US" sz="2187" dirty="0"/>
          </a:p>
        </p:txBody>
      </p:sp>
      <p:sp>
        <p:nvSpPr>
          <p:cNvPr id="12" name="Text 10"/>
          <p:cNvSpPr/>
          <p:nvPr/>
        </p:nvSpPr>
        <p:spPr>
          <a:xfrm>
            <a:off x="6352342" y="4816316"/>
            <a:ext cx="264795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Create clear objectives and align assessments to evaluate learners' knowledge and skills.</a:t>
            </a:r>
            <a:endParaRPr lang="en-US" sz="1750" dirty="0"/>
          </a:p>
        </p:txBody>
      </p:sp>
      <p:sp>
        <p:nvSpPr>
          <p:cNvPr id="13" name="Shape 11"/>
          <p:cNvSpPr/>
          <p:nvPr/>
        </p:nvSpPr>
        <p:spPr>
          <a:xfrm>
            <a:off x="9222462" y="3823454"/>
            <a:ext cx="499943" cy="499943"/>
          </a:xfrm>
          <a:prstGeom prst="roundRect">
            <a:avLst>
              <a:gd name="adj" fmla="val 20000"/>
            </a:avLst>
          </a:prstGeom>
          <a:solidFill>
            <a:srgbClr val="283157"/>
          </a:solidFill>
          <a:ln w="13811">
            <a:solidFill>
              <a:srgbClr val="303B69"/>
            </a:solidFill>
            <a:prstDash val="solid"/>
          </a:ln>
        </p:spPr>
      </p:sp>
      <p:sp>
        <p:nvSpPr>
          <p:cNvPr id="14" name="Text 12"/>
          <p:cNvSpPr/>
          <p:nvPr/>
        </p:nvSpPr>
        <p:spPr>
          <a:xfrm>
            <a:off x="9380934" y="3865126"/>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5" name="Text 13"/>
          <p:cNvSpPr/>
          <p:nvPr/>
        </p:nvSpPr>
        <p:spPr>
          <a:xfrm>
            <a:off x="9944576" y="3899773"/>
            <a:ext cx="2647950" cy="1041559"/>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Designing Engaging Learning Experiences</a:t>
            </a:r>
            <a:endParaRPr lang="en-US" sz="2187" dirty="0"/>
          </a:p>
        </p:txBody>
      </p:sp>
      <p:sp>
        <p:nvSpPr>
          <p:cNvPr id="16" name="Text 14"/>
          <p:cNvSpPr/>
          <p:nvPr/>
        </p:nvSpPr>
        <p:spPr>
          <a:xfrm>
            <a:off x="9944576" y="5163503"/>
            <a:ext cx="2647950"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Incorporate multimedia and gamification principles to enhance motivation and improve retention.</a:t>
            </a:r>
            <a:endParaRPr lang="en-US" sz="1750" dirty="0"/>
          </a:p>
        </p:txBody>
      </p:sp>
      <p:pic>
        <p:nvPicPr>
          <p:cNvPr id="17" name="Image 0" descr="preencoded.png"/>
          <p:cNvPicPr>
            <a:picLocks noChangeAspect="1"/>
          </p:cNvPicPr>
          <p:nvPr/>
        </p:nvPicPr>
        <p:blipFill>
          <a:blip r:embed="rId3"/>
          <a:stretch>
            <a:fillRect/>
          </a:stretch>
        </p:blipFill>
        <p:spPr>
          <a:xfrm>
            <a:off x="0" y="0"/>
            <a:ext cx="14630400" cy="133314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1912739"/>
            <a:ext cx="951738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Understanding Instructional Design</a:t>
            </a:r>
            <a:endParaRPr lang="en-US" sz="4374" dirty="0"/>
          </a:p>
        </p:txBody>
      </p:sp>
      <p:sp>
        <p:nvSpPr>
          <p:cNvPr id="7" name="Text 4"/>
          <p:cNvSpPr/>
          <p:nvPr/>
        </p:nvSpPr>
        <p:spPr>
          <a:xfrm>
            <a:off x="2037993" y="2940367"/>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Overview</a:t>
            </a:r>
            <a:endParaRPr lang="en-US" sz="3499" dirty="0"/>
          </a:p>
        </p:txBody>
      </p:sp>
      <p:sp>
        <p:nvSpPr>
          <p:cNvPr id="8" name="Text 5"/>
          <p:cNvSpPr/>
          <p:nvPr/>
        </p:nvSpPr>
        <p:spPr>
          <a:xfrm>
            <a:off x="2037993" y="3829050"/>
            <a:ext cx="10554414" cy="2487811"/>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This course provides healthcare educators with a comprehensive guide to the foundations of instructional design. Participants will learn the key principles and strategies for creating effective educational materials and designing engaging learning experiences in the healthcare field. The course covers topics such as learning objectives, assessment techniques, multimedia integration, and instructional technology. By the end of the course, participants will be equipped with the knowledge and skills necessary to design and deliver high-quality instruction in healthcare settings.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63195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Introduction to Instructional Design</a:t>
            </a:r>
            <a:endParaRPr lang="en-US" sz="4374" dirty="0"/>
          </a:p>
        </p:txBody>
      </p:sp>
      <p:sp>
        <p:nvSpPr>
          <p:cNvPr id="5" name="Text 3"/>
          <p:cNvSpPr/>
          <p:nvPr/>
        </p:nvSpPr>
        <p:spPr>
          <a:xfrm>
            <a:off x="63195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Instructional design is the systematic process of creating effective and engaging learning experiences. In the context of healthcare education, it plays a crucial role in enhancing the knowledge and skills of healthcare educators and improving the quality of instruction in healthcare settings.</a:t>
            </a:r>
            <a:endParaRPr lang="en-US" sz="1750" dirty="0"/>
          </a:p>
        </p:txBody>
      </p:sp>
      <p:sp>
        <p:nvSpPr>
          <p:cNvPr id="6" name="Shape 4"/>
          <p:cNvSpPr/>
          <p:nvPr/>
        </p:nvSpPr>
        <p:spPr>
          <a:xfrm>
            <a:off x="0" y="0"/>
            <a:ext cx="5486400" cy="8229600"/>
          </a:xfrm>
          <a:prstGeom prst="rect">
            <a:avLst/>
          </a:prstGeom>
          <a:solidFill>
            <a:srgbClr val="E5E0DF"/>
          </a:solidFill>
          <a:ln/>
        </p:spPr>
      </p:sp>
      <p:pic>
        <p:nvPicPr>
          <p:cNvPr id="7" name="Image 0" descr="preencoded.png"/>
          <p:cNvPicPr>
            <a:picLocks noChangeAspect="1"/>
          </p:cNvPicPr>
          <p:nvPr/>
        </p:nvPicPr>
        <p:blipFill>
          <a:blip r:embed="rId3"/>
          <a:stretch>
            <a:fillRect/>
          </a:stretch>
        </p:blipFill>
        <p:spPr>
          <a:xfrm>
            <a:off x="2409944" y="3771186"/>
            <a:ext cx="666512" cy="666512"/>
          </a:xfrm>
          <a:prstGeom prst="rect">
            <a:avLst/>
          </a:prstGeom>
        </p:spPr>
      </p:pic>
      <p:pic>
        <p:nvPicPr>
          <p:cNvPr id="8" name="Image 0" descr="preencoded.png">
            <a:extLst>
              <a:ext uri="{FF2B5EF4-FFF2-40B4-BE49-F238E27FC236}">
                <a16:creationId xmlns:a16="http://schemas.microsoft.com/office/drawing/2014/main" id="{EEE0C13D-CD52-F4BF-E06F-AD95624508A8}"/>
              </a:ext>
            </a:extLst>
          </p:cNvPr>
          <p:cNvPicPr>
            <a:picLocks noChangeAspect="1"/>
          </p:cNvPicPr>
          <p:nvPr/>
        </p:nvPicPr>
        <p:blipFill>
          <a:blip r:embed="rId4"/>
          <a:stretch>
            <a:fillRect/>
          </a:stretch>
        </p:blipFill>
        <p:spPr>
          <a:xfrm>
            <a:off x="-1" y="0"/>
            <a:ext cx="5486400" cy="8229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187535"/>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Definition of Instructional Design</a:t>
            </a:r>
            <a:endParaRPr lang="en-US" sz="4374" dirty="0"/>
          </a:p>
        </p:txBody>
      </p:sp>
      <p:sp>
        <p:nvSpPr>
          <p:cNvPr id="5" name="Text 3"/>
          <p:cNvSpPr/>
          <p:nvPr/>
        </p:nvSpPr>
        <p:spPr>
          <a:xfrm>
            <a:off x="833199" y="3909536"/>
            <a:ext cx="7477601" cy="2132409"/>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Instructional design can be defined as the process of analyzing, designing, developing, implementing, and evaluating instructional material and activities to ensure effective learning outcomes. It involves making informed decisions about various elements such as content, instructional strategies, multimedia, assessments, and feedback to create meaningful and engaging learning experiences.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905947"/>
            <a:ext cx="10554414"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Importance of Instructional Design in Healthcare Education</a:t>
            </a:r>
            <a:endParaRPr lang="en-US" sz="4374" dirty="0"/>
          </a:p>
        </p:txBody>
      </p:sp>
      <p:sp>
        <p:nvSpPr>
          <p:cNvPr id="7" name="Shape 4"/>
          <p:cNvSpPr/>
          <p:nvPr/>
        </p:nvSpPr>
        <p:spPr>
          <a:xfrm>
            <a:off x="2037993" y="2801541"/>
            <a:ext cx="499943" cy="499943"/>
          </a:xfrm>
          <a:prstGeom prst="roundRect">
            <a:avLst>
              <a:gd name="adj" fmla="val 20000"/>
            </a:avLst>
          </a:prstGeom>
          <a:solidFill>
            <a:srgbClr val="283157"/>
          </a:solidFill>
          <a:ln w="13811">
            <a:solidFill>
              <a:srgbClr val="303B69"/>
            </a:solidFill>
            <a:prstDash val="solid"/>
          </a:ln>
        </p:spPr>
      </p:sp>
      <p:sp>
        <p:nvSpPr>
          <p:cNvPr id="8" name="Text 5"/>
          <p:cNvSpPr/>
          <p:nvPr/>
        </p:nvSpPr>
        <p:spPr>
          <a:xfrm>
            <a:off x="2211705" y="2843213"/>
            <a:ext cx="1524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1</a:t>
            </a:r>
            <a:endParaRPr lang="en-US" sz="2624" dirty="0"/>
          </a:p>
        </p:txBody>
      </p:sp>
      <p:sp>
        <p:nvSpPr>
          <p:cNvPr id="9" name="Text 6"/>
          <p:cNvSpPr/>
          <p:nvPr/>
        </p:nvSpPr>
        <p:spPr>
          <a:xfrm>
            <a:off x="2760107" y="2877860"/>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Promoting Learning Outcomes</a:t>
            </a:r>
            <a:endParaRPr lang="en-US" sz="2187" dirty="0"/>
          </a:p>
        </p:txBody>
      </p:sp>
      <p:sp>
        <p:nvSpPr>
          <p:cNvPr id="10" name="Text 7"/>
          <p:cNvSpPr/>
          <p:nvPr/>
        </p:nvSpPr>
        <p:spPr>
          <a:xfrm>
            <a:off x="2760107" y="3794403"/>
            <a:ext cx="264795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Align learning objectives, content, and assessments for effective learning.</a:t>
            </a:r>
            <a:endParaRPr lang="en-US" sz="1750" dirty="0"/>
          </a:p>
        </p:txBody>
      </p:sp>
      <p:sp>
        <p:nvSpPr>
          <p:cNvPr id="11" name="Shape 8"/>
          <p:cNvSpPr/>
          <p:nvPr/>
        </p:nvSpPr>
        <p:spPr>
          <a:xfrm>
            <a:off x="5630228" y="2801541"/>
            <a:ext cx="499943" cy="499943"/>
          </a:xfrm>
          <a:prstGeom prst="roundRect">
            <a:avLst>
              <a:gd name="adj" fmla="val 20000"/>
            </a:avLst>
          </a:prstGeom>
          <a:solidFill>
            <a:srgbClr val="283157"/>
          </a:solidFill>
          <a:ln w="13811">
            <a:solidFill>
              <a:srgbClr val="303B69"/>
            </a:solidFill>
            <a:prstDash val="solid"/>
          </a:ln>
        </p:spPr>
      </p:sp>
      <p:sp>
        <p:nvSpPr>
          <p:cNvPr id="12" name="Text 9"/>
          <p:cNvSpPr/>
          <p:nvPr/>
        </p:nvSpPr>
        <p:spPr>
          <a:xfrm>
            <a:off x="5777270" y="2843213"/>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2</a:t>
            </a:r>
            <a:endParaRPr lang="en-US" sz="2624" dirty="0"/>
          </a:p>
        </p:txBody>
      </p:sp>
      <p:sp>
        <p:nvSpPr>
          <p:cNvPr id="13" name="Text 10"/>
          <p:cNvSpPr/>
          <p:nvPr/>
        </p:nvSpPr>
        <p:spPr>
          <a:xfrm>
            <a:off x="6352342" y="2877860"/>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Enhancing Engagement</a:t>
            </a:r>
            <a:endParaRPr lang="en-US" sz="2187" dirty="0"/>
          </a:p>
        </p:txBody>
      </p:sp>
      <p:sp>
        <p:nvSpPr>
          <p:cNvPr id="14" name="Text 11"/>
          <p:cNvSpPr/>
          <p:nvPr/>
        </p:nvSpPr>
        <p:spPr>
          <a:xfrm>
            <a:off x="6352342" y="3794403"/>
            <a:ext cx="2647950"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Create interactive and enjoyable experiences to motivate learners.</a:t>
            </a:r>
            <a:endParaRPr lang="en-US" sz="1750" dirty="0"/>
          </a:p>
        </p:txBody>
      </p:sp>
      <p:sp>
        <p:nvSpPr>
          <p:cNvPr id="15" name="Shape 12"/>
          <p:cNvSpPr/>
          <p:nvPr/>
        </p:nvSpPr>
        <p:spPr>
          <a:xfrm>
            <a:off x="9222462" y="2801541"/>
            <a:ext cx="499943" cy="499943"/>
          </a:xfrm>
          <a:prstGeom prst="roundRect">
            <a:avLst>
              <a:gd name="adj" fmla="val 20000"/>
            </a:avLst>
          </a:prstGeom>
          <a:solidFill>
            <a:srgbClr val="283157"/>
          </a:solidFill>
          <a:ln w="13811">
            <a:solidFill>
              <a:srgbClr val="303B69"/>
            </a:solidFill>
            <a:prstDash val="solid"/>
          </a:ln>
        </p:spPr>
      </p:sp>
      <p:sp>
        <p:nvSpPr>
          <p:cNvPr id="16" name="Text 13"/>
          <p:cNvSpPr/>
          <p:nvPr/>
        </p:nvSpPr>
        <p:spPr>
          <a:xfrm>
            <a:off x="9380934" y="2843213"/>
            <a:ext cx="18288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3</a:t>
            </a:r>
            <a:endParaRPr lang="en-US" sz="2624" dirty="0"/>
          </a:p>
        </p:txBody>
      </p:sp>
      <p:sp>
        <p:nvSpPr>
          <p:cNvPr id="17" name="Text 14"/>
          <p:cNvSpPr/>
          <p:nvPr/>
        </p:nvSpPr>
        <p:spPr>
          <a:xfrm>
            <a:off x="9944576" y="2877860"/>
            <a:ext cx="2647950" cy="694373"/>
          </a:xfrm>
          <a:prstGeom prst="rect">
            <a:avLst/>
          </a:prstGeom>
          <a:noFill/>
          <a:ln/>
        </p:spPr>
        <p:txBody>
          <a:bodyPr wrap="squar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Tailoring Instruction</a:t>
            </a:r>
            <a:endParaRPr lang="en-US" sz="2187" dirty="0"/>
          </a:p>
        </p:txBody>
      </p:sp>
      <p:sp>
        <p:nvSpPr>
          <p:cNvPr id="18" name="Text 15"/>
          <p:cNvSpPr/>
          <p:nvPr/>
        </p:nvSpPr>
        <p:spPr>
          <a:xfrm>
            <a:off x="9944576" y="3794403"/>
            <a:ext cx="2647950" cy="1421606"/>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Adapt teaching methods to different learning styles for personalized learning.</a:t>
            </a:r>
            <a:endParaRPr lang="en-US" sz="1750" dirty="0"/>
          </a:p>
        </p:txBody>
      </p:sp>
      <p:sp>
        <p:nvSpPr>
          <p:cNvPr id="19" name="Shape 16"/>
          <p:cNvSpPr/>
          <p:nvPr/>
        </p:nvSpPr>
        <p:spPr>
          <a:xfrm>
            <a:off x="2037993" y="5611773"/>
            <a:ext cx="499943" cy="499943"/>
          </a:xfrm>
          <a:prstGeom prst="roundRect">
            <a:avLst>
              <a:gd name="adj" fmla="val 20000"/>
            </a:avLst>
          </a:prstGeom>
          <a:solidFill>
            <a:srgbClr val="283157"/>
          </a:solidFill>
          <a:ln w="13811">
            <a:solidFill>
              <a:srgbClr val="303B69"/>
            </a:solidFill>
            <a:prstDash val="solid"/>
          </a:ln>
        </p:spPr>
      </p:sp>
      <p:sp>
        <p:nvSpPr>
          <p:cNvPr id="20" name="Text 17"/>
          <p:cNvSpPr/>
          <p:nvPr/>
        </p:nvSpPr>
        <p:spPr>
          <a:xfrm>
            <a:off x="2185035" y="5653445"/>
            <a:ext cx="20574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4</a:t>
            </a:r>
            <a:endParaRPr lang="en-US" sz="2624" dirty="0"/>
          </a:p>
        </p:txBody>
      </p:sp>
      <p:sp>
        <p:nvSpPr>
          <p:cNvPr id="21" name="Text 18"/>
          <p:cNvSpPr/>
          <p:nvPr/>
        </p:nvSpPr>
        <p:spPr>
          <a:xfrm>
            <a:off x="2760107" y="5688092"/>
            <a:ext cx="278892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Improving Efficiency</a:t>
            </a:r>
            <a:endParaRPr lang="en-US" sz="2187" dirty="0"/>
          </a:p>
        </p:txBody>
      </p:sp>
      <p:sp>
        <p:nvSpPr>
          <p:cNvPr id="22" name="Text 19"/>
          <p:cNvSpPr/>
          <p:nvPr/>
        </p:nvSpPr>
        <p:spPr>
          <a:xfrm>
            <a:off x="2760107" y="6257449"/>
            <a:ext cx="4444008" cy="1066205"/>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Follow a systematic process to efficiently develop instructional materials.</a:t>
            </a:r>
            <a:endParaRPr lang="en-US" sz="1750" dirty="0"/>
          </a:p>
        </p:txBody>
      </p:sp>
      <p:sp>
        <p:nvSpPr>
          <p:cNvPr id="23" name="Shape 20"/>
          <p:cNvSpPr/>
          <p:nvPr/>
        </p:nvSpPr>
        <p:spPr>
          <a:xfrm>
            <a:off x="7426285" y="5611773"/>
            <a:ext cx="499943" cy="499943"/>
          </a:xfrm>
          <a:prstGeom prst="roundRect">
            <a:avLst>
              <a:gd name="adj" fmla="val 20000"/>
            </a:avLst>
          </a:prstGeom>
          <a:solidFill>
            <a:srgbClr val="283157"/>
          </a:solidFill>
          <a:ln w="13811">
            <a:solidFill>
              <a:srgbClr val="303B69"/>
            </a:solidFill>
            <a:prstDash val="solid"/>
          </a:ln>
        </p:spPr>
      </p:sp>
      <p:sp>
        <p:nvSpPr>
          <p:cNvPr id="24" name="Text 21"/>
          <p:cNvSpPr/>
          <p:nvPr/>
        </p:nvSpPr>
        <p:spPr>
          <a:xfrm>
            <a:off x="7580948" y="5653445"/>
            <a:ext cx="190500" cy="416481"/>
          </a:xfrm>
          <a:prstGeom prst="rect">
            <a:avLst/>
          </a:prstGeom>
          <a:noFill/>
          <a:ln/>
        </p:spPr>
        <p:txBody>
          <a:bodyPr wrap="none" rtlCol="0" anchor="t"/>
          <a:lstStyle/>
          <a:p>
            <a:pPr marL="0" indent="0" algn="ctr">
              <a:lnSpc>
                <a:spcPts val="3281"/>
              </a:lnSpc>
              <a:buNone/>
            </a:pPr>
            <a:r>
              <a:rPr lang="en-US" sz="2624" dirty="0">
                <a:solidFill>
                  <a:srgbClr val="EBECEF"/>
                </a:solidFill>
                <a:latin typeface="Fraunces" pitchFamily="34" charset="0"/>
                <a:ea typeface="Fraunces" pitchFamily="34" charset="-122"/>
                <a:cs typeface="Fraunces" pitchFamily="34" charset="-120"/>
              </a:rPr>
              <a:t>5</a:t>
            </a:r>
            <a:endParaRPr lang="en-US" sz="2624" dirty="0"/>
          </a:p>
        </p:txBody>
      </p:sp>
      <p:sp>
        <p:nvSpPr>
          <p:cNvPr id="25" name="Text 22"/>
          <p:cNvSpPr/>
          <p:nvPr/>
        </p:nvSpPr>
        <p:spPr>
          <a:xfrm>
            <a:off x="8148399" y="5688092"/>
            <a:ext cx="3802380" cy="347186"/>
          </a:xfrm>
          <a:prstGeom prst="rect">
            <a:avLst/>
          </a:prstGeom>
          <a:noFill/>
          <a:ln/>
        </p:spPr>
        <p:txBody>
          <a:bodyPr wrap="none" rtlCol="0" anchor="t"/>
          <a:lstStyle/>
          <a:p>
            <a:pPr marL="0" indent="0">
              <a:lnSpc>
                <a:spcPts val="2734"/>
              </a:lnSpc>
              <a:buNone/>
            </a:pPr>
            <a:r>
              <a:rPr lang="en-US" sz="2187" dirty="0">
                <a:solidFill>
                  <a:srgbClr val="EBECEF"/>
                </a:solidFill>
                <a:latin typeface="Fraunces" pitchFamily="34" charset="0"/>
                <a:ea typeface="Fraunces" pitchFamily="34" charset="-122"/>
                <a:cs typeface="Fraunces" pitchFamily="34" charset="-120"/>
              </a:rPr>
              <a:t>Ensuring Quality Instruction</a:t>
            </a:r>
            <a:endParaRPr lang="en-US" sz="2187" dirty="0"/>
          </a:p>
        </p:txBody>
      </p:sp>
      <p:sp>
        <p:nvSpPr>
          <p:cNvPr id="26" name="Text 23"/>
          <p:cNvSpPr/>
          <p:nvPr/>
        </p:nvSpPr>
        <p:spPr>
          <a:xfrm>
            <a:off x="8148399" y="6257449"/>
            <a:ext cx="4444008" cy="710803"/>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Use evidence-based guidelines to evaluate and improve instruction quality.</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32577"/>
          </a:xfrm>
          <a:prstGeom prst="rect">
            <a:avLst/>
          </a:prstGeom>
          <a:solidFill>
            <a:srgbClr val="080E26"/>
          </a:solidFill>
          <a:ln w="12502">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32577"/>
          </a:xfrm>
          <a:prstGeom prst="rect">
            <a:avLst/>
          </a:prstGeom>
        </p:spPr>
      </p:pic>
      <p:sp>
        <p:nvSpPr>
          <p:cNvPr id="5" name="Shape 2"/>
          <p:cNvSpPr/>
          <p:nvPr/>
        </p:nvSpPr>
        <p:spPr>
          <a:xfrm>
            <a:off x="0" y="0"/>
            <a:ext cx="14630400" cy="8232577"/>
          </a:xfrm>
          <a:prstGeom prst="rect">
            <a:avLst/>
          </a:prstGeom>
          <a:solidFill>
            <a:srgbClr val="080E26">
              <a:alpha val="80000"/>
            </a:srgbClr>
          </a:solidFill>
          <a:ln/>
        </p:spPr>
      </p:sp>
      <p:sp>
        <p:nvSpPr>
          <p:cNvPr id="6" name="Text 3"/>
          <p:cNvSpPr/>
          <p:nvPr/>
        </p:nvSpPr>
        <p:spPr>
          <a:xfrm>
            <a:off x="2533769" y="553522"/>
            <a:ext cx="7978140" cy="629007"/>
          </a:xfrm>
          <a:prstGeom prst="rect">
            <a:avLst/>
          </a:prstGeom>
          <a:noFill/>
          <a:ln/>
        </p:spPr>
        <p:txBody>
          <a:bodyPr wrap="none" rtlCol="0" anchor="t"/>
          <a:lstStyle/>
          <a:p>
            <a:pPr marL="0" indent="0">
              <a:lnSpc>
                <a:spcPts val="4954"/>
              </a:lnSpc>
              <a:buNone/>
            </a:pPr>
            <a:r>
              <a:rPr lang="en-US" sz="3963" dirty="0">
                <a:solidFill>
                  <a:srgbClr val="FFFFFF"/>
                </a:solidFill>
                <a:latin typeface="Fraunces" pitchFamily="34" charset="0"/>
                <a:ea typeface="Fraunces" pitchFamily="34" charset="-122"/>
                <a:cs typeface="Fraunces" pitchFamily="34" charset="-120"/>
              </a:rPr>
              <a:t>The ADDIE Instructional Design Process</a:t>
            </a:r>
            <a:endParaRPr lang="en-US" sz="3963" dirty="0"/>
          </a:p>
        </p:txBody>
      </p:sp>
      <p:sp>
        <p:nvSpPr>
          <p:cNvPr id="7" name="Shape 4"/>
          <p:cNvSpPr/>
          <p:nvPr/>
        </p:nvSpPr>
        <p:spPr>
          <a:xfrm>
            <a:off x="2533769" y="1641753"/>
            <a:ext cx="452914" cy="452914"/>
          </a:xfrm>
          <a:prstGeom prst="roundRect">
            <a:avLst>
              <a:gd name="adj" fmla="val 20003"/>
            </a:avLst>
          </a:prstGeom>
          <a:solidFill>
            <a:srgbClr val="283157"/>
          </a:solidFill>
          <a:ln w="12502">
            <a:solidFill>
              <a:srgbClr val="303B69"/>
            </a:solidFill>
            <a:prstDash val="solid"/>
          </a:ln>
        </p:spPr>
      </p:sp>
      <p:sp>
        <p:nvSpPr>
          <p:cNvPr id="8" name="Text 5"/>
          <p:cNvSpPr/>
          <p:nvPr/>
        </p:nvSpPr>
        <p:spPr>
          <a:xfrm>
            <a:off x="2691646" y="1679496"/>
            <a:ext cx="13716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1</a:t>
            </a:r>
            <a:endParaRPr lang="en-US" sz="2378" dirty="0"/>
          </a:p>
        </p:txBody>
      </p:sp>
      <p:sp>
        <p:nvSpPr>
          <p:cNvPr id="9" name="Text 6"/>
          <p:cNvSpPr/>
          <p:nvPr/>
        </p:nvSpPr>
        <p:spPr>
          <a:xfrm>
            <a:off x="3187898" y="1710928"/>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Analysis</a:t>
            </a:r>
            <a:endParaRPr lang="en-US" sz="1982" dirty="0"/>
          </a:p>
        </p:txBody>
      </p:sp>
      <p:sp>
        <p:nvSpPr>
          <p:cNvPr id="10" name="Text 7"/>
          <p:cNvSpPr/>
          <p:nvPr/>
        </p:nvSpPr>
        <p:spPr>
          <a:xfrm>
            <a:off x="3187898" y="2226707"/>
            <a:ext cx="2399347" cy="2576513"/>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Gather information about learners, their needs, existing knowledge, and learning environment to identify learning objectives and design strategies.</a:t>
            </a:r>
            <a:endParaRPr lang="en-US" sz="1585" dirty="0"/>
          </a:p>
        </p:txBody>
      </p:sp>
      <p:sp>
        <p:nvSpPr>
          <p:cNvPr id="11" name="Shape 8"/>
          <p:cNvSpPr/>
          <p:nvPr/>
        </p:nvSpPr>
        <p:spPr>
          <a:xfrm>
            <a:off x="5788462" y="1641753"/>
            <a:ext cx="452914" cy="452914"/>
          </a:xfrm>
          <a:prstGeom prst="roundRect">
            <a:avLst>
              <a:gd name="adj" fmla="val 20003"/>
            </a:avLst>
          </a:prstGeom>
          <a:solidFill>
            <a:srgbClr val="283157"/>
          </a:solidFill>
          <a:ln w="12502">
            <a:solidFill>
              <a:srgbClr val="303B69"/>
            </a:solidFill>
            <a:prstDash val="solid"/>
          </a:ln>
        </p:spPr>
      </p:sp>
      <p:sp>
        <p:nvSpPr>
          <p:cNvPr id="12" name="Text 9"/>
          <p:cNvSpPr/>
          <p:nvPr/>
        </p:nvSpPr>
        <p:spPr>
          <a:xfrm>
            <a:off x="5923478" y="1679496"/>
            <a:ext cx="18288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2</a:t>
            </a:r>
            <a:endParaRPr lang="en-US" sz="2378" dirty="0"/>
          </a:p>
        </p:txBody>
      </p:sp>
      <p:sp>
        <p:nvSpPr>
          <p:cNvPr id="13" name="Text 10"/>
          <p:cNvSpPr/>
          <p:nvPr/>
        </p:nvSpPr>
        <p:spPr>
          <a:xfrm>
            <a:off x="6442591" y="1710928"/>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Design</a:t>
            </a:r>
            <a:endParaRPr lang="en-US" sz="1982" dirty="0"/>
          </a:p>
        </p:txBody>
      </p:sp>
      <p:sp>
        <p:nvSpPr>
          <p:cNvPr id="14" name="Text 11"/>
          <p:cNvSpPr/>
          <p:nvPr/>
        </p:nvSpPr>
        <p:spPr>
          <a:xfrm>
            <a:off x="6442591" y="2226707"/>
            <a:ext cx="2399347" cy="2576513"/>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Determine structure, sequencing, and organization of instructional materials and activities. Select media, develop objectives, and design assessments.</a:t>
            </a:r>
            <a:endParaRPr lang="en-US" sz="1585" dirty="0"/>
          </a:p>
        </p:txBody>
      </p:sp>
      <p:sp>
        <p:nvSpPr>
          <p:cNvPr id="15" name="Shape 12"/>
          <p:cNvSpPr/>
          <p:nvPr/>
        </p:nvSpPr>
        <p:spPr>
          <a:xfrm>
            <a:off x="9043154" y="1641753"/>
            <a:ext cx="452914" cy="452914"/>
          </a:xfrm>
          <a:prstGeom prst="roundRect">
            <a:avLst>
              <a:gd name="adj" fmla="val 20003"/>
            </a:avLst>
          </a:prstGeom>
          <a:solidFill>
            <a:srgbClr val="283157"/>
          </a:solidFill>
          <a:ln w="12502">
            <a:solidFill>
              <a:srgbClr val="303B69"/>
            </a:solidFill>
            <a:prstDash val="solid"/>
          </a:ln>
        </p:spPr>
      </p:sp>
      <p:sp>
        <p:nvSpPr>
          <p:cNvPr id="16" name="Text 13"/>
          <p:cNvSpPr/>
          <p:nvPr/>
        </p:nvSpPr>
        <p:spPr>
          <a:xfrm>
            <a:off x="9185791" y="1679496"/>
            <a:ext cx="16764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3</a:t>
            </a:r>
            <a:endParaRPr lang="en-US" sz="2378" dirty="0"/>
          </a:p>
        </p:txBody>
      </p:sp>
      <p:sp>
        <p:nvSpPr>
          <p:cNvPr id="17" name="Text 14"/>
          <p:cNvSpPr/>
          <p:nvPr/>
        </p:nvSpPr>
        <p:spPr>
          <a:xfrm>
            <a:off x="9697283" y="1710928"/>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Development</a:t>
            </a:r>
            <a:endParaRPr lang="en-US" sz="1982" dirty="0"/>
          </a:p>
        </p:txBody>
      </p:sp>
      <p:sp>
        <p:nvSpPr>
          <p:cNvPr id="18" name="Text 15"/>
          <p:cNvSpPr/>
          <p:nvPr/>
        </p:nvSpPr>
        <p:spPr>
          <a:xfrm>
            <a:off x="9697283" y="2226707"/>
            <a:ext cx="2399347" cy="2898577"/>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Create instructional materials, such as slides, videos, handouts, and interactive learning resources. Also, create assessments and evaluate their effectiveness.</a:t>
            </a:r>
            <a:endParaRPr lang="en-US" sz="1585" dirty="0"/>
          </a:p>
        </p:txBody>
      </p:sp>
      <p:sp>
        <p:nvSpPr>
          <p:cNvPr id="19" name="Shape 16"/>
          <p:cNvSpPr/>
          <p:nvPr/>
        </p:nvSpPr>
        <p:spPr>
          <a:xfrm>
            <a:off x="2533769" y="5483781"/>
            <a:ext cx="452914" cy="452914"/>
          </a:xfrm>
          <a:prstGeom prst="roundRect">
            <a:avLst>
              <a:gd name="adj" fmla="val 20003"/>
            </a:avLst>
          </a:prstGeom>
          <a:solidFill>
            <a:srgbClr val="283157"/>
          </a:solidFill>
          <a:ln w="12502">
            <a:solidFill>
              <a:srgbClr val="303B69"/>
            </a:solidFill>
            <a:prstDash val="solid"/>
          </a:ln>
        </p:spPr>
      </p:sp>
      <p:sp>
        <p:nvSpPr>
          <p:cNvPr id="20" name="Text 17"/>
          <p:cNvSpPr/>
          <p:nvPr/>
        </p:nvSpPr>
        <p:spPr>
          <a:xfrm>
            <a:off x="2668786" y="5521523"/>
            <a:ext cx="18288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4</a:t>
            </a:r>
            <a:endParaRPr lang="en-US" sz="2378" dirty="0"/>
          </a:p>
        </p:txBody>
      </p:sp>
      <p:sp>
        <p:nvSpPr>
          <p:cNvPr id="21" name="Text 18"/>
          <p:cNvSpPr/>
          <p:nvPr/>
        </p:nvSpPr>
        <p:spPr>
          <a:xfrm>
            <a:off x="3187898" y="5552956"/>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Implementation</a:t>
            </a:r>
            <a:endParaRPr lang="en-US" sz="1982" dirty="0"/>
          </a:p>
        </p:txBody>
      </p:sp>
      <p:sp>
        <p:nvSpPr>
          <p:cNvPr id="22" name="Text 19"/>
          <p:cNvSpPr/>
          <p:nvPr/>
        </p:nvSpPr>
        <p:spPr>
          <a:xfrm>
            <a:off x="3187898" y="6068735"/>
            <a:ext cx="4026694" cy="1610320"/>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Deliver instructional materials and activities to learners. Facilitate discussions, provide guidance, and offer support to ensure learners achieve the desired outcomes.</a:t>
            </a:r>
            <a:endParaRPr lang="en-US" sz="1585" dirty="0"/>
          </a:p>
        </p:txBody>
      </p:sp>
      <p:sp>
        <p:nvSpPr>
          <p:cNvPr id="23" name="Shape 20"/>
          <p:cNvSpPr/>
          <p:nvPr/>
        </p:nvSpPr>
        <p:spPr>
          <a:xfrm>
            <a:off x="7415808" y="5483781"/>
            <a:ext cx="452914" cy="452914"/>
          </a:xfrm>
          <a:prstGeom prst="roundRect">
            <a:avLst>
              <a:gd name="adj" fmla="val 20003"/>
            </a:avLst>
          </a:prstGeom>
          <a:solidFill>
            <a:srgbClr val="283157"/>
          </a:solidFill>
          <a:ln w="12502">
            <a:solidFill>
              <a:srgbClr val="303B69"/>
            </a:solidFill>
            <a:prstDash val="solid"/>
          </a:ln>
        </p:spPr>
      </p:sp>
      <p:sp>
        <p:nvSpPr>
          <p:cNvPr id="24" name="Text 21"/>
          <p:cNvSpPr/>
          <p:nvPr/>
        </p:nvSpPr>
        <p:spPr>
          <a:xfrm>
            <a:off x="7554635" y="5521523"/>
            <a:ext cx="175260" cy="377428"/>
          </a:xfrm>
          <a:prstGeom prst="rect">
            <a:avLst/>
          </a:prstGeom>
          <a:noFill/>
          <a:ln/>
        </p:spPr>
        <p:txBody>
          <a:bodyPr wrap="none" rtlCol="0" anchor="t"/>
          <a:lstStyle/>
          <a:p>
            <a:pPr marL="0" indent="0" algn="ctr">
              <a:lnSpc>
                <a:spcPts val="2972"/>
              </a:lnSpc>
              <a:buNone/>
            </a:pPr>
            <a:r>
              <a:rPr lang="en-US" sz="2378" dirty="0">
                <a:solidFill>
                  <a:srgbClr val="EBECEF"/>
                </a:solidFill>
                <a:latin typeface="Fraunces" pitchFamily="34" charset="0"/>
                <a:ea typeface="Fraunces" pitchFamily="34" charset="-122"/>
                <a:cs typeface="Fraunces" pitchFamily="34" charset="-120"/>
              </a:rPr>
              <a:t>5</a:t>
            </a:r>
            <a:endParaRPr lang="en-US" sz="2378" dirty="0"/>
          </a:p>
        </p:txBody>
      </p:sp>
      <p:sp>
        <p:nvSpPr>
          <p:cNvPr id="25" name="Text 22"/>
          <p:cNvSpPr/>
          <p:nvPr/>
        </p:nvSpPr>
        <p:spPr>
          <a:xfrm>
            <a:off x="8069937" y="5552956"/>
            <a:ext cx="2013109" cy="314563"/>
          </a:xfrm>
          <a:prstGeom prst="rect">
            <a:avLst/>
          </a:prstGeom>
          <a:noFill/>
          <a:ln/>
        </p:spPr>
        <p:txBody>
          <a:bodyPr wrap="none" rtlCol="0" anchor="t"/>
          <a:lstStyle/>
          <a:p>
            <a:pPr marL="0" indent="0">
              <a:lnSpc>
                <a:spcPts val="2477"/>
              </a:lnSpc>
              <a:buNone/>
            </a:pPr>
            <a:r>
              <a:rPr lang="en-US" sz="1982" dirty="0">
                <a:solidFill>
                  <a:srgbClr val="EBECEF"/>
                </a:solidFill>
                <a:latin typeface="Fraunces" pitchFamily="34" charset="0"/>
                <a:ea typeface="Fraunces" pitchFamily="34" charset="-122"/>
                <a:cs typeface="Fraunces" pitchFamily="34" charset="-120"/>
              </a:rPr>
              <a:t>Evaluation</a:t>
            </a:r>
            <a:endParaRPr lang="en-US" sz="1982" dirty="0"/>
          </a:p>
        </p:txBody>
      </p:sp>
      <p:sp>
        <p:nvSpPr>
          <p:cNvPr id="26" name="Text 23"/>
          <p:cNvSpPr/>
          <p:nvPr/>
        </p:nvSpPr>
        <p:spPr>
          <a:xfrm>
            <a:off x="8069937" y="6068735"/>
            <a:ext cx="4026694" cy="1288256"/>
          </a:xfrm>
          <a:prstGeom prst="rect">
            <a:avLst/>
          </a:prstGeom>
          <a:noFill/>
          <a:ln/>
        </p:spPr>
        <p:txBody>
          <a:bodyPr wrap="square" rtlCol="0" anchor="t"/>
          <a:lstStyle/>
          <a:p>
            <a:pPr marL="0" indent="0">
              <a:lnSpc>
                <a:spcPts val="2536"/>
              </a:lnSpc>
              <a:buNone/>
            </a:pPr>
            <a:r>
              <a:rPr lang="en-US" sz="1585" dirty="0">
                <a:solidFill>
                  <a:srgbClr val="EBECEF"/>
                </a:solidFill>
                <a:latin typeface="Epilogue" pitchFamily="34" charset="0"/>
                <a:ea typeface="Epilogue" pitchFamily="34" charset="-122"/>
                <a:cs typeface="Epilogue" pitchFamily="34" charset="-120"/>
              </a:rPr>
              <a:t>Assess the effectiveness of the instructional design. Collect feedback from learners and stakeholders, analyze it, and use it to make improvements.</a:t>
            </a:r>
            <a:endParaRPr lang="en-US" sz="158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30433"/>
          </a:xfrm>
          <a:prstGeom prst="rect">
            <a:avLst/>
          </a:prstGeom>
          <a:solidFill>
            <a:srgbClr val="080E26"/>
          </a:solidFill>
          <a:ln w="13216">
            <a:solidFill>
              <a:srgbClr val="565151"/>
            </a:solidFill>
            <a:prstDash val="solid"/>
          </a:ln>
        </p:spPr>
      </p:sp>
      <p:sp>
        <p:nvSpPr>
          <p:cNvPr id="4" name="Text 2"/>
          <p:cNvSpPr/>
          <p:nvPr/>
        </p:nvSpPr>
        <p:spPr>
          <a:xfrm>
            <a:off x="2284809" y="1853208"/>
            <a:ext cx="8686800" cy="661749"/>
          </a:xfrm>
          <a:prstGeom prst="rect">
            <a:avLst/>
          </a:prstGeom>
          <a:noFill/>
          <a:ln/>
        </p:spPr>
        <p:txBody>
          <a:bodyPr wrap="none" rtlCol="0" anchor="t"/>
          <a:lstStyle/>
          <a:p>
            <a:pPr marL="0" indent="0">
              <a:lnSpc>
                <a:spcPts val="5212"/>
              </a:lnSpc>
              <a:buNone/>
            </a:pPr>
            <a:r>
              <a:rPr lang="en-US" sz="4169" dirty="0">
                <a:solidFill>
                  <a:srgbClr val="FFFFFF"/>
                </a:solidFill>
                <a:latin typeface="Fraunces" pitchFamily="34" charset="0"/>
                <a:ea typeface="Fraunces" pitchFamily="34" charset="-122"/>
                <a:cs typeface="Fraunces" pitchFamily="34" charset="-120"/>
              </a:rPr>
              <a:t>Other Instructional Design Models</a:t>
            </a:r>
            <a:endParaRPr lang="en-US" sz="4169" dirty="0"/>
          </a:p>
        </p:txBody>
      </p:sp>
      <p:sp>
        <p:nvSpPr>
          <p:cNvPr id="5" name="Shape 3"/>
          <p:cNvSpPr/>
          <p:nvPr/>
        </p:nvSpPr>
        <p:spPr>
          <a:xfrm>
            <a:off x="2284809" y="2998113"/>
            <a:ext cx="476488" cy="476488"/>
          </a:xfrm>
          <a:prstGeom prst="roundRect">
            <a:avLst>
              <a:gd name="adj" fmla="val 20003"/>
            </a:avLst>
          </a:prstGeom>
          <a:solidFill>
            <a:srgbClr val="283157"/>
          </a:solidFill>
          <a:ln w="13216">
            <a:solidFill>
              <a:srgbClr val="303B69"/>
            </a:solidFill>
            <a:prstDash val="solid"/>
          </a:ln>
        </p:spPr>
      </p:sp>
      <p:sp>
        <p:nvSpPr>
          <p:cNvPr id="6" name="Text 4"/>
          <p:cNvSpPr/>
          <p:nvPr/>
        </p:nvSpPr>
        <p:spPr>
          <a:xfrm>
            <a:off x="2450663" y="3037761"/>
            <a:ext cx="144780" cy="397073"/>
          </a:xfrm>
          <a:prstGeom prst="rect">
            <a:avLst/>
          </a:prstGeom>
          <a:noFill/>
          <a:ln/>
        </p:spPr>
        <p:txBody>
          <a:bodyPr wrap="none" rtlCol="0" anchor="t"/>
          <a:lstStyle/>
          <a:p>
            <a:pPr marL="0" indent="0" algn="ctr">
              <a:lnSpc>
                <a:spcPts val="3127"/>
              </a:lnSpc>
              <a:buNone/>
            </a:pPr>
            <a:r>
              <a:rPr lang="en-US" sz="2502" dirty="0">
                <a:solidFill>
                  <a:srgbClr val="EBECEF"/>
                </a:solidFill>
                <a:latin typeface="Fraunces" pitchFamily="34" charset="0"/>
                <a:ea typeface="Fraunces" pitchFamily="34" charset="-122"/>
                <a:cs typeface="Fraunces" pitchFamily="34" charset="-120"/>
              </a:rPr>
              <a:t>1</a:t>
            </a:r>
            <a:endParaRPr lang="en-US" sz="2502" dirty="0"/>
          </a:p>
        </p:txBody>
      </p:sp>
      <p:sp>
        <p:nvSpPr>
          <p:cNvPr id="7" name="Text 5"/>
          <p:cNvSpPr/>
          <p:nvPr/>
        </p:nvSpPr>
        <p:spPr>
          <a:xfrm>
            <a:off x="2972991" y="3070860"/>
            <a:ext cx="2118003" cy="330994"/>
          </a:xfrm>
          <a:prstGeom prst="rect">
            <a:avLst/>
          </a:prstGeom>
          <a:noFill/>
          <a:ln/>
        </p:spPr>
        <p:txBody>
          <a:bodyPr wrap="none" rtlCol="0" anchor="t"/>
          <a:lstStyle/>
          <a:p>
            <a:pPr marL="0" indent="0">
              <a:lnSpc>
                <a:spcPts val="2606"/>
              </a:lnSpc>
              <a:buNone/>
            </a:pPr>
            <a:r>
              <a:rPr lang="en-US" sz="2085" dirty="0">
                <a:solidFill>
                  <a:srgbClr val="EBECEF"/>
                </a:solidFill>
                <a:latin typeface="Fraunces" pitchFamily="34" charset="0"/>
                <a:ea typeface="Fraunces" pitchFamily="34" charset="-122"/>
                <a:cs typeface="Fraunces" pitchFamily="34" charset="-120"/>
              </a:rPr>
              <a:t>ADDIE Model</a:t>
            </a:r>
            <a:endParaRPr lang="en-US" sz="2085" dirty="0"/>
          </a:p>
        </p:txBody>
      </p:sp>
      <p:sp>
        <p:nvSpPr>
          <p:cNvPr id="8" name="Text 6"/>
          <p:cNvSpPr/>
          <p:nvPr/>
        </p:nvSpPr>
        <p:spPr>
          <a:xfrm>
            <a:off x="2972991" y="3613547"/>
            <a:ext cx="4236363" cy="1016556"/>
          </a:xfrm>
          <a:prstGeom prst="rect">
            <a:avLst/>
          </a:prstGeom>
          <a:noFill/>
          <a:ln/>
        </p:spPr>
        <p:txBody>
          <a:bodyPr wrap="square" rtlCol="0" anchor="t"/>
          <a:lstStyle/>
          <a:p>
            <a:pPr marL="0" indent="0">
              <a:lnSpc>
                <a:spcPts val="2668"/>
              </a:lnSpc>
              <a:buNone/>
            </a:pPr>
            <a:r>
              <a:rPr lang="en-US" sz="1668" dirty="0">
                <a:solidFill>
                  <a:srgbClr val="EBECEF"/>
                </a:solidFill>
                <a:latin typeface="Epilogue" pitchFamily="34" charset="0"/>
                <a:ea typeface="Epilogue" pitchFamily="34" charset="-122"/>
                <a:cs typeface="Epilogue" pitchFamily="34" charset="-120"/>
              </a:rPr>
              <a:t>Analyzes, designs, develops, implements, and evaluates instructional materials in a sequential manner.</a:t>
            </a:r>
            <a:endParaRPr lang="en-US" sz="1668" dirty="0"/>
          </a:p>
        </p:txBody>
      </p:sp>
      <p:sp>
        <p:nvSpPr>
          <p:cNvPr id="9" name="Shape 7"/>
          <p:cNvSpPr/>
          <p:nvPr/>
        </p:nvSpPr>
        <p:spPr>
          <a:xfrm>
            <a:off x="7421047" y="2998113"/>
            <a:ext cx="476488" cy="476488"/>
          </a:xfrm>
          <a:prstGeom prst="roundRect">
            <a:avLst>
              <a:gd name="adj" fmla="val 20003"/>
            </a:avLst>
          </a:prstGeom>
          <a:solidFill>
            <a:srgbClr val="283157"/>
          </a:solidFill>
          <a:ln w="13216">
            <a:solidFill>
              <a:srgbClr val="303B69"/>
            </a:solidFill>
            <a:prstDash val="solid"/>
          </a:ln>
        </p:spPr>
      </p:sp>
      <p:sp>
        <p:nvSpPr>
          <p:cNvPr id="10" name="Text 8"/>
          <p:cNvSpPr/>
          <p:nvPr/>
        </p:nvSpPr>
        <p:spPr>
          <a:xfrm>
            <a:off x="7564041" y="3037761"/>
            <a:ext cx="190500" cy="397073"/>
          </a:xfrm>
          <a:prstGeom prst="rect">
            <a:avLst/>
          </a:prstGeom>
          <a:noFill/>
          <a:ln/>
        </p:spPr>
        <p:txBody>
          <a:bodyPr wrap="none" rtlCol="0" anchor="t"/>
          <a:lstStyle/>
          <a:p>
            <a:pPr marL="0" indent="0" algn="ctr">
              <a:lnSpc>
                <a:spcPts val="3127"/>
              </a:lnSpc>
              <a:buNone/>
            </a:pPr>
            <a:r>
              <a:rPr lang="en-US" sz="2502" dirty="0">
                <a:solidFill>
                  <a:srgbClr val="EBECEF"/>
                </a:solidFill>
                <a:latin typeface="Fraunces" pitchFamily="34" charset="0"/>
                <a:ea typeface="Fraunces" pitchFamily="34" charset="-122"/>
                <a:cs typeface="Fraunces" pitchFamily="34" charset="-120"/>
              </a:rPr>
              <a:t>2</a:t>
            </a:r>
            <a:endParaRPr lang="en-US" sz="2502" dirty="0"/>
          </a:p>
        </p:txBody>
      </p:sp>
      <p:sp>
        <p:nvSpPr>
          <p:cNvPr id="11" name="Text 9"/>
          <p:cNvSpPr/>
          <p:nvPr/>
        </p:nvSpPr>
        <p:spPr>
          <a:xfrm>
            <a:off x="8109228" y="3070860"/>
            <a:ext cx="2118003" cy="330994"/>
          </a:xfrm>
          <a:prstGeom prst="rect">
            <a:avLst/>
          </a:prstGeom>
          <a:noFill/>
          <a:ln/>
        </p:spPr>
        <p:txBody>
          <a:bodyPr wrap="none" rtlCol="0" anchor="t"/>
          <a:lstStyle/>
          <a:p>
            <a:pPr marL="0" indent="0">
              <a:lnSpc>
                <a:spcPts val="2606"/>
              </a:lnSpc>
              <a:buNone/>
            </a:pPr>
            <a:r>
              <a:rPr lang="en-US" sz="2085" dirty="0">
                <a:solidFill>
                  <a:srgbClr val="EBECEF"/>
                </a:solidFill>
                <a:latin typeface="Fraunces" pitchFamily="34" charset="0"/>
                <a:ea typeface="Fraunces" pitchFamily="34" charset="-122"/>
                <a:cs typeface="Fraunces" pitchFamily="34" charset="-120"/>
              </a:rPr>
              <a:t>SAM Model</a:t>
            </a:r>
            <a:endParaRPr lang="en-US" sz="2085" dirty="0"/>
          </a:p>
        </p:txBody>
      </p:sp>
      <p:sp>
        <p:nvSpPr>
          <p:cNvPr id="12" name="Text 10"/>
          <p:cNvSpPr/>
          <p:nvPr/>
        </p:nvSpPr>
        <p:spPr>
          <a:xfrm>
            <a:off x="8109228" y="3613547"/>
            <a:ext cx="4236363" cy="1016556"/>
          </a:xfrm>
          <a:prstGeom prst="rect">
            <a:avLst/>
          </a:prstGeom>
          <a:noFill/>
          <a:ln/>
        </p:spPr>
        <p:txBody>
          <a:bodyPr wrap="square" rtlCol="0" anchor="t"/>
          <a:lstStyle/>
          <a:p>
            <a:pPr marL="0" indent="0">
              <a:lnSpc>
                <a:spcPts val="2668"/>
              </a:lnSpc>
              <a:buNone/>
            </a:pPr>
            <a:r>
              <a:rPr lang="en-US" sz="1668" dirty="0">
                <a:solidFill>
                  <a:srgbClr val="EBECEF"/>
                </a:solidFill>
                <a:latin typeface="Epilogue" pitchFamily="34" charset="0"/>
                <a:ea typeface="Epilogue" pitchFamily="34" charset="-122"/>
                <a:cs typeface="Epilogue" pitchFamily="34" charset="-120"/>
              </a:rPr>
              <a:t>Emphasizes iteration and collaboration, allowing for rapid prototyping and continuous improvement.</a:t>
            </a:r>
            <a:endParaRPr lang="en-US" sz="1668" dirty="0"/>
          </a:p>
        </p:txBody>
      </p:sp>
      <p:sp>
        <p:nvSpPr>
          <p:cNvPr id="13" name="Shape 11"/>
          <p:cNvSpPr/>
          <p:nvPr/>
        </p:nvSpPr>
        <p:spPr>
          <a:xfrm>
            <a:off x="2284809" y="5007292"/>
            <a:ext cx="476488" cy="476488"/>
          </a:xfrm>
          <a:prstGeom prst="roundRect">
            <a:avLst>
              <a:gd name="adj" fmla="val 20003"/>
            </a:avLst>
          </a:prstGeom>
          <a:solidFill>
            <a:srgbClr val="283157"/>
          </a:solidFill>
          <a:ln w="13216">
            <a:solidFill>
              <a:srgbClr val="303B69"/>
            </a:solidFill>
            <a:prstDash val="solid"/>
          </a:ln>
        </p:spPr>
      </p:sp>
      <p:sp>
        <p:nvSpPr>
          <p:cNvPr id="14" name="Text 12"/>
          <p:cNvSpPr/>
          <p:nvPr/>
        </p:nvSpPr>
        <p:spPr>
          <a:xfrm>
            <a:off x="2435423" y="5046940"/>
            <a:ext cx="175260" cy="397073"/>
          </a:xfrm>
          <a:prstGeom prst="rect">
            <a:avLst/>
          </a:prstGeom>
          <a:noFill/>
          <a:ln/>
        </p:spPr>
        <p:txBody>
          <a:bodyPr wrap="none" rtlCol="0" anchor="t"/>
          <a:lstStyle/>
          <a:p>
            <a:pPr marL="0" indent="0" algn="ctr">
              <a:lnSpc>
                <a:spcPts val="3127"/>
              </a:lnSpc>
              <a:buNone/>
            </a:pPr>
            <a:r>
              <a:rPr lang="en-US" sz="2502" dirty="0">
                <a:solidFill>
                  <a:srgbClr val="EBECEF"/>
                </a:solidFill>
                <a:latin typeface="Fraunces" pitchFamily="34" charset="0"/>
                <a:ea typeface="Fraunces" pitchFamily="34" charset="-122"/>
                <a:cs typeface="Fraunces" pitchFamily="34" charset="-120"/>
              </a:rPr>
              <a:t>3</a:t>
            </a:r>
            <a:endParaRPr lang="en-US" sz="2502" dirty="0"/>
          </a:p>
        </p:txBody>
      </p:sp>
      <p:sp>
        <p:nvSpPr>
          <p:cNvPr id="15" name="Text 13"/>
          <p:cNvSpPr/>
          <p:nvPr/>
        </p:nvSpPr>
        <p:spPr>
          <a:xfrm>
            <a:off x="2972991" y="5080040"/>
            <a:ext cx="2392680" cy="330994"/>
          </a:xfrm>
          <a:prstGeom prst="rect">
            <a:avLst/>
          </a:prstGeom>
          <a:noFill/>
          <a:ln/>
        </p:spPr>
        <p:txBody>
          <a:bodyPr wrap="none" rtlCol="0" anchor="t"/>
          <a:lstStyle/>
          <a:p>
            <a:pPr marL="0" indent="0">
              <a:lnSpc>
                <a:spcPts val="2606"/>
              </a:lnSpc>
              <a:buNone/>
            </a:pPr>
            <a:r>
              <a:rPr lang="en-US" sz="2085" dirty="0">
                <a:solidFill>
                  <a:srgbClr val="EBECEF"/>
                </a:solidFill>
                <a:latin typeface="Fraunces" pitchFamily="34" charset="0"/>
                <a:ea typeface="Fraunces" pitchFamily="34" charset="-122"/>
                <a:cs typeface="Fraunces" pitchFamily="34" charset="-120"/>
              </a:rPr>
              <a:t>Bloom's Taxonomy</a:t>
            </a:r>
            <a:endParaRPr lang="en-US" sz="2085" dirty="0"/>
          </a:p>
        </p:txBody>
      </p:sp>
      <p:sp>
        <p:nvSpPr>
          <p:cNvPr id="16" name="Text 14"/>
          <p:cNvSpPr/>
          <p:nvPr/>
        </p:nvSpPr>
        <p:spPr>
          <a:xfrm>
            <a:off x="2972991" y="5622727"/>
            <a:ext cx="4236363" cy="1694259"/>
          </a:xfrm>
          <a:prstGeom prst="rect">
            <a:avLst/>
          </a:prstGeom>
          <a:noFill/>
          <a:ln/>
        </p:spPr>
        <p:txBody>
          <a:bodyPr wrap="square" rtlCol="0" anchor="t"/>
          <a:lstStyle/>
          <a:p>
            <a:pPr marL="0" indent="0">
              <a:lnSpc>
                <a:spcPts val="2668"/>
              </a:lnSpc>
              <a:buNone/>
            </a:pPr>
            <a:r>
              <a:rPr lang="en-US" sz="1668" dirty="0">
                <a:solidFill>
                  <a:srgbClr val="EBECEF"/>
                </a:solidFill>
                <a:latin typeface="Epilogue" pitchFamily="34" charset="0"/>
                <a:ea typeface="Epilogue" pitchFamily="34" charset="-122"/>
                <a:cs typeface="Epilogue" pitchFamily="34" charset="-120"/>
              </a:rPr>
              <a:t>Organizes learning objectives by cognitive complexity, helping designers structure content and activities based on desired levels of cognitive engagement.</a:t>
            </a:r>
            <a:endParaRPr lang="en-US" sz="1668" dirty="0"/>
          </a:p>
        </p:txBody>
      </p:sp>
      <p:sp>
        <p:nvSpPr>
          <p:cNvPr id="17" name="Shape 15"/>
          <p:cNvSpPr/>
          <p:nvPr/>
        </p:nvSpPr>
        <p:spPr>
          <a:xfrm>
            <a:off x="7421047" y="5007292"/>
            <a:ext cx="476488" cy="476488"/>
          </a:xfrm>
          <a:prstGeom prst="roundRect">
            <a:avLst>
              <a:gd name="adj" fmla="val 20003"/>
            </a:avLst>
          </a:prstGeom>
          <a:solidFill>
            <a:srgbClr val="283157"/>
          </a:solidFill>
          <a:ln w="13216">
            <a:solidFill>
              <a:srgbClr val="303B69"/>
            </a:solidFill>
            <a:prstDash val="solid"/>
          </a:ln>
        </p:spPr>
      </p:sp>
      <p:sp>
        <p:nvSpPr>
          <p:cNvPr id="18" name="Text 16"/>
          <p:cNvSpPr/>
          <p:nvPr/>
        </p:nvSpPr>
        <p:spPr>
          <a:xfrm>
            <a:off x="7564041" y="5046940"/>
            <a:ext cx="190500" cy="397073"/>
          </a:xfrm>
          <a:prstGeom prst="rect">
            <a:avLst/>
          </a:prstGeom>
          <a:noFill/>
          <a:ln/>
        </p:spPr>
        <p:txBody>
          <a:bodyPr wrap="none" rtlCol="0" anchor="t"/>
          <a:lstStyle/>
          <a:p>
            <a:pPr marL="0" indent="0" algn="ctr">
              <a:lnSpc>
                <a:spcPts val="3127"/>
              </a:lnSpc>
              <a:buNone/>
            </a:pPr>
            <a:r>
              <a:rPr lang="en-US" sz="2502" dirty="0">
                <a:solidFill>
                  <a:srgbClr val="EBECEF"/>
                </a:solidFill>
                <a:latin typeface="Fraunces" pitchFamily="34" charset="0"/>
                <a:ea typeface="Fraunces" pitchFamily="34" charset="-122"/>
                <a:cs typeface="Fraunces" pitchFamily="34" charset="-120"/>
              </a:rPr>
              <a:t>4</a:t>
            </a:r>
            <a:endParaRPr lang="en-US" sz="2502" dirty="0"/>
          </a:p>
        </p:txBody>
      </p:sp>
      <p:sp>
        <p:nvSpPr>
          <p:cNvPr id="19" name="Text 17"/>
          <p:cNvSpPr/>
          <p:nvPr/>
        </p:nvSpPr>
        <p:spPr>
          <a:xfrm>
            <a:off x="8109228" y="5080040"/>
            <a:ext cx="4236363" cy="661988"/>
          </a:xfrm>
          <a:prstGeom prst="rect">
            <a:avLst/>
          </a:prstGeom>
          <a:noFill/>
          <a:ln/>
        </p:spPr>
        <p:txBody>
          <a:bodyPr wrap="square" rtlCol="0" anchor="t"/>
          <a:lstStyle/>
          <a:p>
            <a:pPr marL="0" indent="0">
              <a:lnSpc>
                <a:spcPts val="2606"/>
              </a:lnSpc>
              <a:buNone/>
            </a:pPr>
            <a:r>
              <a:rPr lang="en-US" sz="2085" dirty="0">
                <a:solidFill>
                  <a:srgbClr val="EBECEF"/>
                </a:solidFill>
                <a:latin typeface="Fraunces" pitchFamily="34" charset="0"/>
                <a:ea typeface="Fraunces" pitchFamily="34" charset="-122"/>
                <a:cs typeface="Fraunces" pitchFamily="34" charset="-120"/>
              </a:rPr>
              <a:t>Gagne's Nine Events of Instruction</a:t>
            </a:r>
            <a:endParaRPr lang="en-US" sz="2085" dirty="0"/>
          </a:p>
        </p:txBody>
      </p:sp>
      <p:sp>
        <p:nvSpPr>
          <p:cNvPr id="20" name="Text 18"/>
          <p:cNvSpPr/>
          <p:nvPr/>
        </p:nvSpPr>
        <p:spPr>
          <a:xfrm>
            <a:off x="8109228" y="5953720"/>
            <a:ext cx="4236363" cy="1694259"/>
          </a:xfrm>
          <a:prstGeom prst="rect">
            <a:avLst/>
          </a:prstGeom>
          <a:noFill/>
          <a:ln/>
        </p:spPr>
        <p:txBody>
          <a:bodyPr wrap="square" rtlCol="0" anchor="t"/>
          <a:lstStyle/>
          <a:p>
            <a:pPr marL="0" indent="0">
              <a:lnSpc>
                <a:spcPts val="2668"/>
              </a:lnSpc>
              <a:buNone/>
            </a:pPr>
            <a:r>
              <a:rPr lang="en-US" sz="1668" dirty="0">
                <a:solidFill>
                  <a:srgbClr val="EBECEF"/>
                </a:solidFill>
                <a:latin typeface="Epilogue" pitchFamily="34" charset="0"/>
                <a:ea typeface="Epilogue" pitchFamily="34" charset="-122"/>
                <a:cs typeface="Epilogue" pitchFamily="34" charset="-120"/>
              </a:rPr>
              <a:t>Focuses on nine instructional events that promote effective learning, including gaining attention, informing learners of objectives, and reinforcing learning.</a:t>
            </a:r>
            <a:endParaRPr lang="en-US" sz="1668" dirty="0"/>
          </a:p>
        </p:txBody>
      </p:sp>
      <p:pic>
        <p:nvPicPr>
          <p:cNvPr id="21" name="Image 0" descr="preencoded.png"/>
          <p:cNvPicPr>
            <a:picLocks noChangeAspect="1"/>
          </p:cNvPicPr>
          <p:nvPr/>
        </p:nvPicPr>
        <p:blipFill>
          <a:blip r:embed="rId3"/>
          <a:stretch>
            <a:fillRect/>
          </a:stretch>
        </p:blipFill>
        <p:spPr>
          <a:xfrm>
            <a:off x="0" y="0"/>
            <a:ext cx="14630400" cy="12707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sp>
        <p:nvSpPr>
          <p:cNvPr id="4" name="Text 2"/>
          <p:cNvSpPr/>
          <p:nvPr/>
        </p:nvSpPr>
        <p:spPr>
          <a:xfrm>
            <a:off x="833199" y="2365296"/>
            <a:ext cx="7477601" cy="1388745"/>
          </a:xfrm>
          <a:prstGeom prst="rect">
            <a:avLst/>
          </a:prstGeom>
          <a:noFill/>
          <a:ln/>
        </p:spPr>
        <p:txBody>
          <a:bodyPr wrap="squar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Conclusion - Understanding Instructional Design</a:t>
            </a:r>
            <a:endParaRPr lang="en-US" sz="4374" dirty="0"/>
          </a:p>
        </p:txBody>
      </p:sp>
      <p:sp>
        <p:nvSpPr>
          <p:cNvPr id="5" name="Text 3"/>
          <p:cNvSpPr/>
          <p:nvPr/>
        </p:nvSpPr>
        <p:spPr>
          <a:xfrm>
            <a:off x="833199" y="4087297"/>
            <a:ext cx="7477601"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Understanding instructional design is crucial for healthcare educators to effectively design and develop educational materials. By exploring different instructional design models and analyzing learner needs, educators can tailor their instructional strategies to promote effective learning outcomes.</a:t>
            </a:r>
            <a:endParaRPr lang="en-US" sz="1750" dirty="0"/>
          </a:p>
        </p:txBody>
      </p:sp>
      <p:pic>
        <p:nvPicPr>
          <p:cNvPr id="6"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w="13811">
            <a:solidFill>
              <a:srgbClr val="565151"/>
            </a:solidFill>
            <a:prstDash val="solid"/>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080E26">
              <a:alpha val="80000"/>
            </a:srgbClr>
          </a:solidFill>
          <a:ln/>
        </p:spPr>
      </p:sp>
      <p:sp>
        <p:nvSpPr>
          <p:cNvPr id="6" name="Text 3"/>
          <p:cNvSpPr/>
          <p:nvPr/>
        </p:nvSpPr>
        <p:spPr>
          <a:xfrm>
            <a:off x="2037993" y="2268141"/>
            <a:ext cx="7680960" cy="694373"/>
          </a:xfrm>
          <a:prstGeom prst="rect">
            <a:avLst/>
          </a:prstGeom>
          <a:noFill/>
          <a:ln/>
        </p:spPr>
        <p:txBody>
          <a:bodyPr wrap="none" rtlCol="0" anchor="t"/>
          <a:lstStyle/>
          <a:p>
            <a:pPr marL="0" indent="0">
              <a:lnSpc>
                <a:spcPts val="5468"/>
              </a:lnSpc>
              <a:buNone/>
            </a:pPr>
            <a:r>
              <a:rPr lang="en-US" sz="4374" dirty="0">
                <a:solidFill>
                  <a:srgbClr val="FFFFFF"/>
                </a:solidFill>
                <a:latin typeface="Fraunces" pitchFamily="34" charset="0"/>
                <a:ea typeface="Fraunces" pitchFamily="34" charset="-122"/>
                <a:cs typeface="Fraunces" pitchFamily="34" charset="-120"/>
              </a:rPr>
              <a:t>Creating Learning Objectives</a:t>
            </a:r>
            <a:endParaRPr lang="en-US" sz="4374" dirty="0"/>
          </a:p>
        </p:txBody>
      </p:sp>
      <p:sp>
        <p:nvSpPr>
          <p:cNvPr id="7" name="Text 4"/>
          <p:cNvSpPr/>
          <p:nvPr/>
        </p:nvSpPr>
        <p:spPr>
          <a:xfrm>
            <a:off x="2037993" y="3295769"/>
            <a:ext cx="3555087" cy="555427"/>
          </a:xfrm>
          <a:prstGeom prst="rect">
            <a:avLst/>
          </a:prstGeom>
          <a:noFill/>
          <a:ln/>
        </p:spPr>
        <p:txBody>
          <a:bodyPr wrap="none" rtlCol="0" anchor="t"/>
          <a:lstStyle/>
          <a:p>
            <a:pPr marL="0" indent="0">
              <a:lnSpc>
                <a:spcPts val="4374"/>
              </a:lnSpc>
              <a:buNone/>
            </a:pPr>
            <a:r>
              <a:rPr lang="en-US" sz="3499" dirty="0">
                <a:solidFill>
                  <a:srgbClr val="FFFFFF"/>
                </a:solidFill>
                <a:latin typeface="Fraunces" pitchFamily="34" charset="0"/>
                <a:ea typeface="Fraunces" pitchFamily="34" charset="-122"/>
                <a:cs typeface="Fraunces" pitchFamily="34" charset="-120"/>
              </a:rPr>
              <a:t>Introduction</a:t>
            </a:r>
            <a:endParaRPr lang="en-US" sz="3499" dirty="0"/>
          </a:p>
        </p:txBody>
      </p:sp>
      <p:sp>
        <p:nvSpPr>
          <p:cNvPr id="8" name="Text 5"/>
          <p:cNvSpPr/>
          <p:nvPr/>
        </p:nvSpPr>
        <p:spPr>
          <a:xfrm>
            <a:off x="2037993" y="4184452"/>
            <a:ext cx="10554414" cy="1777008"/>
          </a:xfrm>
          <a:prstGeom prst="rect">
            <a:avLst/>
          </a:prstGeom>
          <a:noFill/>
          <a:ln/>
        </p:spPr>
        <p:txBody>
          <a:bodyPr wrap="square" rtlCol="0" anchor="t"/>
          <a:lstStyle/>
          <a:p>
            <a:pPr marL="0" indent="0">
              <a:lnSpc>
                <a:spcPts val="2799"/>
              </a:lnSpc>
              <a:buNone/>
            </a:pPr>
            <a:r>
              <a:rPr lang="en-US" sz="1750" dirty="0">
                <a:solidFill>
                  <a:srgbClr val="EBECEF"/>
                </a:solidFill>
                <a:latin typeface="Epilogue" pitchFamily="34" charset="0"/>
                <a:ea typeface="Epilogue" pitchFamily="34" charset="-122"/>
                <a:cs typeface="Epilogue" pitchFamily="34" charset="-120"/>
              </a:rPr>
              <a:t>In any instructional design process, the creation of clear and concise learning objectives is crucial for guiding the development of effective healthcare educational programs. Learning objectives outline the specific skills, knowledge, and attitudes that learners are expected to attain at the end of a learning experience. They provide a roadmap for instructional design and serve as a measure of success in achieving desired learning outcomes.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1420</Words>
  <Application>Microsoft Macintosh PowerPoint</Application>
  <PresentationFormat>Custom</PresentationFormat>
  <Paragraphs>148</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Epilogue</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Educator's Guide: Foundations of Instructional Design</dc:title>
  <dc:subject>Learn the principles of instructional design for healthcare educators</dc:subject>
  <dc:creator>William Morse</dc:creator>
  <cp:keywords/>
  <dc:description/>
  <cp:lastModifiedBy>Morse, William</cp:lastModifiedBy>
  <cp:revision>6</cp:revision>
  <dcterms:created xsi:type="dcterms:W3CDTF">2023-08-29T15:42:55Z</dcterms:created>
  <dcterms:modified xsi:type="dcterms:W3CDTF">2023-08-29T18:27:35Z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William Morse</vt:lpwstr>
  </property>
</Properties>
</file>