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5" d="100"/>
          <a:sy n="75" d="100"/>
        </p:scale>
        <p:origin x="8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2288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txBody>
          <a:bodyPr/>
          <a:lstStyle/>
          <a:p>
            <a:endParaRPr lang="en-US"/>
          </a:p>
        </p:txBody>
      </p:sp>
      <p:sp>
        <p:nvSpPr>
          <p:cNvPr id="3" name="Shape 1"/>
          <p:cNvSpPr/>
          <p:nvPr/>
        </p:nvSpPr>
        <p:spPr>
          <a:xfrm>
            <a:off x="0" y="0"/>
            <a:ext cx="14630400" cy="8229600"/>
          </a:xfrm>
          <a:prstGeom prst="rect">
            <a:avLst/>
          </a:prstGeom>
          <a:solidFill>
            <a:srgbClr val="080E26"/>
          </a:solidFill>
          <a:ln w="13811">
            <a:solidFill>
              <a:srgbClr val="565151"/>
            </a:solidFill>
            <a:prstDash val="solid"/>
          </a:ln>
        </p:spPr>
        <p:txBody>
          <a:bodyPr/>
          <a:lstStyle/>
          <a:p>
            <a:endParaRPr lang="en-US"/>
          </a:p>
        </p:txBody>
      </p:sp>
      <p:sp>
        <p:nvSpPr>
          <p:cNvPr id="4" name="Text 2"/>
          <p:cNvSpPr/>
          <p:nvPr/>
        </p:nvSpPr>
        <p:spPr>
          <a:xfrm>
            <a:off x="6319599" y="1606987"/>
            <a:ext cx="7477601" cy="3332798"/>
          </a:xfrm>
          <a:prstGeom prst="rect">
            <a:avLst/>
          </a:prstGeom>
          <a:noFill/>
          <a:ln/>
        </p:spPr>
        <p:txBody>
          <a:bodyPr wrap="square" rtlCol="0" anchor="t"/>
          <a:lstStyle/>
          <a:p>
            <a:pPr marL="0" indent="0">
              <a:lnSpc>
                <a:spcPts val="6561"/>
              </a:lnSpc>
              <a:buNone/>
            </a:pPr>
            <a:r>
              <a:rPr lang="en-US" sz="5249" dirty="0">
                <a:solidFill>
                  <a:srgbClr val="FFFFFF"/>
                </a:solidFill>
                <a:latin typeface="Fraunces" pitchFamily="34" charset="0"/>
                <a:ea typeface="Fraunces" pitchFamily="34" charset="-122"/>
                <a:cs typeface="Fraunces" pitchFamily="34" charset="-120"/>
              </a:rPr>
              <a:t>Leading in Healthcare: Understanding Organizational Dynamics</a:t>
            </a:r>
            <a:endParaRPr lang="en-US" sz="5249" dirty="0"/>
          </a:p>
        </p:txBody>
      </p:sp>
      <p:sp>
        <p:nvSpPr>
          <p:cNvPr id="5" name="Text 3"/>
          <p:cNvSpPr/>
          <p:nvPr/>
        </p:nvSpPr>
        <p:spPr>
          <a:xfrm>
            <a:off x="6319599" y="5273040"/>
            <a:ext cx="7477601" cy="710803"/>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Develop the skills needed to lead effectively in healthcare organizations.</a:t>
            </a:r>
            <a:endParaRPr lang="en-US" sz="1750" dirty="0"/>
          </a:p>
        </p:txBody>
      </p:sp>
      <p:sp>
        <p:nvSpPr>
          <p:cNvPr id="8" name="Text 5"/>
          <p:cNvSpPr/>
          <p:nvPr/>
        </p:nvSpPr>
        <p:spPr>
          <a:xfrm>
            <a:off x="6319599" y="6233755"/>
            <a:ext cx="3967401" cy="388858"/>
          </a:xfrm>
          <a:prstGeom prst="rect">
            <a:avLst/>
          </a:prstGeom>
          <a:noFill/>
          <a:ln/>
        </p:spPr>
        <p:txBody>
          <a:bodyPr wrap="none" rtlCol="0" anchor="t"/>
          <a:lstStyle/>
          <a:p>
            <a:pPr marL="0" indent="0" algn="l">
              <a:lnSpc>
                <a:spcPts val="3062"/>
              </a:lnSpc>
              <a:buNone/>
            </a:pPr>
            <a:r>
              <a:rPr lang="en-US" sz="2187" b="1" dirty="0">
                <a:solidFill>
                  <a:srgbClr val="EBECEF"/>
                </a:solidFill>
                <a:latin typeface="Epilogue" pitchFamily="34" charset="0"/>
                <a:ea typeface="Epilogue" pitchFamily="34" charset="-122"/>
                <a:cs typeface="Epilogue" pitchFamily="34" charset="-120"/>
              </a:rPr>
              <a:t>by William Morse, Ph.D.</a:t>
            </a:r>
            <a:endParaRPr lang="en-US" sz="2187" dirty="0"/>
          </a:p>
        </p:txBody>
      </p:sp>
      <p:pic>
        <p:nvPicPr>
          <p:cNvPr id="9" name="Image 1" descr="preencoded.png"/>
          <p:cNvPicPr>
            <a:picLocks noChangeAspect="1"/>
          </p:cNvPicPr>
          <p:nvPr/>
        </p:nvPicPr>
        <p:blipFill>
          <a:blip r:embed="rId3"/>
          <a:stretch>
            <a:fillRect/>
          </a:stretch>
        </p:blipFill>
        <p:spPr>
          <a:xfrm>
            <a:off x="0" y="0"/>
            <a:ext cx="5486400" cy="822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txBody>
          <a:bodyPr/>
          <a:lstStyle/>
          <a:p>
            <a:endParaRPr lang="en-US"/>
          </a:p>
        </p:txBody>
      </p:sp>
      <p:sp>
        <p:nvSpPr>
          <p:cNvPr id="3" name="Shape 1"/>
          <p:cNvSpPr/>
          <p:nvPr/>
        </p:nvSpPr>
        <p:spPr>
          <a:xfrm>
            <a:off x="0" y="0"/>
            <a:ext cx="14630400" cy="8229600"/>
          </a:xfrm>
          <a:prstGeom prst="rect">
            <a:avLst/>
          </a:prstGeom>
          <a:solidFill>
            <a:srgbClr val="000000"/>
          </a:solidFill>
          <a:ln w="13811">
            <a:solidFill>
              <a:srgbClr val="565151"/>
            </a:solidFill>
            <a:prstDash val="solid"/>
          </a:ln>
        </p:spPr>
        <p:txBody>
          <a:bodyPr/>
          <a:lstStyle/>
          <a:p>
            <a:endParaRPr lang="en-US"/>
          </a:p>
        </p:txBody>
      </p:sp>
      <p:sp>
        <p:nvSpPr>
          <p:cNvPr id="4" name="Text 2"/>
          <p:cNvSpPr/>
          <p:nvPr/>
        </p:nvSpPr>
        <p:spPr>
          <a:xfrm>
            <a:off x="2037993" y="2765227"/>
            <a:ext cx="10554414" cy="1388745"/>
          </a:xfrm>
          <a:prstGeom prst="rect">
            <a:avLst/>
          </a:prstGeom>
          <a:noFill/>
          <a:ln/>
        </p:spPr>
        <p:txBody>
          <a:bodyPr wrap="squar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Module 2: Leading Change in Healthcare Organizations</a:t>
            </a:r>
            <a:endParaRPr lang="en-US" sz="4374" dirty="0"/>
          </a:p>
        </p:txBody>
      </p:sp>
      <p:sp>
        <p:nvSpPr>
          <p:cNvPr id="6" name="Text 4"/>
          <p:cNvSpPr/>
          <p:nvPr/>
        </p:nvSpPr>
        <p:spPr>
          <a:xfrm>
            <a:off x="2037993" y="4432300"/>
            <a:ext cx="10554414" cy="2365216"/>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Change is a constant in healthcare, and leaders must be prepared to navigate the complexities of change management to drive progress. This topic explores effective strategies for leading change initiatives in healthcare organizations, including overcoming resistance to change, communicating with stakeholders, and implementing sustainable change.</a:t>
            </a:r>
            <a:endParaRPr lang="en-US" sz="1750" dirty="0"/>
          </a:p>
        </p:txBody>
      </p:sp>
      <p:pic>
        <p:nvPicPr>
          <p:cNvPr id="7" name="Image 0" descr="preencoded.png"/>
          <p:cNvPicPr>
            <a:picLocks noChangeAspect="1"/>
          </p:cNvPicPr>
          <p:nvPr/>
        </p:nvPicPr>
        <p:blipFill>
          <a:blip r:embed="rId3"/>
          <a:stretch>
            <a:fillRect/>
          </a:stretch>
        </p:blipFill>
        <p:spPr>
          <a:xfrm>
            <a:off x="0" y="0"/>
            <a:ext cx="14630400" cy="133314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txBody>
          <a:bodyPr/>
          <a:lstStyle/>
          <a:p>
            <a:endParaRPr lang="en-US"/>
          </a:p>
        </p:txBody>
      </p:sp>
      <p:sp>
        <p:nvSpPr>
          <p:cNvPr id="3" name="Shape 1"/>
          <p:cNvSpPr/>
          <p:nvPr/>
        </p:nvSpPr>
        <p:spPr>
          <a:xfrm>
            <a:off x="0" y="0"/>
            <a:ext cx="14630400" cy="8229600"/>
          </a:xfrm>
          <a:prstGeom prst="rect">
            <a:avLst/>
          </a:prstGeom>
          <a:solidFill>
            <a:srgbClr val="080E26"/>
          </a:solidFill>
          <a:ln w="13811">
            <a:solidFill>
              <a:srgbClr val="565151"/>
            </a:solidFill>
            <a:prstDash val="solid"/>
          </a:ln>
        </p:spPr>
        <p:txBody>
          <a:bodyPr/>
          <a:lstStyle/>
          <a:p>
            <a:endParaRPr lang="en-US"/>
          </a:p>
        </p:txBody>
      </p:sp>
      <p:sp>
        <p:nvSpPr>
          <p:cNvPr id="4" name="Text 2"/>
          <p:cNvSpPr/>
          <p:nvPr/>
        </p:nvSpPr>
        <p:spPr>
          <a:xfrm>
            <a:off x="2037993" y="3084671"/>
            <a:ext cx="10507980" cy="555427"/>
          </a:xfrm>
          <a:prstGeom prst="rect">
            <a:avLst/>
          </a:prstGeom>
          <a:noFill/>
          <a:ln/>
        </p:spPr>
        <p:txBody>
          <a:bodyPr wrap="none" rtlCol="0" anchor="t"/>
          <a:lstStyle/>
          <a:p>
            <a:pPr marL="0" indent="0">
              <a:lnSpc>
                <a:spcPts val="4374"/>
              </a:lnSpc>
              <a:buNone/>
            </a:pPr>
            <a:r>
              <a:rPr lang="en-US" sz="3499" dirty="0">
                <a:solidFill>
                  <a:srgbClr val="FFFFFF"/>
                </a:solidFill>
                <a:latin typeface="Fraunces" pitchFamily="34" charset="0"/>
                <a:ea typeface="Fraunces" pitchFamily="34" charset="-122"/>
                <a:cs typeface="Fraunces" pitchFamily="34" charset="-120"/>
              </a:rPr>
              <a:t>The Need for Change in Healthcare Organizations</a:t>
            </a:r>
            <a:endParaRPr lang="en-US" sz="3499" dirty="0"/>
          </a:p>
        </p:txBody>
      </p:sp>
      <p:sp>
        <p:nvSpPr>
          <p:cNvPr id="5" name="Shape 3"/>
          <p:cNvSpPr/>
          <p:nvPr/>
        </p:nvSpPr>
        <p:spPr>
          <a:xfrm>
            <a:off x="2037993" y="4063603"/>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6" name="Text 4"/>
          <p:cNvSpPr/>
          <p:nvPr/>
        </p:nvSpPr>
        <p:spPr>
          <a:xfrm>
            <a:off x="2211705" y="4105275"/>
            <a:ext cx="15240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1</a:t>
            </a:r>
            <a:endParaRPr lang="en-US" sz="2624" dirty="0"/>
          </a:p>
        </p:txBody>
      </p:sp>
      <p:sp>
        <p:nvSpPr>
          <p:cNvPr id="7" name="Text 5"/>
          <p:cNvSpPr/>
          <p:nvPr/>
        </p:nvSpPr>
        <p:spPr>
          <a:xfrm>
            <a:off x="2760107" y="4139922"/>
            <a:ext cx="2647950" cy="694373"/>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Evolving Patient Demands</a:t>
            </a:r>
            <a:endParaRPr lang="en-US" sz="2187" dirty="0"/>
          </a:p>
        </p:txBody>
      </p:sp>
      <p:sp>
        <p:nvSpPr>
          <p:cNvPr id="8" name="Text 6"/>
          <p:cNvSpPr/>
          <p:nvPr/>
        </p:nvSpPr>
        <p:spPr>
          <a:xfrm>
            <a:off x="2760107" y="5056465"/>
            <a:ext cx="2647950" cy="1421606"/>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Higher expectations for quality care and personalized experiences</a:t>
            </a:r>
            <a:endParaRPr lang="en-US" sz="1750" dirty="0"/>
          </a:p>
        </p:txBody>
      </p:sp>
      <p:sp>
        <p:nvSpPr>
          <p:cNvPr id="9" name="Shape 7"/>
          <p:cNvSpPr/>
          <p:nvPr/>
        </p:nvSpPr>
        <p:spPr>
          <a:xfrm>
            <a:off x="5630228" y="4063603"/>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10" name="Text 8"/>
          <p:cNvSpPr/>
          <p:nvPr/>
        </p:nvSpPr>
        <p:spPr>
          <a:xfrm>
            <a:off x="5777270" y="4105275"/>
            <a:ext cx="20574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2</a:t>
            </a:r>
            <a:endParaRPr lang="en-US" sz="2624" dirty="0"/>
          </a:p>
        </p:txBody>
      </p:sp>
      <p:sp>
        <p:nvSpPr>
          <p:cNvPr id="11" name="Text 9"/>
          <p:cNvSpPr/>
          <p:nvPr/>
        </p:nvSpPr>
        <p:spPr>
          <a:xfrm>
            <a:off x="6352342" y="4139922"/>
            <a:ext cx="2647950" cy="694373"/>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Advancements in Technology</a:t>
            </a:r>
            <a:endParaRPr lang="en-US" sz="2187" dirty="0"/>
          </a:p>
        </p:txBody>
      </p:sp>
      <p:sp>
        <p:nvSpPr>
          <p:cNvPr id="12" name="Text 10"/>
          <p:cNvSpPr/>
          <p:nvPr/>
        </p:nvSpPr>
        <p:spPr>
          <a:xfrm>
            <a:off x="6352342" y="5056465"/>
            <a:ext cx="2647950" cy="1421606"/>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The impact of technological advancements on healthcare</a:t>
            </a:r>
            <a:endParaRPr lang="en-US" sz="1750" dirty="0"/>
          </a:p>
        </p:txBody>
      </p:sp>
      <p:sp>
        <p:nvSpPr>
          <p:cNvPr id="13" name="Shape 11"/>
          <p:cNvSpPr/>
          <p:nvPr/>
        </p:nvSpPr>
        <p:spPr>
          <a:xfrm>
            <a:off x="9222462" y="4063603"/>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14" name="Text 12"/>
          <p:cNvSpPr/>
          <p:nvPr/>
        </p:nvSpPr>
        <p:spPr>
          <a:xfrm>
            <a:off x="9380934" y="4105275"/>
            <a:ext cx="18288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3</a:t>
            </a:r>
            <a:endParaRPr lang="en-US" sz="2624" dirty="0"/>
          </a:p>
        </p:txBody>
      </p:sp>
      <p:sp>
        <p:nvSpPr>
          <p:cNvPr id="15" name="Text 13"/>
          <p:cNvSpPr/>
          <p:nvPr/>
        </p:nvSpPr>
        <p:spPr>
          <a:xfrm>
            <a:off x="9944576" y="4139922"/>
            <a:ext cx="2647950" cy="694373"/>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Regulatory and Policy Changes</a:t>
            </a:r>
            <a:endParaRPr lang="en-US" sz="2187" dirty="0"/>
          </a:p>
        </p:txBody>
      </p:sp>
      <p:sp>
        <p:nvSpPr>
          <p:cNvPr id="16" name="Text 14"/>
          <p:cNvSpPr/>
          <p:nvPr/>
        </p:nvSpPr>
        <p:spPr>
          <a:xfrm>
            <a:off x="9944576" y="5056465"/>
            <a:ext cx="2647950" cy="1421606"/>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The influence of regulations on healthcare organizations</a:t>
            </a:r>
            <a:endParaRPr lang="en-US" sz="1750" dirty="0"/>
          </a:p>
        </p:txBody>
      </p:sp>
      <p:pic>
        <p:nvPicPr>
          <p:cNvPr id="17" name="Image 0" descr="preencoded.png"/>
          <p:cNvPicPr>
            <a:picLocks noChangeAspect="1"/>
          </p:cNvPicPr>
          <p:nvPr/>
        </p:nvPicPr>
        <p:blipFill>
          <a:blip r:embed="rId3"/>
          <a:stretch>
            <a:fillRect/>
          </a:stretch>
        </p:blipFill>
        <p:spPr>
          <a:xfrm>
            <a:off x="0" y="0"/>
            <a:ext cx="14630400" cy="133314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txBody>
          <a:bodyPr/>
          <a:lstStyle/>
          <a:p>
            <a:endParaRPr lang="en-US"/>
          </a:p>
        </p:txBody>
      </p:sp>
      <p:sp>
        <p:nvSpPr>
          <p:cNvPr id="3" name="Shape 1"/>
          <p:cNvSpPr/>
          <p:nvPr/>
        </p:nvSpPr>
        <p:spPr>
          <a:xfrm>
            <a:off x="0" y="0"/>
            <a:ext cx="14630400" cy="8234601"/>
          </a:xfrm>
          <a:prstGeom prst="rect">
            <a:avLst/>
          </a:prstGeom>
          <a:solidFill>
            <a:srgbClr val="080E26"/>
          </a:solidFill>
          <a:ln w="10358">
            <a:solidFill>
              <a:srgbClr val="565151"/>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0" y="0"/>
            <a:ext cx="14630400" cy="8234601"/>
          </a:xfrm>
          <a:prstGeom prst="rect">
            <a:avLst/>
          </a:prstGeom>
        </p:spPr>
      </p:pic>
      <p:sp>
        <p:nvSpPr>
          <p:cNvPr id="5" name="Shape 2"/>
          <p:cNvSpPr/>
          <p:nvPr/>
        </p:nvSpPr>
        <p:spPr>
          <a:xfrm>
            <a:off x="0" y="0"/>
            <a:ext cx="14630400" cy="8234601"/>
          </a:xfrm>
          <a:prstGeom prst="rect">
            <a:avLst/>
          </a:prstGeom>
          <a:solidFill>
            <a:srgbClr val="080E26">
              <a:alpha val="80000"/>
            </a:srgbClr>
          </a:solidFill>
          <a:ln/>
        </p:spPr>
        <p:txBody>
          <a:bodyPr/>
          <a:lstStyle/>
          <a:p>
            <a:endParaRPr lang="en-US"/>
          </a:p>
        </p:txBody>
      </p:sp>
      <p:sp>
        <p:nvSpPr>
          <p:cNvPr id="6" name="Text 3"/>
          <p:cNvSpPr/>
          <p:nvPr/>
        </p:nvSpPr>
        <p:spPr>
          <a:xfrm>
            <a:off x="3343513" y="459819"/>
            <a:ext cx="5394960" cy="418028"/>
          </a:xfrm>
          <a:prstGeom prst="rect">
            <a:avLst/>
          </a:prstGeom>
          <a:noFill/>
          <a:ln/>
        </p:spPr>
        <p:txBody>
          <a:bodyPr wrap="none" rtlCol="0" anchor="t"/>
          <a:lstStyle/>
          <a:p>
            <a:pPr marL="0" indent="0">
              <a:lnSpc>
                <a:spcPts val="3292"/>
              </a:lnSpc>
              <a:buNone/>
            </a:pPr>
            <a:r>
              <a:rPr lang="en-US" sz="2634" dirty="0">
                <a:solidFill>
                  <a:srgbClr val="FFFFFF"/>
                </a:solidFill>
                <a:latin typeface="Fraunces" pitchFamily="34" charset="0"/>
                <a:ea typeface="Fraunces" pitchFamily="34" charset="-122"/>
                <a:cs typeface="Fraunces" pitchFamily="34" charset="-120"/>
              </a:rPr>
              <a:t>The Change Management Process</a:t>
            </a:r>
            <a:endParaRPr lang="en-US" sz="2634" dirty="0"/>
          </a:p>
        </p:txBody>
      </p:sp>
      <p:sp>
        <p:nvSpPr>
          <p:cNvPr id="7" name="Shape 4"/>
          <p:cNvSpPr/>
          <p:nvPr/>
        </p:nvSpPr>
        <p:spPr>
          <a:xfrm>
            <a:off x="3343513" y="1196578"/>
            <a:ext cx="376238" cy="376238"/>
          </a:xfrm>
          <a:prstGeom prst="roundRect">
            <a:avLst>
              <a:gd name="adj" fmla="val 20002"/>
            </a:avLst>
          </a:prstGeom>
          <a:solidFill>
            <a:srgbClr val="283157"/>
          </a:solidFill>
          <a:ln w="10358">
            <a:solidFill>
              <a:srgbClr val="303B69"/>
            </a:solidFill>
            <a:prstDash val="solid"/>
          </a:ln>
        </p:spPr>
        <p:txBody>
          <a:bodyPr/>
          <a:lstStyle/>
          <a:p>
            <a:endParaRPr lang="en-US"/>
          </a:p>
        </p:txBody>
      </p:sp>
      <p:sp>
        <p:nvSpPr>
          <p:cNvPr id="8" name="Text 5"/>
          <p:cNvSpPr/>
          <p:nvPr/>
        </p:nvSpPr>
        <p:spPr>
          <a:xfrm>
            <a:off x="3474482" y="1227892"/>
            <a:ext cx="114300" cy="313492"/>
          </a:xfrm>
          <a:prstGeom prst="rect">
            <a:avLst/>
          </a:prstGeom>
          <a:noFill/>
          <a:ln/>
        </p:spPr>
        <p:txBody>
          <a:bodyPr wrap="none" rtlCol="0" anchor="t"/>
          <a:lstStyle/>
          <a:p>
            <a:pPr marL="0" indent="0" algn="ctr">
              <a:lnSpc>
                <a:spcPts val="2469"/>
              </a:lnSpc>
              <a:buNone/>
            </a:pPr>
            <a:r>
              <a:rPr lang="en-US" sz="1975" dirty="0">
                <a:solidFill>
                  <a:srgbClr val="EBECEF"/>
                </a:solidFill>
                <a:latin typeface="Fraunces" pitchFamily="34" charset="0"/>
                <a:ea typeface="Fraunces" pitchFamily="34" charset="-122"/>
                <a:cs typeface="Fraunces" pitchFamily="34" charset="-120"/>
              </a:rPr>
              <a:t>1</a:t>
            </a:r>
            <a:endParaRPr lang="en-US" sz="1975" dirty="0"/>
          </a:p>
        </p:txBody>
      </p:sp>
      <p:sp>
        <p:nvSpPr>
          <p:cNvPr id="9" name="Text 6"/>
          <p:cNvSpPr/>
          <p:nvPr/>
        </p:nvSpPr>
        <p:spPr>
          <a:xfrm>
            <a:off x="3886914" y="1254085"/>
            <a:ext cx="2697480" cy="261342"/>
          </a:xfrm>
          <a:prstGeom prst="rect">
            <a:avLst/>
          </a:prstGeom>
          <a:noFill/>
          <a:ln/>
        </p:spPr>
        <p:txBody>
          <a:bodyPr wrap="none" rtlCol="0" anchor="t"/>
          <a:lstStyle/>
          <a:p>
            <a:pPr marL="0" indent="0">
              <a:lnSpc>
                <a:spcPts val="2057"/>
              </a:lnSpc>
              <a:buNone/>
            </a:pPr>
            <a:r>
              <a:rPr lang="en-US" sz="1646" dirty="0">
                <a:solidFill>
                  <a:srgbClr val="EBECEF"/>
                </a:solidFill>
                <a:latin typeface="Fraunces" pitchFamily="34" charset="0"/>
                <a:ea typeface="Fraunces" pitchFamily="34" charset="-122"/>
                <a:cs typeface="Fraunces" pitchFamily="34" charset="-120"/>
              </a:rPr>
              <a:t>Assess the Need for Change</a:t>
            </a:r>
            <a:endParaRPr lang="en-US" sz="1646" dirty="0"/>
          </a:p>
        </p:txBody>
      </p:sp>
      <p:sp>
        <p:nvSpPr>
          <p:cNvPr id="10" name="Text 7"/>
          <p:cNvSpPr/>
          <p:nvPr/>
        </p:nvSpPr>
        <p:spPr>
          <a:xfrm>
            <a:off x="3886914" y="1682591"/>
            <a:ext cx="3344704" cy="802958"/>
          </a:xfrm>
          <a:prstGeom prst="rect">
            <a:avLst/>
          </a:prstGeom>
          <a:noFill/>
          <a:ln/>
        </p:spPr>
        <p:txBody>
          <a:bodyPr wrap="square" rtlCol="0" anchor="t"/>
          <a:lstStyle/>
          <a:p>
            <a:pPr marL="0" indent="0">
              <a:lnSpc>
                <a:spcPts val="2107"/>
              </a:lnSpc>
              <a:buNone/>
            </a:pPr>
            <a:r>
              <a:rPr lang="en-US" sz="1317" dirty="0">
                <a:solidFill>
                  <a:srgbClr val="EBECEF"/>
                </a:solidFill>
                <a:latin typeface="Epilogue" pitchFamily="34" charset="0"/>
                <a:ea typeface="Epilogue" pitchFamily="34" charset="-122"/>
                <a:cs typeface="Epilogue" pitchFamily="34" charset="-120"/>
              </a:rPr>
              <a:t>Take a deep dive into your organization's current state and identify areas for improvement.</a:t>
            </a:r>
            <a:endParaRPr lang="en-US" sz="1317" dirty="0"/>
          </a:p>
        </p:txBody>
      </p:sp>
      <p:sp>
        <p:nvSpPr>
          <p:cNvPr id="11" name="Shape 8"/>
          <p:cNvSpPr/>
          <p:nvPr/>
        </p:nvSpPr>
        <p:spPr>
          <a:xfrm>
            <a:off x="7398782" y="1196578"/>
            <a:ext cx="376238" cy="376238"/>
          </a:xfrm>
          <a:prstGeom prst="roundRect">
            <a:avLst>
              <a:gd name="adj" fmla="val 20002"/>
            </a:avLst>
          </a:prstGeom>
          <a:solidFill>
            <a:srgbClr val="283157"/>
          </a:solidFill>
          <a:ln w="10358">
            <a:solidFill>
              <a:srgbClr val="303B69"/>
            </a:solidFill>
            <a:prstDash val="solid"/>
          </a:ln>
        </p:spPr>
        <p:txBody>
          <a:bodyPr/>
          <a:lstStyle/>
          <a:p>
            <a:endParaRPr lang="en-US"/>
          </a:p>
        </p:txBody>
      </p:sp>
      <p:sp>
        <p:nvSpPr>
          <p:cNvPr id="12" name="Text 9"/>
          <p:cNvSpPr/>
          <p:nvPr/>
        </p:nvSpPr>
        <p:spPr>
          <a:xfrm>
            <a:off x="7510701" y="1227892"/>
            <a:ext cx="152400" cy="313492"/>
          </a:xfrm>
          <a:prstGeom prst="rect">
            <a:avLst/>
          </a:prstGeom>
          <a:noFill/>
          <a:ln/>
        </p:spPr>
        <p:txBody>
          <a:bodyPr wrap="none" rtlCol="0" anchor="t"/>
          <a:lstStyle/>
          <a:p>
            <a:pPr marL="0" indent="0" algn="ctr">
              <a:lnSpc>
                <a:spcPts val="2469"/>
              </a:lnSpc>
              <a:buNone/>
            </a:pPr>
            <a:r>
              <a:rPr lang="en-US" sz="1975" dirty="0">
                <a:solidFill>
                  <a:srgbClr val="EBECEF"/>
                </a:solidFill>
                <a:latin typeface="Fraunces" pitchFamily="34" charset="0"/>
                <a:ea typeface="Fraunces" pitchFamily="34" charset="-122"/>
                <a:cs typeface="Fraunces" pitchFamily="34" charset="-120"/>
              </a:rPr>
              <a:t>2</a:t>
            </a:r>
            <a:endParaRPr lang="en-US" sz="1975" dirty="0"/>
          </a:p>
        </p:txBody>
      </p:sp>
      <p:sp>
        <p:nvSpPr>
          <p:cNvPr id="13" name="Text 10"/>
          <p:cNvSpPr/>
          <p:nvPr/>
        </p:nvSpPr>
        <p:spPr>
          <a:xfrm>
            <a:off x="7942183" y="1254085"/>
            <a:ext cx="2865120" cy="261342"/>
          </a:xfrm>
          <a:prstGeom prst="rect">
            <a:avLst/>
          </a:prstGeom>
          <a:noFill/>
          <a:ln/>
        </p:spPr>
        <p:txBody>
          <a:bodyPr wrap="none" rtlCol="0" anchor="t"/>
          <a:lstStyle/>
          <a:p>
            <a:pPr marL="0" indent="0">
              <a:lnSpc>
                <a:spcPts val="2057"/>
              </a:lnSpc>
              <a:buNone/>
            </a:pPr>
            <a:r>
              <a:rPr lang="en-US" sz="1646" dirty="0">
                <a:solidFill>
                  <a:srgbClr val="EBECEF"/>
                </a:solidFill>
                <a:latin typeface="Fraunces" pitchFamily="34" charset="0"/>
                <a:ea typeface="Fraunces" pitchFamily="34" charset="-122"/>
                <a:cs typeface="Fraunces" pitchFamily="34" charset="-120"/>
              </a:rPr>
              <a:t>Formulate a Change Strategy</a:t>
            </a:r>
            <a:endParaRPr lang="en-US" sz="1646" dirty="0"/>
          </a:p>
        </p:txBody>
      </p:sp>
      <p:sp>
        <p:nvSpPr>
          <p:cNvPr id="14" name="Text 11"/>
          <p:cNvSpPr/>
          <p:nvPr/>
        </p:nvSpPr>
        <p:spPr>
          <a:xfrm>
            <a:off x="7942183" y="1682591"/>
            <a:ext cx="3344704" cy="802958"/>
          </a:xfrm>
          <a:prstGeom prst="rect">
            <a:avLst/>
          </a:prstGeom>
          <a:noFill/>
          <a:ln/>
        </p:spPr>
        <p:txBody>
          <a:bodyPr wrap="square" rtlCol="0" anchor="t"/>
          <a:lstStyle/>
          <a:p>
            <a:pPr marL="0" indent="0">
              <a:lnSpc>
                <a:spcPts val="2107"/>
              </a:lnSpc>
              <a:buNone/>
            </a:pPr>
            <a:r>
              <a:rPr lang="en-US" sz="1317" dirty="0">
                <a:solidFill>
                  <a:srgbClr val="EBECEF"/>
                </a:solidFill>
                <a:latin typeface="Epilogue" pitchFamily="34" charset="0"/>
                <a:ea typeface="Epilogue" pitchFamily="34" charset="-122"/>
                <a:cs typeface="Epilogue" pitchFamily="34" charset="-120"/>
              </a:rPr>
              <a:t>Develop a comprehensive strategy for your change initiative that's aligned with your organization's goals.</a:t>
            </a:r>
            <a:endParaRPr lang="en-US" sz="1317" dirty="0"/>
          </a:p>
        </p:txBody>
      </p:sp>
      <p:sp>
        <p:nvSpPr>
          <p:cNvPr id="15" name="Shape 12"/>
          <p:cNvSpPr/>
          <p:nvPr/>
        </p:nvSpPr>
        <p:spPr>
          <a:xfrm>
            <a:off x="3343513" y="2783324"/>
            <a:ext cx="376238" cy="376238"/>
          </a:xfrm>
          <a:prstGeom prst="roundRect">
            <a:avLst>
              <a:gd name="adj" fmla="val 20002"/>
            </a:avLst>
          </a:prstGeom>
          <a:solidFill>
            <a:srgbClr val="283157"/>
          </a:solidFill>
          <a:ln w="10358">
            <a:solidFill>
              <a:srgbClr val="303B69"/>
            </a:solidFill>
            <a:prstDash val="solid"/>
          </a:ln>
        </p:spPr>
        <p:txBody>
          <a:bodyPr/>
          <a:lstStyle/>
          <a:p>
            <a:endParaRPr lang="en-US"/>
          </a:p>
        </p:txBody>
      </p:sp>
      <p:sp>
        <p:nvSpPr>
          <p:cNvPr id="16" name="Text 13"/>
          <p:cNvSpPr/>
          <p:nvPr/>
        </p:nvSpPr>
        <p:spPr>
          <a:xfrm>
            <a:off x="3463052" y="2814637"/>
            <a:ext cx="137160" cy="313492"/>
          </a:xfrm>
          <a:prstGeom prst="rect">
            <a:avLst/>
          </a:prstGeom>
          <a:noFill/>
          <a:ln/>
        </p:spPr>
        <p:txBody>
          <a:bodyPr wrap="none" rtlCol="0" anchor="t"/>
          <a:lstStyle/>
          <a:p>
            <a:pPr marL="0" indent="0" algn="ctr">
              <a:lnSpc>
                <a:spcPts val="2469"/>
              </a:lnSpc>
              <a:buNone/>
            </a:pPr>
            <a:r>
              <a:rPr lang="en-US" sz="1975" dirty="0">
                <a:solidFill>
                  <a:srgbClr val="EBECEF"/>
                </a:solidFill>
                <a:latin typeface="Fraunces" pitchFamily="34" charset="0"/>
                <a:ea typeface="Fraunces" pitchFamily="34" charset="-122"/>
                <a:cs typeface="Fraunces" pitchFamily="34" charset="-120"/>
              </a:rPr>
              <a:t>3</a:t>
            </a:r>
            <a:endParaRPr lang="en-US" sz="1975" dirty="0"/>
          </a:p>
        </p:txBody>
      </p:sp>
      <p:sp>
        <p:nvSpPr>
          <p:cNvPr id="17" name="Text 14"/>
          <p:cNvSpPr/>
          <p:nvPr/>
        </p:nvSpPr>
        <p:spPr>
          <a:xfrm>
            <a:off x="3886914" y="2840831"/>
            <a:ext cx="3344704" cy="522684"/>
          </a:xfrm>
          <a:prstGeom prst="rect">
            <a:avLst/>
          </a:prstGeom>
          <a:noFill/>
          <a:ln/>
        </p:spPr>
        <p:txBody>
          <a:bodyPr wrap="square" rtlCol="0" anchor="t"/>
          <a:lstStyle/>
          <a:p>
            <a:pPr marL="0" indent="0">
              <a:lnSpc>
                <a:spcPts val="2057"/>
              </a:lnSpc>
              <a:buNone/>
            </a:pPr>
            <a:r>
              <a:rPr lang="en-US" sz="1646" dirty="0">
                <a:solidFill>
                  <a:srgbClr val="EBECEF"/>
                </a:solidFill>
                <a:latin typeface="Fraunces" pitchFamily="34" charset="0"/>
                <a:ea typeface="Fraunces" pitchFamily="34" charset="-122"/>
                <a:cs typeface="Fraunces" pitchFamily="34" charset="-120"/>
              </a:rPr>
              <a:t>Build a Change Management Team</a:t>
            </a:r>
            <a:endParaRPr lang="en-US" sz="1646" dirty="0"/>
          </a:p>
        </p:txBody>
      </p:sp>
      <p:sp>
        <p:nvSpPr>
          <p:cNvPr id="18" name="Text 15"/>
          <p:cNvSpPr/>
          <p:nvPr/>
        </p:nvSpPr>
        <p:spPr>
          <a:xfrm>
            <a:off x="3970496" y="3269337"/>
            <a:ext cx="3344704" cy="802958"/>
          </a:xfrm>
          <a:prstGeom prst="rect">
            <a:avLst/>
          </a:prstGeom>
          <a:noFill/>
          <a:ln/>
        </p:spPr>
        <p:txBody>
          <a:bodyPr wrap="square" rtlCol="0" anchor="t"/>
          <a:lstStyle/>
          <a:p>
            <a:pPr marL="0" indent="0">
              <a:lnSpc>
                <a:spcPts val="2107"/>
              </a:lnSpc>
              <a:buNone/>
            </a:pPr>
            <a:r>
              <a:rPr lang="en-US" sz="1317" dirty="0">
                <a:solidFill>
                  <a:srgbClr val="EBECEF"/>
                </a:solidFill>
                <a:latin typeface="Epilogue" pitchFamily="34" charset="0"/>
                <a:ea typeface="Epilogue" pitchFamily="34" charset="-122"/>
                <a:cs typeface="Epilogue" pitchFamily="34" charset="-120"/>
              </a:rPr>
              <a:t>Assemble a team of motivated and skilled individuals to drive your change initiative forward.</a:t>
            </a:r>
            <a:endParaRPr lang="en-US" sz="1317" dirty="0"/>
          </a:p>
        </p:txBody>
      </p:sp>
      <p:sp>
        <p:nvSpPr>
          <p:cNvPr id="19" name="Shape 16"/>
          <p:cNvSpPr/>
          <p:nvPr/>
        </p:nvSpPr>
        <p:spPr>
          <a:xfrm>
            <a:off x="7398782" y="2783324"/>
            <a:ext cx="376238" cy="376238"/>
          </a:xfrm>
          <a:prstGeom prst="roundRect">
            <a:avLst>
              <a:gd name="adj" fmla="val 20002"/>
            </a:avLst>
          </a:prstGeom>
          <a:solidFill>
            <a:srgbClr val="283157"/>
          </a:solidFill>
          <a:ln w="10358">
            <a:solidFill>
              <a:srgbClr val="303B69"/>
            </a:solidFill>
            <a:prstDash val="solid"/>
          </a:ln>
        </p:spPr>
        <p:txBody>
          <a:bodyPr/>
          <a:lstStyle/>
          <a:p>
            <a:endParaRPr lang="en-US"/>
          </a:p>
        </p:txBody>
      </p:sp>
      <p:sp>
        <p:nvSpPr>
          <p:cNvPr id="20" name="Text 17"/>
          <p:cNvSpPr/>
          <p:nvPr/>
        </p:nvSpPr>
        <p:spPr>
          <a:xfrm>
            <a:off x="7510701" y="2814637"/>
            <a:ext cx="152400" cy="313492"/>
          </a:xfrm>
          <a:prstGeom prst="rect">
            <a:avLst/>
          </a:prstGeom>
          <a:noFill/>
          <a:ln/>
        </p:spPr>
        <p:txBody>
          <a:bodyPr wrap="none" rtlCol="0" anchor="t"/>
          <a:lstStyle/>
          <a:p>
            <a:pPr marL="0" indent="0" algn="ctr">
              <a:lnSpc>
                <a:spcPts val="2469"/>
              </a:lnSpc>
              <a:buNone/>
            </a:pPr>
            <a:r>
              <a:rPr lang="en-US" sz="1975" dirty="0">
                <a:solidFill>
                  <a:srgbClr val="EBECEF"/>
                </a:solidFill>
                <a:latin typeface="Fraunces" pitchFamily="34" charset="0"/>
                <a:ea typeface="Fraunces" pitchFamily="34" charset="-122"/>
                <a:cs typeface="Fraunces" pitchFamily="34" charset="-120"/>
              </a:rPr>
              <a:t>4</a:t>
            </a:r>
            <a:endParaRPr lang="en-US" sz="1975" dirty="0"/>
          </a:p>
        </p:txBody>
      </p:sp>
      <p:sp>
        <p:nvSpPr>
          <p:cNvPr id="21" name="Text 18"/>
          <p:cNvSpPr/>
          <p:nvPr/>
        </p:nvSpPr>
        <p:spPr>
          <a:xfrm>
            <a:off x="7942183" y="2840831"/>
            <a:ext cx="2537460" cy="261342"/>
          </a:xfrm>
          <a:prstGeom prst="rect">
            <a:avLst/>
          </a:prstGeom>
          <a:noFill/>
          <a:ln/>
        </p:spPr>
        <p:txBody>
          <a:bodyPr wrap="none" rtlCol="0" anchor="t"/>
          <a:lstStyle/>
          <a:p>
            <a:pPr marL="0" indent="0">
              <a:lnSpc>
                <a:spcPts val="2057"/>
              </a:lnSpc>
              <a:buNone/>
            </a:pPr>
            <a:r>
              <a:rPr lang="en-US" sz="1646" dirty="0">
                <a:solidFill>
                  <a:srgbClr val="EBECEF"/>
                </a:solidFill>
                <a:latin typeface="Fraunces" pitchFamily="34" charset="0"/>
                <a:ea typeface="Fraunces" pitchFamily="34" charset="-122"/>
                <a:cs typeface="Fraunces" pitchFamily="34" charset="-120"/>
              </a:rPr>
              <a:t>Communicate the Change</a:t>
            </a:r>
            <a:endParaRPr lang="en-US" sz="1646" dirty="0"/>
          </a:p>
        </p:txBody>
      </p:sp>
      <p:sp>
        <p:nvSpPr>
          <p:cNvPr id="22" name="Text 19"/>
          <p:cNvSpPr/>
          <p:nvPr/>
        </p:nvSpPr>
        <p:spPr>
          <a:xfrm>
            <a:off x="7942183" y="3269337"/>
            <a:ext cx="3344704" cy="1070610"/>
          </a:xfrm>
          <a:prstGeom prst="rect">
            <a:avLst/>
          </a:prstGeom>
          <a:noFill/>
          <a:ln/>
        </p:spPr>
        <p:txBody>
          <a:bodyPr wrap="square" rtlCol="0" anchor="t"/>
          <a:lstStyle/>
          <a:p>
            <a:pPr marL="0" indent="0">
              <a:lnSpc>
                <a:spcPts val="2107"/>
              </a:lnSpc>
              <a:buNone/>
            </a:pPr>
            <a:r>
              <a:rPr lang="en-US" sz="1317" dirty="0">
                <a:solidFill>
                  <a:srgbClr val="EBECEF"/>
                </a:solidFill>
                <a:latin typeface="Epilogue" pitchFamily="34" charset="0"/>
                <a:ea typeface="Epilogue" pitchFamily="34" charset="-122"/>
                <a:cs typeface="Epilogue" pitchFamily="34" charset="-120"/>
              </a:rPr>
              <a:t>Use effective communication techniques to generate support for your initiative across all levels of your organization.</a:t>
            </a:r>
            <a:endParaRPr lang="en-US" sz="1317" dirty="0"/>
          </a:p>
        </p:txBody>
      </p:sp>
      <p:sp>
        <p:nvSpPr>
          <p:cNvPr id="23" name="Shape 20"/>
          <p:cNvSpPr/>
          <p:nvPr/>
        </p:nvSpPr>
        <p:spPr>
          <a:xfrm>
            <a:off x="3343513" y="4637722"/>
            <a:ext cx="376238" cy="376238"/>
          </a:xfrm>
          <a:prstGeom prst="roundRect">
            <a:avLst>
              <a:gd name="adj" fmla="val 20002"/>
            </a:avLst>
          </a:prstGeom>
          <a:solidFill>
            <a:srgbClr val="283157"/>
          </a:solidFill>
          <a:ln w="10358">
            <a:solidFill>
              <a:srgbClr val="303B69"/>
            </a:solidFill>
            <a:prstDash val="solid"/>
          </a:ln>
        </p:spPr>
        <p:txBody>
          <a:bodyPr/>
          <a:lstStyle/>
          <a:p>
            <a:endParaRPr lang="en-US"/>
          </a:p>
        </p:txBody>
      </p:sp>
      <p:sp>
        <p:nvSpPr>
          <p:cNvPr id="24" name="Text 21"/>
          <p:cNvSpPr/>
          <p:nvPr/>
        </p:nvSpPr>
        <p:spPr>
          <a:xfrm>
            <a:off x="3459242" y="4669036"/>
            <a:ext cx="144780" cy="313492"/>
          </a:xfrm>
          <a:prstGeom prst="rect">
            <a:avLst/>
          </a:prstGeom>
          <a:noFill/>
          <a:ln/>
        </p:spPr>
        <p:txBody>
          <a:bodyPr wrap="none" rtlCol="0" anchor="t"/>
          <a:lstStyle/>
          <a:p>
            <a:pPr marL="0" indent="0" algn="ctr">
              <a:lnSpc>
                <a:spcPts val="2469"/>
              </a:lnSpc>
              <a:buNone/>
            </a:pPr>
            <a:r>
              <a:rPr lang="en-US" sz="1975" dirty="0">
                <a:solidFill>
                  <a:srgbClr val="EBECEF"/>
                </a:solidFill>
                <a:latin typeface="Fraunces" pitchFamily="34" charset="0"/>
                <a:ea typeface="Fraunces" pitchFamily="34" charset="-122"/>
                <a:cs typeface="Fraunces" pitchFamily="34" charset="-120"/>
              </a:rPr>
              <a:t>5</a:t>
            </a:r>
            <a:endParaRPr lang="en-US" sz="1975" dirty="0"/>
          </a:p>
        </p:txBody>
      </p:sp>
      <p:sp>
        <p:nvSpPr>
          <p:cNvPr id="25" name="Text 22"/>
          <p:cNvSpPr/>
          <p:nvPr/>
        </p:nvSpPr>
        <p:spPr>
          <a:xfrm>
            <a:off x="3886914" y="4695230"/>
            <a:ext cx="3291840" cy="261342"/>
          </a:xfrm>
          <a:prstGeom prst="rect">
            <a:avLst/>
          </a:prstGeom>
          <a:noFill/>
          <a:ln/>
        </p:spPr>
        <p:txBody>
          <a:bodyPr wrap="none" rtlCol="0" anchor="t"/>
          <a:lstStyle/>
          <a:p>
            <a:pPr marL="0" indent="0">
              <a:lnSpc>
                <a:spcPts val="2057"/>
              </a:lnSpc>
              <a:buNone/>
            </a:pPr>
            <a:r>
              <a:rPr lang="en-US" sz="1646" dirty="0">
                <a:solidFill>
                  <a:srgbClr val="EBECEF"/>
                </a:solidFill>
                <a:latin typeface="Fraunces" pitchFamily="34" charset="0"/>
                <a:ea typeface="Fraunces" pitchFamily="34" charset="-122"/>
                <a:cs typeface="Fraunces" pitchFamily="34" charset="-120"/>
              </a:rPr>
              <a:t>Empower and Engage Employees</a:t>
            </a:r>
            <a:endParaRPr lang="en-US" sz="1646" dirty="0"/>
          </a:p>
        </p:txBody>
      </p:sp>
      <p:sp>
        <p:nvSpPr>
          <p:cNvPr id="26" name="Text 23"/>
          <p:cNvSpPr/>
          <p:nvPr/>
        </p:nvSpPr>
        <p:spPr>
          <a:xfrm>
            <a:off x="3886914" y="5123736"/>
            <a:ext cx="3344704" cy="802958"/>
          </a:xfrm>
          <a:prstGeom prst="rect">
            <a:avLst/>
          </a:prstGeom>
          <a:noFill/>
          <a:ln/>
        </p:spPr>
        <p:txBody>
          <a:bodyPr wrap="square" rtlCol="0" anchor="t"/>
          <a:lstStyle/>
          <a:p>
            <a:pPr marL="0" indent="0">
              <a:lnSpc>
                <a:spcPts val="2107"/>
              </a:lnSpc>
              <a:buNone/>
            </a:pPr>
            <a:r>
              <a:rPr lang="en-US" sz="1317" dirty="0">
                <a:solidFill>
                  <a:srgbClr val="EBECEF"/>
                </a:solidFill>
                <a:latin typeface="Epilogue" pitchFamily="34" charset="0"/>
                <a:ea typeface="Epilogue" pitchFamily="34" charset="-122"/>
                <a:cs typeface="Epilogue" pitchFamily="34" charset="-120"/>
              </a:rPr>
              <a:t>Involve employees in the change process and provide the support they need to succeed.</a:t>
            </a:r>
            <a:endParaRPr lang="en-US" sz="1317" dirty="0"/>
          </a:p>
        </p:txBody>
      </p:sp>
      <p:sp>
        <p:nvSpPr>
          <p:cNvPr id="27" name="Shape 24"/>
          <p:cNvSpPr/>
          <p:nvPr/>
        </p:nvSpPr>
        <p:spPr>
          <a:xfrm>
            <a:off x="7398782" y="4637722"/>
            <a:ext cx="376238" cy="376238"/>
          </a:xfrm>
          <a:prstGeom prst="roundRect">
            <a:avLst>
              <a:gd name="adj" fmla="val 20002"/>
            </a:avLst>
          </a:prstGeom>
          <a:solidFill>
            <a:srgbClr val="283157"/>
          </a:solidFill>
          <a:ln w="10358">
            <a:solidFill>
              <a:srgbClr val="303B69"/>
            </a:solidFill>
            <a:prstDash val="solid"/>
          </a:ln>
        </p:spPr>
        <p:txBody>
          <a:bodyPr/>
          <a:lstStyle/>
          <a:p>
            <a:endParaRPr lang="en-US"/>
          </a:p>
        </p:txBody>
      </p:sp>
      <p:sp>
        <p:nvSpPr>
          <p:cNvPr id="28" name="Text 25"/>
          <p:cNvSpPr/>
          <p:nvPr/>
        </p:nvSpPr>
        <p:spPr>
          <a:xfrm>
            <a:off x="7510701" y="4669036"/>
            <a:ext cx="152400" cy="313492"/>
          </a:xfrm>
          <a:prstGeom prst="rect">
            <a:avLst/>
          </a:prstGeom>
          <a:noFill/>
          <a:ln/>
        </p:spPr>
        <p:txBody>
          <a:bodyPr wrap="none" rtlCol="0" anchor="t"/>
          <a:lstStyle/>
          <a:p>
            <a:pPr marL="0" indent="0" algn="ctr">
              <a:lnSpc>
                <a:spcPts val="2469"/>
              </a:lnSpc>
              <a:buNone/>
            </a:pPr>
            <a:r>
              <a:rPr lang="en-US" sz="1975" dirty="0">
                <a:solidFill>
                  <a:srgbClr val="EBECEF"/>
                </a:solidFill>
                <a:latin typeface="Fraunces" pitchFamily="34" charset="0"/>
                <a:ea typeface="Fraunces" pitchFamily="34" charset="-122"/>
                <a:cs typeface="Fraunces" pitchFamily="34" charset="-120"/>
              </a:rPr>
              <a:t>6</a:t>
            </a:r>
            <a:endParaRPr lang="en-US" sz="1975" dirty="0"/>
          </a:p>
        </p:txBody>
      </p:sp>
      <p:sp>
        <p:nvSpPr>
          <p:cNvPr id="29" name="Text 26"/>
          <p:cNvSpPr/>
          <p:nvPr/>
        </p:nvSpPr>
        <p:spPr>
          <a:xfrm>
            <a:off x="7942183" y="4695230"/>
            <a:ext cx="3154680" cy="261342"/>
          </a:xfrm>
          <a:prstGeom prst="rect">
            <a:avLst/>
          </a:prstGeom>
          <a:noFill/>
          <a:ln/>
        </p:spPr>
        <p:txBody>
          <a:bodyPr wrap="none" rtlCol="0" anchor="t"/>
          <a:lstStyle/>
          <a:p>
            <a:pPr marL="0" indent="0">
              <a:lnSpc>
                <a:spcPts val="2057"/>
              </a:lnSpc>
              <a:buNone/>
            </a:pPr>
            <a:r>
              <a:rPr lang="en-US" sz="1646" dirty="0">
                <a:solidFill>
                  <a:srgbClr val="EBECEF"/>
                </a:solidFill>
                <a:latin typeface="Fraunces" pitchFamily="34" charset="0"/>
                <a:ea typeface="Fraunces" pitchFamily="34" charset="-122"/>
                <a:cs typeface="Fraunces" pitchFamily="34" charset="-120"/>
              </a:rPr>
              <a:t>Overcome Resistance to Change</a:t>
            </a:r>
            <a:endParaRPr lang="en-US" sz="1646" dirty="0"/>
          </a:p>
        </p:txBody>
      </p:sp>
      <p:sp>
        <p:nvSpPr>
          <p:cNvPr id="30" name="Text 27"/>
          <p:cNvSpPr/>
          <p:nvPr/>
        </p:nvSpPr>
        <p:spPr>
          <a:xfrm>
            <a:off x="7942183" y="5123736"/>
            <a:ext cx="3344704" cy="802958"/>
          </a:xfrm>
          <a:prstGeom prst="rect">
            <a:avLst/>
          </a:prstGeom>
          <a:noFill/>
          <a:ln/>
        </p:spPr>
        <p:txBody>
          <a:bodyPr wrap="square" rtlCol="0" anchor="t"/>
          <a:lstStyle/>
          <a:p>
            <a:pPr marL="0" indent="0">
              <a:lnSpc>
                <a:spcPts val="2107"/>
              </a:lnSpc>
              <a:buNone/>
            </a:pPr>
            <a:r>
              <a:rPr lang="en-US" sz="1317" dirty="0">
                <a:solidFill>
                  <a:srgbClr val="EBECEF"/>
                </a:solidFill>
                <a:latin typeface="Epilogue" pitchFamily="34" charset="0"/>
                <a:ea typeface="Epilogue" pitchFamily="34" charset="-122"/>
                <a:cs typeface="Epilogue" pitchFamily="34" charset="-120"/>
              </a:rPr>
              <a:t>Address resistance head-on and encourage involvement to overcome obstacles.</a:t>
            </a:r>
            <a:endParaRPr lang="en-US" sz="1317" dirty="0"/>
          </a:p>
        </p:txBody>
      </p:sp>
      <p:sp>
        <p:nvSpPr>
          <p:cNvPr id="31" name="Shape 28"/>
          <p:cNvSpPr/>
          <p:nvPr/>
        </p:nvSpPr>
        <p:spPr>
          <a:xfrm>
            <a:off x="3343513" y="6224468"/>
            <a:ext cx="376238" cy="376238"/>
          </a:xfrm>
          <a:prstGeom prst="roundRect">
            <a:avLst>
              <a:gd name="adj" fmla="val 20002"/>
            </a:avLst>
          </a:prstGeom>
          <a:solidFill>
            <a:srgbClr val="283157"/>
          </a:solidFill>
          <a:ln w="10358">
            <a:solidFill>
              <a:srgbClr val="303B69"/>
            </a:solidFill>
            <a:prstDash val="solid"/>
          </a:ln>
        </p:spPr>
        <p:txBody>
          <a:bodyPr/>
          <a:lstStyle/>
          <a:p>
            <a:endParaRPr lang="en-US"/>
          </a:p>
        </p:txBody>
      </p:sp>
      <p:sp>
        <p:nvSpPr>
          <p:cNvPr id="32" name="Text 29"/>
          <p:cNvSpPr/>
          <p:nvPr/>
        </p:nvSpPr>
        <p:spPr>
          <a:xfrm>
            <a:off x="3466862" y="6255782"/>
            <a:ext cx="129540" cy="313492"/>
          </a:xfrm>
          <a:prstGeom prst="rect">
            <a:avLst/>
          </a:prstGeom>
          <a:noFill/>
          <a:ln/>
        </p:spPr>
        <p:txBody>
          <a:bodyPr wrap="none" rtlCol="0" anchor="t"/>
          <a:lstStyle/>
          <a:p>
            <a:pPr marL="0" indent="0" algn="ctr">
              <a:lnSpc>
                <a:spcPts val="2469"/>
              </a:lnSpc>
              <a:buNone/>
            </a:pPr>
            <a:r>
              <a:rPr lang="en-US" sz="1975" dirty="0">
                <a:solidFill>
                  <a:srgbClr val="EBECEF"/>
                </a:solidFill>
                <a:latin typeface="Fraunces" pitchFamily="34" charset="0"/>
                <a:ea typeface="Fraunces" pitchFamily="34" charset="-122"/>
                <a:cs typeface="Fraunces" pitchFamily="34" charset="-120"/>
              </a:rPr>
              <a:t>7</a:t>
            </a:r>
            <a:endParaRPr lang="en-US" sz="1975" dirty="0"/>
          </a:p>
        </p:txBody>
      </p:sp>
      <p:sp>
        <p:nvSpPr>
          <p:cNvPr id="33" name="Text 30"/>
          <p:cNvSpPr/>
          <p:nvPr/>
        </p:nvSpPr>
        <p:spPr>
          <a:xfrm>
            <a:off x="3886914" y="6281976"/>
            <a:ext cx="3063240" cy="261342"/>
          </a:xfrm>
          <a:prstGeom prst="rect">
            <a:avLst/>
          </a:prstGeom>
          <a:noFill/>
          <a:ln/>
        </p:spPr>
        <p:txBody>
          <a:bodyPr wrap="none" rtlCol="0" anchor="t"/>
          <a:lstStyle/>
          <a:p>
            <a:pPr marL="0" indent="0">
              <a:lnSpc>
                <a:spcPts val="2057"/>
              </a:lnSpc>
              <a:buNone/>
            </a:pPr>
            <a:r>
              <a:rPr lang="en-US" sz="1646" dirty="0">
                <a:solidFill>
                  <a:srgbClr val="EBECEF"/>
                </a:solidFill>
                <a:latin typeface="Fraunces" pitchFamily="34" charset="0"/>
                <a:ea typeface="Fraunces" pitchFamily="34" charset="-122"/>
                <a:cs typeface="Fraunces" pitchFamily="34" charset="-120"/>
              </a:rPr>
              <a:t>Monitor and Evaluate Progress</a:t>
            </a:r>
            <a:endParaRPr lang="en-US" sz="1646" dirty="0"/>
          </a:p>
        </p:txBody>
      </p:sp>
      <p:sp>
        <p:nvSpPr>
          <p:cNvPr id="34" name="Text 31"/>
          <p:cNvSpPr/>
          <p:nvPr/>
        </p:nvSpPr>
        <p:spPr>
          <a:xfrm>
            <a:off x="3886914" y="6710482"/>
            <a:ext cx="3344704" cy="802958"/>
          </a:xfrm>
          <a:prstGeom prst="rect">
            <a:avLst/>
          </a:prstGeom>
          <a:noFill/>
          <a:ln/>
        </p:spPr>
        <p:txBody>
          <a:bodyPr wrap="square" rtlCol="0" anchor="t"/>
          <a:lstStyle/>
          <a:p>
            <a:pPr marL="0" indent="0">
              <a:lnSpc>
                <a:spcPts val="2107"/>
              </a:lnSpc>
              <a:buNone/>
            </a:pPr>
            <a:r>
              <a:rPr lang="en-US" sz="1317" dirty="0">
                <a:solidFill>
                  <a:srgbClr val="EBECEF"/>
                </a:solidFill>
                <a:latin typeface="Epilogue" pitchFamily="34" charset="0"/>
                <a:ea typeface="Epilogue" pitchFamily="34" charset="-122"/>
                <a:cs typeface="Epilogue" pitchFamily="34" charset="-120"/>
              </a:rPr>
              <a:t>Continuously assess the progress of your change initiative and make adjustments as needed.</a:t>
            </a:r>
            <a:endParaRPr lang="en-US" sz="1317" dirty="0"/>
          </a:p>
        </p:txBody>
      </p:sp>
      <p:sp>
        <p:nvSpPr>
          <p:cNvPr id="35" name="Shape 32"/>
          <p:cNvSpPr/>
          <p:nvPr/>
        </p:nvSpPr>
        <p:spPr>
          <a:xfrm>
            <a:off x="7398782" y="6224468"/>
            <a:ext cx="376238" cy="376238"/>
          </a:xfrm>
          <a:prstGeom prst="roundRect">
            <a:avLst>
              <a:gd name="adj" fmla="val 20002"/>
            </a:avLst>
          </a:prstGeom>
          <a:solidFill>
            <a:srgbClr val="283157"/>
          </a:solidFill>
          <a:ln w="10358">
            <a:solidFill>
              <a:srgbClr val="303B69"/>
            </a:solidFill>
            <a:prstDash val="solid"/>
          </a:ln>
        </p:spPr>
        <p:txBody>
          <a:bodyPr/>
          <a:lstStyle/>
          <a:p>
            <a:endParaRPr lang="en-US"/>
          </a:p>
        </p:txBody>
      </p:sp>
      <p:sp>
        <p:nvSpPr>
          <p:cNvPr id="36" name="Text 33"/>
          <p:cNvSpPr/>
          <p:nvPr/>
        </p:nvSpPr>
        <p:spPr>
          <a:xfrm>
            <a:off x="7510701" y="6255782"/>
            <a:ext cx="152400" cy="313492"/>
          </a:xfrm>
          <a:prstGeom prst="rect">
            <a:avLst/>
          </a:prstGeom>
          <a:noFill/>
          <a:ln/>
        </p:spPr>
        <p:txBody>
          <a:bodyPr wrap="none" rtlCol="0" anchor="t"/>
          <a:lstStyle/>
          <a:p>
            <a:pPr marL="0" indent="0" algn="ctr">
              <a:lnSpc>
                <a:spcPts val="2469"/>
              </a:lnSpc>
              <a:buNone/>
            </a:pPr>
            <a:r>
              <a:rPr lang="en-US" sz="1975" dirty="0">
                <a:solidFill>
                  <a:srgbClr val="EBECEF"/>
                </a:solidFill>
                <a:latin typeface="Fraunces" pitchFamily="34" charset="0"/>
                <a:ea typeface="Fraunces" pitchFamily="34" charset="-122"/>
                <a:cs typeface="Fraunces" pitchFamily="34" charset="-120"/>
              </a:rPr>
              <a:t>8</a:t>
            </a:r>
            <a:endParaRPr lang="en-US" sz="1975" dirty="0"/>
          </a:p>
        </p:txBody>
      </p:sp>
      <p:sp>
        <p:nvSpPr>
          <p:cNvPr id="37" name="Text 34"/>
          <p:cNvSpPr/>
          <p:nvPr/>
        </p:nvSpPr>
        <p:spPr>
          <a:xfrm>
            <a:off x="7942183" y="6281976"/>
            <a:ext cx="3344704" cy="522684"/>
          </a:xfrm>
          <a:prstGeom prst="rect">
            <a:avLst/>
          </a:prstGeom>
          <a:noFill/>
          <a:ln/>
        </p:spPr>
        <p:txBody>
          <a:bodyPr wrap="square" rtlCol="0" anchor="t"/>
          <a:lstStyle/>
          <a:p>
            <a:pPr marL="0" indent="0">
              <a:lnSpc>
                <a:spcPts val="2057"/>
              </a:lnSpc>
              <a:buNone/>
            </a:pPr>
            <a:r>
              <a:rPr lang="en-US" sz="1646" dirty="0">
                <a:solidFill>
                  <a:srgbClr val="EBECEF"/>
                </a:solidFill>
                <a:latin typeface="Fraunces" pitchFamily="34" charset="0"/>
                <a:ea typeface="Fraunces" pitchFamily="34" charset="-122"/>
                <a:cs typeface="Fraunces" pitchFamily="34" charset="-120"/>
              </a:rPr>
              <a:t>Celebrate Success and Sustain Change</a:t>
            </a:r>
            <a:endParaRPr lang="en-US" sz="1646" dirty="0"/>
          </a:p>
        </p:txBody>
      </p:sp>
      <p:sp>
        <p:nvSpPr>
          <p:cNvPr id="38" name="Text 35"/>
          <p:cNvSpPr/>
          <p:nvPr/>
        </p:nvSpPr>
        <p:spPr>
          <a:xfrm>
            <a:off x="7942183" y="6971824"/>
            <a:ext cx="3344704" cy="802958"/>
          </a:xfrm>
          <a:prstGeom prst="rect">
            <a:avLst/>
          </a:prstGeom>
          <a:noFill/>
          <a:ln/>
        </p:spPr>
        <p:txBody>
          <a:bodyPr wrap="square" rtlCol="0" anchor="t"/>
          <a:lstStyle/>
          <a:p>
            <a:pPr marL="0" indent="0">
              <a:lnSpc>
                <a:spcPts val="2107"/>
              </a:lnSpc>
              <a:buNone/>
            </a:pPr>
            <a:r>
              <a:rPr lang="en-US" sz="1317" dirty="0">
                <a:solidFill>
                  <a:srgbClr val="EBECEF"/>
                </a:solidFill>
                <a:latin typeface="Epilogue" pitchFamily="34" charset="0"/>
                <a:ea typeface="Epilogue" pitchFamily="34" charset="-122"/>
                <a:cs typeface="Epilogue" pitchFamily="34" charset="-120"/>
              </a:rPr>
              <a:t>Recognize and reward achievements, and ensure the long-term sustainability of your change initiative.</a:t>
            </a:r>
            <a:endParaRPr lang="en-US" sz="1317"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txBody>
          <a:bodyPr/>
          <a:lstStyle/>
          <a:p>
            <a:endParaRPr lang="en-US"/>
          </a:p>
        </p:txBody>
      </p:sp>
      <p:sp>
        <p:nvSpPr>
          <p:cNvPr id="3" name="Shape 1"/>
          <p:cNvSpPr/>
          <p:nvPr/>
        </p:nvSpPr>
        <p:spPr>
          <a:xfrm>
            <a:off x="0" y="0"/>
            <a:ext cx="14630400" cy="8229600"/>
          </a:xfrm>
          <a:prstGeom prst="rect">
            <a:avLst/>
          </a:prstGeom>
          <a:solidFill>
            <a:srgbClr val="080E26"/>
          </a:solidFill>
          <a:ln w="13811">
            <a:solidFill>
              <a:srgbClr val="565151"/>
            </a:solidFill>
            <a:prstDash val="solid"/>
          </a:ln>
        </p:spPr>
        <p:txBody>
          <a:bodyPr/>
          <a:lstStyle/>
          <a:p>
            <a:endParaRPr lang="en-US"/>
          </a:p>
        </p:txBody>
      </p:sp>
      <p:sp>
        <p:nvSpPr>
          <p:cNvPr id="4" name="Text 2"/>
          <p:cNvSpPr/>
          <p:nvPr/>
        </p:nvSpPr>
        <p:spPr>
          <a:xfrm>
            <a:off x="2037993" y="2854166"/>
            <a:ext cx="10554414" cy="1388745"/>
          </a:xfrm>
          <a:prstGeom prst="rect">
            <a:avLst/>
          </a:prstGeom>
          <a:noFill/>
          <a:ln/>
        </p:spPr>
        <p:txBody>
          <a:bodyPr wrap="squar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Conclusion - Leading Change in Healthcare Organizations</a:t>
            </a:r>
            <a:endParaRPr lang="en-US" sz="4374" dirty="0"/>
          </a:p>
        </p:txBody>
      </p:sp>
      <p:sp>
        <p:nvSpPr>
          <p:cNvPr id="5" name="Text 3"/>
          <p:cNvSpPr/>
          <p:nvPr/>
        </p:nvSpPr>
        <p:spPr>
          <a:xfrm>
            <a:off x="2037993" y="4576167"/>
            <a:ext cx="10554414" cy="2132409"/>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Leading change in healthcare organizations requires a combination of strategic planning, effective communication, and strong leadership skills. By following the change management process, healthcare leaders can navigate the complexities of change and drive positive transformation within their organizations. With a focus on engagement, communication, and continuous improvement, leaders can ensure that their organizations are well-positioned to adapt to a rapidly evolving healthcare landscape.</a:t>
            </a:r>
            <a:endParaRPr lang="en-US" sz="1750" dirty="0"/>
          </a:p>
        </p:txBody>
      </p:sp>
      <p:pic>
        <p:nvPicPr>
          <p:cNvPr id="6" name="Image 0" descr="preencoded.png"/>
          <p:cNvPicPr>
            <a:picLocks noChangeAspect="1"/>
          </p:cNvPicPr>
          <p:nvPr/>
        </p:nvPicPr>
        <p:blipFill>
          <a:blip r:embed="rId3"/>
          <a:stretch>
            <a:fillRect/>
          </a:stretch>
        </p:blipFill>
        <p:spPr>
          <a:xfrm>
            <a:off x="0" y="0"/>
            <a:ext cx="14630400" cy="133314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txBody>
          <a:bodyPr/>
          <a:lstStyle/>
          <a:p>
            <a:endParaRPr lang="en-US"/>
          </a:p>
        </p:txBody>
      </p:sp>
      <p:sp>
        <p:nvSpPr>
          <p:cNvPr id="3" name="Shape 1"/>
          <p:cNvSpPr/>
          <p:nvPr/>
        </p:nvSpPr>
        <p:spPr>
          <a:xfrm>
            <a:off x="0" y="0"/>
            <a:ext cx="14630400" cy="8229600"/>
          </a:xfrm>
          <a:prstGeom prst="rect">
            <a:avLst/>
          </a:prstGeom>
          <a:solidFill>
            <a:srgbClr val="080E26"/>
          </a:solidFill>
          <a:ln w="13811">
            <a:solidFill>
              <a:srgbClr val="565151"/>
            </a:solidFill>
            <a:prstDash val="solid"/>
          </a:ln>
        </p:spPr>
        <p:txBody>
          <a:bodyPr/>
          <a:lstStyle/>
          <a:p>
            <a:endParaRPr lang="en-US"/>
          </a:p>
        </p:txBody>
      </p:sp>
      <p:sp>
        <p:nvSpPr>
          <p:cNvPr id="4" name="Text 2"/>
          <p:cNvSpPr/>
          <p:nvPr/>
        </p:nvSpPr>
        <p:spPr>
          <a:xfrm>
            <a:off x="6319599" y="2187535"/>
            <a:ext cx="7477601" cy="1388745"/>
          </a:xfrm>
          <a:prstGeom prst="rect">
            <a:avLst/>
          </a:prstGeom>
          <a:noFill/>
          <a:ln/>
        </p:spPr>
        <p:txBody>
          <a:bodyPr wrap="squar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Module 3: Teamwork and Collaboration in Healthcare</a:t>
            </a:r>
            <a:endParaRPr lang="en-US" sz="4374" dirty="0"/>
          </a:p>
        </p:txBody>
      </p:sp>
      <p:sp>
        <p:nvSpPr>
          <p:cNvPr id="5" name="Text 3"/>
          <p:cNvSpPr/>
          <p:nvPr/>
        </p:nvSpPr>
        <p:spPr>
          <a:xfrm>
            <a:off x="6319599" y="3909536"/>
            <a:ext cx="7477601" cy="2132409"/>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In order to provide high-quality care and improve patient outcomes, healthcare professionals must work together effectively. Collaboration leads to increased efficiency, improved communication, and better decision-making. This module explores the importance of teamwork in healthcare settings and provides strategies for promoting a collaborative work environment.</a:t>
            </a:r>
            <a:endParaRPr lang="en-US" sz="1750" dirty="0"/>
          </a:p>
        </p:txBody>
      </p:sp>
      <p:pic>
        <p:nvPicPr>
          <p:cNvPr id="6" name="Image 0" descr="preencoded.png"/>
          <p:cNvPicPr>
            <a:picLocks noChangeAspect="1"/>
          </p:cNvPicPr>
          <p:nvPr/>
        </p:nvPicPr>
        <p:blipFill>
          <a:blip r:embed="rId3"/>
          <a:stretch>
            <a:fillRect/>
          </a:stretch>
        </p:blipFill>
        <p:spPr>
          <a:xfrm>
            <a:off x="0" y="0"/>
            <a:ext cx="5486400" cy="82296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txBody>
          <a:bodyPr/>
          <a:lstStyle/>
          <a:p>
            <a:endParaRPr lang="en-US"/>
          </a:p>
        </p:txBody>
      </p:sp>
      <p:sp>
        <p:nvSpPr>
          <p:cNvPr id="3" name="Shape 1"/>
          <p:cNvSpPr/>
          <p:nvPr/>
        </p:nvSpPr>
        <p:spPr>
          <a:xfrm>
            <a:off x="0" y="0"/>
            <a:ext cx="14630400" cy="8229600"/>
          </a:xfrm>
          <a:prstGeom prst="rect">
            <a:avLst/>
          </a:prstGeom>
          <a:solidFill>
            <a:srgbClr val="080E26"/>
          </a:solidFill>
          <a:ln w="13811">
            <a:solidFill>
              <a:srgbClr val="565151"/>
            </a:solidFill>
            <a:prstDash val="solid"/>
          </a:ln>
        </p:spPr>
        <p:txBody>
          <a:bodyPr/>
          <a:lstStyle/>
          <a:p>
            <a:endParaRPr lang="en-US"/>
          </a:p>
        </p:txBody>
      </p:sp>
      <p:sp>
        <p:nvSpPr>
          <p:cNvPr id="4" name="Text 2"/>
          <p:cNvSpPr/>
          <p:nvPr/>
        </p:nvSpPr>
        <p:spPr>
          <a:xfrm>
            <a:off x="6319599" y="2190512"/>
            <a:ext cx="7477601" cy="1110853"/>
          </a:xfrm>
          <a:prstGeom prst="rect">
            <a:avLst/>
          </a:prstGeom>
          <a:noFill/>
          <a:ln/>
        </p:spPr>
        <p:txBody>
          <a:bodyPr wrap="square" rtlCol="0" anchor="t"/>
          <a:lstStyle/>
          <a:p>
            <a:pPr marL="0" indent="0">
              <a:lnSpc>
                <a:spcPts val="4374"/>
              </a:lnSpc>
              <a:buNone/>
            </a:pPr>
            <a:r>
              <a:rPr lang="en-US" sz="3499" dirty="0">
                <a:solidFill>
                  <a:srgbClr val="FFFFFF"/>
                </a:solidFill>
                <a:latin typeface="Fraunces" pitchFamily="34" charset="0"/>
                <a:ea typeface="Fraunces" pitchFamily="34" charset="-122"/>
                <a:cs typeface="Fraunces" pitchFamily="34" charset="-120"/>
              </a:rPr>
              <a:t>The Role of Teamwork in Healthcare</a:t>
            </a:r>
            <a:endParaRPr lang="en-US" sz="3499" dirty="0"/>
          </a:p>
        </p:txBody>
      </p:sp>
      <p:sp>
        <p:nvSpPr>
          <p:cNvPr id="5" name="Text 3"/>
          <p:cNvSpPr/>
          <p:nvPr/>
        </p:nvSpPr>
        <p:spPr>
          <a:xfrm>
            <a:off x="6319599" y="3551277"/>
            <a:ext cx="7477601" cy="2487811"/>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Teamwork is essential in delivering optimal patient care and ensuring patient safety in healthcare organizations. By working together seamlessly, healthcare professionals from different disciplines can share knowledge and expertise, resulting in better care coordination and improved patient outcomes. Effective collaboration among team members is key to achieving success in healthcare.</a:t>
            </a:r>
            <a:endParaRPr lang="en-US" sz="1750" dirty="0"/>
          </a:p>
        </p:txBody>
      </p:sp>
      <p:pic>
        <p:nvPicPr>
          <p:cNvPr id="6" name="Image 0" descr="preencoded.png"/>
          <p:cNvPicPr>
            <a:picLocks noChangeAspect="1"/>
          </p:cNvPicPr>
          <p:nvPr/>
        </p:nvPicPr>
        <p:blipFill>
          <a:blip r:embed="rId3"/>
          <a:stretch>
            <a:fillRect/>
          </a:stretch>
        </p:blipFill>
        <p:spPr>
          <a:xfrm>
            <a:off x="0" y="0"/>
            <a:ext cx="5486400" cy="82296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txBody>
          <a:bodyPr/>
          <a:lstStyle/>
          <a:p>
            <a:endParaRPr lang="en-US"/>
          </a:p>
        </p:txBody>
      </p:sp>
      <p:sp>
        <p:nvSpPr>
          <p:cNvPr id="3" name="Shape 1"/>
          <p:cNvSpPr/>
          <p:nvPr/>
        </p:nvSpPr>
        <p:spPr>
          <a:xfrm>
            <a:off x="0" y="0"/>
            <a:ext cx="14630400" cy="8229600"/>
          </a:xfrm>
          <a:prstGeom prst="rect">
            <a:avLst/>
          </a:prstGeom>
          <a:solidFill>
            <a:srgbClr val="080E26"/>
          </a:solidFill>
          <a:ln w="13811">
            <a:solidFill>
              <a:srgbClr val="565151"/>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080E26">
              <a:alpha val="80000"/>
            </a:srgbClr>
          </a:solidFill>
          <a:ln/>
        </p:spPr>
        <p:txBody>
          <a:bodyPr/>
          <a:lstStyle/>
          <a:p>
            <a:endParaRPr lang="en-US"/>
          </a:p>
        </p:txBody>
      </p:sp>
      <p:sp>
        <p:nvSpPr>
          <p:cNvPr id="6" name="Text 3"/>
          <p:cNvSpPr/>
          <p:nvPr/>
        </p:nvSpPr>
        <p:spPr>
          <a:xfrm>
            <a:off x="2037993" y="1240869"/>
            <a:ext cx="10523220" cy="555427"/>
          </a:xfrm>
          <a:prstGeom prst="rect">
            <a:avLst/>
          </a:prstGeom>
          <a:noFill/>
          <a:ln/>
        </p:spPr>
        <p:txBody>
          <a:bodyPr wrap="none" rtlCol="0" anchor="t"/>
          <a:lstStyle/>
          <a:p>
            <a:pPr marL="0" indent="0">
              <a:lnSpc>
                <a:spcPts val="4374"/>
              </a:lnSpc>
              <a:buNone/>
            </a:pPr>
            <a:r>
              <a:rPr lang="en-US" sz="3499" dirty="0">
                <a:solidFill>
                  <a:srgbClr val="FFFFFF"/>
                </a:solidFill>
                <a:latin typeface="Fraunces" pitchFamily="34" charset="0"/>
                <a:ea typeface="Fraunces" pitchFamily="34" charset="-122"/>
                <a:cs typeface="Fraunces" pitchFamily="34" charset="-120"/>
              </a:rPr>
              <a:t>Benefits of Effective Teamwork and Collaboration</a:t>
            </a:r>
            <a:endParaRPr lang="en-US" sz="3499" dirty="0"/>
          </a:p>
        </p:txBody>
      </p:sp>
      <p:sp>
        <p:nvSpPr>
          <p:cNvPr id="7" name="Shape 4"/>
          <p:cNvSpPr/>
          <p:nvPr/>
        </p:nvSpPr>
        <p:spPr>
          <a:xfrm>
            <a:off x="2037993" y="2046208"/>
            <a:ext cx="3370064" cy="4942523"/>
          </a:xfrm>
          <a:prstGeom prst="roundRect">
            <a:avLst>
              <a:gd name="adj" fmla="val 2967"/>
            </a:avLst>
          </a:prstGeom>
          <a:solidFill>
            <a:srgbClr val="283157"/>
          </a:solidFill>
          <a:ln w="13811">
            <a:solidFill>
              <a:srgbClr val="303B69"/>
            </a:solidFill>
            <a:prstDash val="solid"/>
          </a:ln>
        </p:spPr>
        <p:txBody>
          <a:bodyPr/>
          <a:lstStyle/>
          <a:p>
            <a:endParaRPr lang="en-US"/>
          </a:p>
        </p:txBody>
      </p:sp>
      <p:sp>
        <p:nvSpPr>
          <p:cNvPr id="8" name="Text 5"/>
          <p:cNvSpPr/>
          <p:nvPr/>
        </p:nvSpPr>
        <p:spPr>
          <a:xfrm>
            <a:off x="2273975" y="2282190"/>
            <a:ext cx="2898100" cy="694373"/>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Enhanced Patient Safety</a:t>
            </a:r>
            <a:endParaRPr lang="en-US" sz="2187" dirty="0"/>
          </a:p>
        </p:txBody>
      </p:sp>
      <p:sp>
        <p:nvSpPr>
          <p:cNvPr id="9" name="Text 6"/>
          <p:cNvSpPr/>
          <p:nvPr/>
        </p:nvSpPr>
        <p:spPr>
          <a:xfrm>
            <a:off x="2273975" y="3198733"/>
            <a:ext cx="2898100" cy="3554016"/>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When healthcare professionals collaborate effectively, patients receive safer care and experience better outcomes. By working together and sharing information, healthcare teams can prevent errors and reduce risks.</a:t>
            </a:r>
            <a:endParaRPr lang="en-US" sz="1750" dirty="0"/>
          </a:p>
        </p:txBody>
      </p:sp>
      <p:sp>
        <p:nvSpPr>
          <p:cNvPr id="10" name="Shape 7"/>
          <p:cNvSpPr/>
          <p:nvPr/>
        </p:nvSpPr>
        <p:spPr>
          <a:xfrm>
            <a:off x="5630228" y="2046208"/>
            <a:ext cx="3370064" cy="4942523"/>
          </a:xfrm>
          <a:prstGeom prst="roundRect">
            <a:avLst>
              <a:gd name="adj" fmla="val 2967"/>
            </a:avLst>
          </a:prstGeom>
          <a:solidFill>
            <a:srgbClr val="283157"/>
          </a:solidFill>
          <a:ln w="13811">
            <a:solidFill>
              <a:srgbClr val="303B69"/>
            </a:solidFill>
            <a:prstDash val="solid"/>
          </a:ln>
        </p:spPr>
        <p:txBody>
          <a:bodyPr/>
          <a:lstStyle/>
          <a:p>
            <a:endParaRPr lang="en-US"/>
          </a:p>
        </p:txBody>
      </p:sp>
      <p:sp>
        <p:nvSpPr>
          <p:cNvPr id="11" name="Text 8"/>
          <p:cNvSpPr/>
          <p:nvPr/>
        </p:nvSpPr>
        <p:spPr>
          <a:xfrm>
            <a:off x="5866209" y="2282190"/>
            <a:ext cx="2636520"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Emotional Empathy</a:t>
            </a:r>
            <a:endParaRPr lang="en-US" sz="2187" dirty="0"/>
          </a:p>
        </p:txBody>
      </p:sp>
      <p:sp>
        <p:nvSpPr>
          <p:cNvPr id="12" name="Text 9"/>
          <p:cNvSpPr/>
          <p:nvPr/>
        </p:nvSpPr>
        <p:spPr>
          <a:xfrm>
            <a:off x="5866209" y="2851547"/>
            <a:ext cx="2898100" cy="2487811"/>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Healthcare providers who practice emotional empathy can form deeper connections with their patients and better respond to their emotional needs.</a:t>
            </a:r>
            <a:endParaRPr lang="en-US" sz="1750" dirty="0"/>
          </a:p>
        </p:txBody>
      </p:sp>
      <p:sp>
        <p:nvSpPr>
          <p:cNvPr id="13" name="Shape 10"/>
          <p:cNvSpPr/>
          <p:nvPr/>
        </p:nvSpPr>
        <p:spPr>
          <a:xfrm>
            <a:off x="9222462" y="2046208"/>
            <a:ext cx="3370064" cy="4942523"/>
          </a:xfrm>
          <a:prstGeom prst="roundRect">
            <a:avLst>
              <a:gd name="adj" fmla="val 2967"/>
            </a:avLst>
          </a:prstGeom>
          <a:solidFill>
            <a:srgbClr val="283157"/>
          </a:solidFill>
          <a:ln w="13811">
            <a:solidFill>
              <a:srgbClr val="303B69"/>
            </a:solidFill>
            <a:prstDash val="solid"/>
          </a:ln>
        </p:spPr>
        <p:txBody>
          <a:bodyPr/>
          <a:lstStyle/>
          <a:p>
            <a:endParaRPr lang="en-US"/>
          </a:p>
        </p:txBody>
      </p:sp>
      <p:sp>
        <p:nvSpPr>
          <p:cNvPr id="14" name="Text 11"/>
          <p:cNvSpPr/>
          <p:nvPr/>
        </p:nvSpPr>
        <p:spPr>
          <a:xfrm>
            <a:off x="9458444" y="2282190"/>
            <a:ext cx="2898100" cy="694373"/>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Compassionate Empathy</a:t>
            </a:r>
            <a:endParaRPr lang="en-US" sz="2187" dirty="0"/>
          </a:p>
        </p:txBody>
      </p:sp>
      <p:sp>
        <p:nvSpPr>
          <p:cNvPr id="15" name="Text 12"/>
          <p:cNvSpPr/>
          <p:nvPr/>
        </p:nvSpPr>
        <p:spPr>
          <a:xfrm>
            <a:off x="9458444" y="3198733"/>
            <a:ext cx="2898100" cy="2843213"/>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By practicing compassionate empathy, healthcare professionals can alleviate patient suffering and provide care that centers on the patient's needs and preferences.</a:t>
            </a:r>
            <a:endParaRPr lang="en-US" sz="17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txBody>
          <a:bodyPr/>
          <a:lstStyle/>
          <a:p>
            <a:endParaRPr lang="en-US"/>
          </a:p>
        </p:txBody>
      </p:sp>
      <p:sp>
        <p:nvSpPr>
          <p:cNvPr id="3" name="Shape 1"/>
          <p:cNvSpPr/>
          <p:nvPr/>
        </p:nvSpPr>
        <p:spPr>
          <a:xfrm>
            <a:off x="0" y="0"/>
            <a:ext cx="14630400" cy="8229600"/>
          </a:xfrm>
          <a:prstGeom prst="rect">
            <a:avLst/>
          </a:prstGeom>
          <a:solidFill>
            <a:srgbClr val="080E26"/>
          </a:solidFill>
          <a:ln w="13811">
            <a:solidFill>
              <a:srgbClr val="565151"/>
            </a:solidFill>
            <a:prstDash val="solid"/>
          </a:ln>
        </p:spPr>
        <p:txBody>
          <a:bodyPr/>
          <a:lstStyle/>
          <a:p>
            <a:endParaRPr lang="en-US"/>
          </a:p>
        </p:txBody>
      </p:sp>
      <p:sp>
        <p:nvSpPr>
          <p:cNvPr id="4" name="Text 2"/>
          <p:cNvSpPr/>
          <p:nvPr/>
        </p:nvSpPr>
        <p:spPr>
          <a:xfrm>
            <a:off x="2037993" y="797838"/>
            <a:ext cx="5372100" cy="694373"/>
          </a:xfrm>
          <a:prstGeom prst="rect">
            <a:avLst/>
          </a:prstGeom>
          <a:noFill/>
          <a:ln/>
        </p:spPr>
        <p:txBody>
          <a:bodyPr wrap="non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Benefits of Empathy</a:t>
            </a:r>
            <a:endParaRPr lang="en-US" sz="4374" dirty="0"/>
          </a:p>
        </p:txBody>
      </p:sp>
      <p:sp>
        <p:nvSpPr>
          <p:cNvPr id="5" name="Shape 3"/>
          <p:cNvSpPr/>
          <p:nvPr/>
        </p:nvSpPr>
        <p:spPr>
          <a:xfrm>
            <a:off x="2037993" y="1936552"/>
            <a:ext cx="5166122" cy="2818328"/>
          </a:xfrm>
          <a:prstGeom prst="roundRect">
            <a:avLst>
              <a:gd name="adj" fmla="val 3548"/>
            </a:avLst>
          </a:prstGeom>
          <a:solidFill>
            <a:srgbClr val="283157"/>
          </a:solidFill>
          <a:ln w="13811">
            <a:solidFill>
              <a:srgbClr val="303B69"/>
            </a:solidFill>
            <a:prstDash val="solid"/>
          </a:ln>
        </p:spPr>
        <p:txBody>
          <a:bodyPr/>
          <a:lstStyle/>
          <a:p>
            <a:endParaRPr lang="en-US"/>
          </a:p>
        </p:txBody>
      </p:sp>
      <p:sp>
        <p:nvSpPr>
          <p:cNvPr id="6" name="Text 4"/>
          <p:cNvSpPr/>
          <p:nvPr/>
        </p:nvSpPr>
        <p:spPr>
          <a:xfrm>
            <a:off x="2273975" y="2172533"/>
            <a:ext cx="3970020"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Enhanced Patient Satisfaction</a:t>
            </a:r>
            <a:endParaRPr lang="en-US" sz="2187" dirty="0"/>
          </a:p>
        </p:txBody>
      </p:sp>
      <p:sp>
        <p:nvSpPr>
          <p:cNvPr id="7" name="Text 5"/>
          <p:cNvSpPr/>
          <p:nvPr/>
        </p:nvSpPr>
        <p:spPr>
          <a:xfrm>
            <a:off x="2273975" y="2741890"/>
            <a:ext cx="4694158" cy="1777008"/>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Empathy in healthcare leads to more satisfied patients and enhanced safety. Collaboration and continuous assessment can reduce errors and prevent adverse events.</a:t>
            </a:r>
            <a:endParaRPr lang="en-US" sz="1750" dirty="0"/>
          </a:p>
        </p:txBody>
      </p:sp>
      <p:sp>
        <p:nvSpPr>
          <p:cNvPr id="8" name="Shape 6"/>
          <p:cNvSpPr/>
          <p:nvPr/>
        </p:nvSpPr>
        <p:spPr>
          <a:xfrm>
            <a:off x="7426285" y="1936552"/>
            <a:ext cx="5166122" cy="2818328"/>
          </a:xfrm>
          <a:prstGeom prst="roundRect">
            <a:avLst>
              <a:gd name="adj" fmla="val 3548"/>
            </a:avLst>
          </a:prstGeom>
          <a:solidFill>
            <a:srgbClr val="283157"/>
          </a:solidFill>
          <a:ln w="13811">
            <a:solidFill>
              <a:srgbClr val="303B69"/>
            </a:solidFill>
            <a:prstDash val="solid"/>
          </a:ln>
        </p:spPr>
        <p:txBody>
          <a:bodyPr/>
          <a:lstStyle/>
          <a:p>
            <a:endParaRPr lang="en-US"/>
          </a:p>
        </p:txBody>
      </p:sp>
      <p:sp>
        <p:nvSpPr>
          <p:cNvPr id="9" name="Text 7"/>
          <p:cNvSpPr/>
          <p:nvPr/>
        </p:nvSpPr>
        <p:spPr>
          <a:xfrm>
            <a:off x="7662267" y="2172533"/>
            <a:ext cx="3497580"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Improved Communication</a:t>
            </a:r>
            <a:endParaRPr lang="en-US" sz="2187" dirty="0"/>
          </a:p>
        </p:txBody>
      </p:sp>
      <p:sp>
        <p:nvSpPr>
          <p:cNvPr id="10" name="Text 8"/>
          <p:cNvSpPr/>
          <p:nvPr/>
        </p:nvSpPr>
        <p:spPr>
          <a:xfrm>
            <a:off x="7662267" y="2741890"/>
            <a:ext cx="4694158" cy="1421606"/>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Empathy improves communication, teamwork, and coordination among healthcare providers, leading to better outcomes and timely interventions.</a:t>
            </a:r>
            <a:endParaRPr lang="en-US" sz="1750" dirty="0"/>
          </a:p>
        </p:txBody>
      </p:sp>
      <p:sp>
        <p:nvSpPr>
          <p:cNvPr id="11" name="Shape 9"/>
          <p:cNvSpPr/>
          <p:nvPr/>
        </p:nvSpPr>
        <p:spPr>
          <a:xfrm>
            <a:off x="2037993" y="4977051"/>
            <a:ext cx="5166122" cy="2454712"/>
          </a:xfrm>
          <a:prstGeom prst="roundRect">
            <a:avLst>
              <a:gd name="adj" fmla="val 4073"/>
            </a:avLst>
          </a:prstGeom>
          <a:solidFill>
            <a:srgbClr val="283157"/>
          </a:solidFill>
          <a:ln w="13811">
            <a:solidFill>
              <a:srgbClr val="303B69"/>
            </a:solidFill>
            <a:prstDash val="solid"/>
          </a:ln>
        </p:spPr>
        <p:txBody>
          <a:bodyPr/>
          <a:lstStyle/>
          <a:p>
            <a:endParaRPr lang="en-US"/>
          </a:p>
        </p:txBody>
      </p:sp>
      <p:sp>
        <p:nvSpPr>
          <p:cNvPr id="12" name="Text 10"/>
          <p:cNvSpPr/>
          <p:nvPr/>
        </p:nvSpPr>
        <p:spPr>
          <a:xfrm>
            <a:off x="2273975" y="5213033"/>
            <a:ext cx="2682240"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Increased Efficiency</a:t>
            </a:r>
            <a:endParaRPr lang="en-US" sz="2187" dirty="0"/>
          </a:p>
        </p:txBody>
      </p:sp>
      <p:sp>
        <p:nvSpPr>
          <p:cNvPr id="13" name="Text 11"/>
          <p:cNvSpPr/>
          <p:nvPr/>
        </p:nvSpPr>
        <p:spPr>
          <a:xfrm>
            <a:off x="2273975" y="5782389"/>
            <a:ext cx="4694158" cy="1066205"/>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Teamwork and empathy improve workflow efficiency and resource utilization in healthcare.</a:t>
            </a:r>
            <a:endParaRPr lang="en-US" sz="1750" dirty="0"/>
          </a:p>
        </p:txBody>
      </p:sp>
      <p:sp>
        <p:nvSpPr>
          <p:cNvPr id="14" name="Shape 12"/>
          <p:cNvSpPr/>
          <p:nvPr/>
        </p:nvSpPr>
        <p:spPr>
          <a:xfrm>
            <a:off x="7426285" y="4977051"/>
            <a:ext cx="5166122" cy="2454712"/>
          </a:xfrm>
          <a:prstGeom prst="roundRect">
            <a:avLst>
              <a:gd name="adj" fmla="val 4073"/>
            </a:avLst>
          </a:prstGeom>
          <a:solidFill>
            <a:srgbClr val="283157"/>
          </a:solidFill>
          <a:ln w="13811">
            <a:solidFill>
              <a:srgbClr val="303B69"/>
            </a:solidFill>
            <a:prstDash val="solid"/>
          </a:ln>
        </p:spPr>
        <p:txBody>
          <a:bodyPr/>
          <a:lstStyle/>
          <a:p>
            <a:endParaRPr lang="en-US"/>
          </a:p>
        </p:txBody>
      </p:sp>
      <p:sp>
        <p:nvSpPr>
          <p:cNvPr id="15" name="Text 13"/>
          <p:cNvSpPr/>
          <p:nvPr/>
        </p:nvSpPr>
        <p:spPr>
          <a:xfrm>
            <a:off x="7662267" y="5213033"/>
            <a:ext cx="4694158" cy="694373"/>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Better Problem-Solving and Decision-Making</a:t>
            </a:r>
            <a:endParaRPr lang="en-US" sz="2187" dirty="0"/>
          </a:p>
        </p:txBody>
      </p:sp>
      <p:sp>
        <p:nvSpPr>
          <p:cNvPr id="16" name="Text 14"/>
          <p:cNvSpPr/>
          <p:nvPr/>
        </p:nvSpPr>
        <p:spPr>
          <a:xfrm>
            <a:off x="7662267" y="6129576"/>
            <a:ext cx="4694158" cy="1066205"/>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Collaboration and empathy lead to better problem-solving and informed decision-making in healthcare.</a:t>
            </a:r>
            <a:endParaRPr lang="en-US" sz="17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txBody>
          <a:bodyPr/>
          <a:lstStyle/>
          <a:p>
            <a:endParaRPr lang="en-US"/>
          </a:p>
        </p:txBody>
      </p:sp>
      <p:sp>
        <p:nvSpPr>
          <p:cNvPr id="3" name="Shape 1"/>
          <p:cNvSpPr/>
          <p:nvPr/>
        </p:nvSpPr>
        <p:spPr>
          <a:xfrm>
            <a:off x="0" y="0"/>
            <a:ext cx="14630400" cy="8229600"/>
          </a:xfrm>
          <a:prstGeom prst="rect">
            <a:avLst/>
          </a:prstGeom>
          <a:solidFill>
            <a:srgbClr val="080E26"/>
          </a:solidFill>
          <a:ln w="13811">
            <a:solidFill>
              <a:srgbClr val="565151"/>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080E26">
              <a:alpha val="80000"/>
            </a:srgbClr>
          </a:solidFill>
          <a:ln/>
        </p:spPr>
        <p:txBody>
          <a:bodyPr/>
          <a:lstStyle/>
          <a:p>
            <a:endParaRPr lang="en-US"/>
          </a:p>
        </p:txBody>
      </p:sp>
      <p:sp>
        <p:nvSpPr>
          <p:cNvPr id="6" name="Text 3"/>
          <p:cNvSpPr/>
          <p:nvPr/>
        </p:nvSpPr>
        <p:spPr>
          <a:xfrm>
            <a:off x="2037993" y="1021199"/>
            <a:ext cx="7330440" cy="555427"/>
          </a:xfrm>
          <a:prstGeom prst="rect">
            <a:avLst/>
          </a:prstGeom>
          <a:noFill/>
          <a:ln/>
        </p:spPr>
        <p:txBody>
          <a:bodyPr wrap="none" rtlCol="0" anchor="t"/>
          <a:lstStyle/>
          <a:p>
            <a:pPr marL="0" indent="0">
              <a:lnSpc>
                <a:spcPts val="4374"/>
              </a:lnSpc>
              <a:buNone/>
            </a:pPr>
            <a:r>
              <a:rPr lang="en-US" sz="3499" dirty="0">
                <a:solidFill>
                  <a:srgbClr val="FFFFFF"/>
                </a:solidFill>
                <a:latin typeface="Fraunces" pitchFamily="34" charset="0"/>
                <a:ea typeface="Fraunces" pitchFamily="34" charset="-122"/>
                <a:cs typeface="Fraunces" pitchFamily="34" charset="-120"/>
              </a:rPr>
              <a:t>Strategies for Fostering Teamwork</a:t>
            </a:r>
            <a:endParaRPr lang="en-US" sz="3499" dirty="0"/>
          </a:p>
        </p:txBody>
      </p:sp>
      <p:sp>
        <p:nvSpPr>
          <p:cNvPr id="7" name="Shape 4"/>
          <p:cNvSpPr/>
          <p:nvPr/>
        </p:nvSpPr>
        <p:spPr>
          <a:xfrm>
            <a:off x="2037993" y="2000131"/>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8" name="Text 5"/>
          <p:cNvSpPr/>
          <p:nvPr/>
        </p:nvSpPr>
        <p:spPr>
          <a:xfrm>
            <a:off x="2211705" y="2041803"/>
            <a:ext cx="15240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1</a:t>
            </a:r>
            <a:endParaRPr lang="en-US" sz="2624" dirty="0"/>
          </a:p>
        </p:txBody>
      </p:sp>
      <p:sp>
        <p:nvSpPr>
          <p:cNvPr id="9" name="Text 6"/>
          <p:cNvSpPr/>
          <p:nvPr/>
        </p:nvSpPr>
        <p:spPr>
          <a:xfrm>
            <a:off x="2760107" y="2076450"/>
            <a:ext cx="2647950" cy="694373"/>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Establish a Shared Vision and Goals</a:t>
            </a:r>
            <a:endParaRPr lang="en-US" sz="2187" dirty="0"/>
          </a:p>
        </p:txBody>
      </p:sp>
      <p:sp>
        <p:nvSpPr>
          <p:cNvPr id="10" name="Text 7"/>
          <p:cNvSpPr/>
          <p:nvPr/>
        </p:nvSpPr>
        <p:spPr>
          <a:xfrm>
            <a:off x="2760107" y="2992993"/>
            <a:ext cx="2647950" cy="1066205"/>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Aligning healthcare professionals towards a common purpose</a:t>
            </a:r>
            <a:endParaRPr lang="en-US" sz="1750" dirty="0"/>
          </a:p>
        </p:txBody>
      </p:sp>
      <p:sp>
        <p:nvSpPr>
          <p:cNvPr id="11" name="Shape 8"/>
          <p:cNvSpPr/>
          <p:nvPr/>
        </p:nvSpPr>
        <p:spPr>
          <a:xfrm>
            <a:off x="5630228" y="2000131"/>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12" name="Text 9"/>
          <p:cNvSpPr/>
          <p:nvPr/>
        </p:nvSpPr>
        <p:spPr>
          <a:xfrm>
            <a:off x="5777270" y="2041803"/>
            <a:ext cx="20574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2</a:t>
            </a:r>
            <a:endParaRPr lang="en-US" sz="2624" dirty="0"/>
          </a:p>
        </p:txBody>
      </p:sp>
      <p:sp>
        <p:nvSpPr>
          <p:cNvPr id="13" name="Text 10"/>
          <p:cNvSpPr/>
          <p:nvPr/>
        </p:nvSpPr>
        <p:spPr>
          <a:xfrm>
            <a:off x="6352342" y="2076450"/>
            <a:ext cx="2647950" cy="1041559"/>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Promote Clear and Open Communication</a:t>
            </a:r>
            <a:endParaRPr lang="en-US" sz="2187" dirty="0"/>
          </a:p>
        </p:txBody>
      </p:sp>
      <p:sp>
        <p:nvSpPr>
          <p:cNvPr id="14" name="Text 11"/>
          <p:cNvSpPr/>
          <p:nvPr/>
        </p:nvSpPr>
        <p:spPr>
          <a:xfrm>
            <a:off x="6352342" y="3340179"/>
            <a:ext cx="2647950" cy="1066205"/>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Facilitating effective communication among team members</a:t>
            </a:r>
            <a:endParaRPr lang="en-US" sz="1750" dirty="0"/>
          </a:p>
        </p:txBody>
      </p:sp>
      <p:sp>
        <p:nvSpPr>
          <p:cNvPr id="15" name="Shape 12"/>
          <p:cNvSpPr/>
          <p:nvPr/>
        </p:nvSpPr>
        <p:spPr>
          <a:xfrm>
            <a:off x="9222462" y="2000131"/>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16" name="Text 13"/>
          <p:cNvSpPr/>
          <p:nvPr/>
        </p:nvSpPr>
        <p:spPr>
          <a:xfrm>
            <a:off x="9380934" y="2041803"/>
            <a:ext cx="18288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3</a:t>
            </a:r>
            <a:endParaRPr lang="en-US" sz="2624" dirty="0"/>
          </a:p>
        </p:txBody>
      </p:sp>
      <p:sp>
        <p:nvSpPr>
          <p:cNvPr id="17" name="Text 14"/>
          <p:cNvSpPr/>
          <p:nvPr/>
        </p:nvSpPr>
        <p:spPr>
          <a:xfrm>
            <a:off x="9944576" y="2076450"/>
            <a:ext cx="2647950" cy="1388745"/>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Develop Interprofessional Education and Training Programs</a:t>
            </a:r>
            <a:endParaRPr lang="en-US" sz="2187" dirty="0"/>
          </a:p>
        </p:txBody>
      </p:sp>
      <p:sp>
        <p:nvSpPr>
          <p:cNvPr id="18" name="Text 15"/>
          <p:cNvSpPr/>
          <p:nvPr/>
        </p:nvSpPr>
        <p:spPr>
          <a:xfrm>
            <a:off x="9944576" y="3687366"/>
            <a:ext cx="2647950" cy="1066205"/>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Enhancing collaboration through education and training</a:t>
            </a:r>
            <a:endParaRPr lang="en-US" sz="1750" dirty="0"/>
          </a:p>
        </p:txBody>
      </p:sp>
      <p:sp>
        <p:nvSpPr>
          <p:cNvPr id="19" name="Shape 16"/>
          <p:cNvSpPr/>
          <p:nvPr/>
        </p:nvSpPr>
        <p:spPr>
          <a:xfrm>
            <a:off x="2037993" y="5149334"/>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20" name="Text 17"/>
          <p:cNvSpPr/>
          <p:nvPr/>
        </p:nvSpPr>
        <p:spPr>
          <a:xfrm>
            <a:off x="2185035" y="5191006"/>
            <a:ext cx="20574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4</a:t>
            </a:r>
            <a:endParaRPr lang="en-US" sz="2624" dirty="0"/>
          </a:p>
        </p:txBody>
      </p:sp>
      <p:sp>
        <p:nvSpPr>
          <p:cNvPr id="21" name="Text 18"/>
          <p:cNvSpPr/>
          <p:nvPr/>
        </p:nvSpPr>
        <p:spPr>
          <a:xfrm>
            <a:off x="2760107" y="5225653"/>
            <a:ext cx="4444008" cy="694373"/>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Create Opportunities for Regular Team Reflection</a:t>
            </a:r>
            <a:endParaRPr lang="en-US" sz="2187" dirty="0"/>
          </a:p>
        </p:txBody>
      </p:sp>
      <p:sp>
        <p:nvSpPr>
          <p:cNvPr id="22" name="Text 19"/>
          <p:cNvSpPr/>
          <p:nvPr/>
        </p:nvSpPr>
        <p:spPr>
          <a:xfrm>
            <a:off x="2760107" y="6142196"/>
            <a:ext cx="4444008" cy="1066205"/>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Reviewing teamwork, identifying areas for improvement, and celebrating successes</a:t>
            </a:r>
            <a:endParaRPr lang="en-US" sz="1750" dirty="0"/>
          </a:p>
        </p:txBody>
      </p:sp>
      <p:sp>
        <p:nvSpPr>
          <p:cNvPr id="23" name="Shape 20"/>
          <p:cNvSpPr/>
          <p:nvPr/>
        </p:nvSpPr>
        <p:spPr>
          <a:xfrm>
            <a:off x="7426285" y="5149334"/>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24" name="Text 21"/>
          <p:cNvSpPr/>
          <p:nvPr/>
        </p:nvSpPr>
        <p:spPr>
          <a:xfrm>
            <a:off x="7580948" y="5191006"/>
            <a:ext cx="19050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5</a:t>
            </a:r>
            <a:endParaRPr lang="en-US" sz="2624" dirty="0"/>
          </a:p>
        </p:txBody>
      </p:sp>
      <p:sp>
        <p:nvSpPr>
          <p:cNvPr id="25" name="Text 22"/>
          <p:cNvSpPr/>
          <p:nvPr/>
        </p:nvSpPr>
        <p:spPr>
          <a:xfrm>
            <a:off x="8148399" y="5225653"/>
            <a:ext cx="4444008" cy="694373"/>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Encourage a Culture of Mutual Support and Trust</a:t>
            </a:r>
            <a:endParaRPr lang="en-US" sz="2187" dirty="0"/>
          </a:p>
        </p:txBody>
      </p:sp>
      <p:sp>
        <p:nvSpPr>
          <p:cNvPr id="26" name="Text 23"/>
          <p:cNvSpPr/>
          <p:nvPr/>
        </p:nvSpPr>
        <p:spPr>
          <a:xfrm>
            <a:off x="8148399" y="6142196"/>
            <a:ext cx="4444008" cy="710803"/>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Fostering an environment that values collaboration and trust</a:t>
            </a:r>
            <a:endParaRPr lang="en-US" sz="17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txBody>
          <a:bodyPr/>
          <a:lstStyle/>
          <a:p>
            <a:endParaRPr lang="en-US"/>
          </a:p>
        </p:txBody>
      </p:sp>
      <p:sp>
        <p:nvSpPr>
          <p:cNvPr id="3" name="Shape 1"/>
          <p:cNvSpPr/>
          <p:nvPr/>
        </p:nvSpPr>
        <p:spPr>
          <a:xfrm>
            <a:off x="0" y="0"/>
            <a:ext cx="14630400" cy="8229600"/>
          </a:xfrm>
          <a:prstGeom prst="rect">
            <a:avLst/>
          </a:prstGeom>
          <a:solidFill>
            <a:srgbClr val="080E26"/>
          </a:solidFill>
          <a:ln w="13811">
            <a:solidFill>
              <a:srgbClr val="565151"/>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080E26">
              <a:alpha val="80000"/>
            </a:srgbClr>
          </a:solidFill>
          <a:ln/>
        </p:spPr>
        <p:txBody>
          <a:bodyPr/>
          <a:lstStyle/>
          <a:p>
            <a:endParaRPr lang="en-US"/>
          </a:p>
        </p:txBody>
      </p:sp>
      <p:sp>
        <p:nvSpPr>
          <p:cNvPr id="6" name="Text 3"/>
          <p:cNvSpPr/>
          <p:nvPr/>
        </p:nvSpPr>
        <p:spPr>
          <a:xfrm>
            <a:off x="2037993" y="1265396"/>
            <a:ext cx="4579620" cy="694373"/>
          </a:xfrm>
          <a:prstGeom prst="rect">
            <a:avLst/>
          </a:prstGeom>
          <a:noFill/>
          <a:ln/>
        </p:spPr>
        <p:txBody>
          <a:bodyPr wrap="non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Review of Course</a:t>
            </a:r>
            <a:endParaRPr lang="en-US" sz="4374" dirty="0"/>
          </a:p>
        </p:txBody>
      </p:sp>
      <p:sp>
        <p:nvSpPr>
          <p:cNvPr id="7" name="Shape 4"/>
          <p:cNvSpPr/>
          <p:nvPr/>
        </p:nvSpPr>
        <p:spPr>
          <a:xfrm>
            <a:off x="2037993" y="2466618"/>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8" name="Text 5"/>
          <p:cNvSpPr/>
          <p:nvPr/>
        </p:nvSpPr>
        <p:spPr>
          <a:xfrm>
            <a:off x="2211705" y="2508290"/>
            <a:ext cx="15240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1</a:t>
            </a:r>
            <a:endParaRPr lang="en-US" sz="2624" dirty="0"/>
          </a:p>
        </p:txBody>
      </p:sp>
      <p:sp>
        <p:nvSpPr>
          <p:cNvPr id="9" name="Text 6"/>
          <p:cNvSpPr/>
          <p:nvPr/>
        </p:nvSpPr>
        <p:spPr>
          <a:xfrm>
            <a:off x="2760107" y="2542937"/>
            <a:ext cx="2647950" cy="1735931"/>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A comprehensive understanding of healthcare systems is paramount for healthcare leaders</a:t>
            </a:r>
            <a:endParaRPr lang="en-US" sz="2187" dirty="0"/>
          </a:p>
        </p:txBody>
      </p:sp>
      <p:sp>
        <p:nvSpPr>
          <p:cNvPr id="10" name="Text 7"/>
          <p:cNvSpPr/>
          <p:nvPr/>
        </p:nvSpPr>
        <p:spPr>
          <a:xfrm>
            <a:off x="2760107" y="4501039"/>
            <a:ext cx="2647950" cy="1421606"/>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Understanding the components, functions, and stakeholders of healthcare systems</a:t>
            </a:r>
            <a:endParaRPr lang="en-US" sz="1750" dirty="0"/>
          </a:p>
        </p:txBody>
      </p:sp>
      <p:sp>
        <p:nvSpPr>
          <p:cNvPr id="11" name="Shape 8"/>
          <p:cNvSpPr/>
          <p:nvPr/>
        </p:nvSpPr>
        <p:spPr>
          <a:xfrm>
            <a:off x="5630228" y="2466618"/>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12" name="Text 9"/>
          <p:cNvSpPr/>
          <p:nvPr/>
        </p:nvSpPr>
        <p:spPr>
          <a:xfrm>
            <a:off x="5777270" y="2508290"/>
            <a:ext cx="20574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2</a:t>
            </a:r>
            <a:endParaRPr lang="en-US" sz="2624" dirty="0"/>
          </a:p>
        </p:txBody>
      </p:sp>
      <p:sp>
        <p:nvSpPr>
          <p:cNvPr id="13" name="Text 10"/>
          <p:cNvSpPr/>
          <p:nvPr/>
        </p:nvSpPr>
        <p:spPr>
          <a:xfrm>
            <a:off x="6352342" y="2542937"/>
            <a:ext cx="2647950" cy="2777490"/>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Leading change in healthcare organizations is a complex task that requires strategic planning and effective communication</a:t>
            </a:r>
            <a:endParaRPr lang="en-US" sz="2187" dirty="0"/>
          </a:p>
        </p:txBody>
      </p:sp>
      <p:sp>
        <p:nvSpPr>
          <p:cNvPr id="14" name="Text 11"/>
          <p:cNvSpPr/>
          <p:nvPr/>
        </p:nvSpPr>
        <p:spPr>
          <a:xfrm>
            <a:off x="6352342" y="5542598"/>
            <a:ext cx="2647950" cy="1421606"/>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Following the change management process to navigate change challenges</a:t>
            </a:r>
            <a:endParaRPr lang="en-US" sz="1750" dirty="0"/>
          </a:p>
        </p:txBody>
      </p:sp>
      <p:sp>
        <p:nvSpPr>
          <p:cNvPr id="15" name="Shape 12"/>
          <p:cNvSpPr/>
          <p:nvPr/>
        </p:nvSpPr>
        <p:spPr>
          <a:xfrm>
            <a:off x="9222462" y="2466618"/>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16" name="Text 13"/>
          <p:cNvSpPr/>
          <p:nvPr/>
        </p:nvSpPr>
        <p:spPr>
          <a:xfrm>
            <a:off x="9380934" y="2508290"/>
            <a:ext cx="18288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3</a:t>
            </a:r>
            <a:endParaRPr lang="en-US" sz="2624" dirty="0"/>
          </a:p>
        </p:txBody>
      </p:sp>
      <p:sp>
        <p:nvSpPr>
          <p:cNvPr id="17" name="Text 14"/>
          <p:cNvSpPr/>
          <p:nvPr/>
        </p:nvSpPr>
        <p:spPr>
          <a:xfrm>
            <a:off x="9944576" y="2542937"/>
            <a:ext cx="2647950" cy="2083118"/>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Teamwork and collaboration are crucial in healthcare for ensuring high-quality patient care</a:t>
            </a:r>
            <a:endParaRPr lang="en-US" sz="2187" dirty="0"/>
          </a:p>
        </p:txBody>
      </p:sp>
      <p:sp>
        <p:nvSpPr>
          <p:cNvPr id="18" name="Text 15"/>
          <p:cNvSpPr/>
          <p:nvPr/>
        </p:nvSpPr>
        <p:spPr>
          <a:xfrm>
            <a:off x="9944576" y="4848225"/>
            <a:ext cx="2647950" cy="1777008"/>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Implementing strategies to promote teamwork and fostering a collaborative work environment</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txBody>
          <a:bodyPr/>
          <a:lstStyle/>
          <a:p>
            <a:endParaRPr lang="en-US"/>
          </a:p>
        </p:txBody>
      </p:sp>
      <p:sp>
        <p:nvSpPr>
          <p:cNvPr id="3" name="Shape 1"/>
          <p:cNvSpPr/>
          <p:nvPr/>
        </p:nvSpPr>
        <p:spPr>
          <a:xfrm>
            <a:off x="0" y="0"/>
            <a:ext cx="14630400" cy="8229600"/>
          </a:xfrm>
          <a:prstGeom prst="rect">
            <a:avLst/>
          </a:prstGeom>
          <a:solidFill>
            <a:srgbClr val="080E26"/>
          </a:solidFill>
          <a:ln w="13811">
            <a:solidFill>
              <a:srgbClr val="565151"/>
            </a:solidFill>
            <a:prstDash val="solid"/>
          </a:ln>
        </p:spPr>
        <p:txBody>
          <a:bodyPr/>
          <a:lstStyle/>
          <a:p>
            <a:endParaRPr lang="en-US"/>
          </a:p>
        </p:txBody>
      </p:sp>
      <p:sp>
        <p:nvSpPr>
          <p:cNvPr id="4" name="Text 2"/>
          <p:cNvSpPr/>
          <p:nvPr/>
        </p:nvSpPr>
        <p:spPr>
          <a:xfrm>
            <a:off x="6319599" y="2179320"/>
            <a:ext cx="6141720" cy="694373"/>
          </a:xfrm>
          <a:prstGeom prst="rect">
            <a:avLst/>
          </a:prstGeom>
          <a:noFill/>
          <a:ln/>
        </p:spPr>
        <p:txBody>
          <a:bodyPr wrap="non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Overview of the Course</a:t>
            </a:r>
            <a:endParaRPr lang="en-US" sz="4374" dirty="0"/>
          </a:p>
        </p:txBody>
      </p:sp>
      <p:sp>
        <p:nvSpPr>
          <p:cNvPr id="5" name="Text 3"/>
          <p:cNvSpPr/>
          <p:nvPr/>
        </p:nvSpPr>
        <p:spPr>
          <a:xfrm>
            <a:off x="6319599" y="3206948"/>
            <a:ext cx="7477601" cy="2843213"/>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Learn effective leadership strategies for healthcare settings, including managing change, fostering teamwork, and optimizing patient care. Gain insights into the unique challenges and opportunities faced by healthcare leaders through theoretical knowledge and practical case studies. By the end of the course, you'll be equipped with the skills and knowledge necessary to navigate the complex organizational landscape of the healthcare sector.</a:t>
            </a:r>
            <a:endParaRPr lang="en-US" sz="1750" dirty="0"/>
          </a:p>
        </p:txBody>
      </p:sp>
      <p:pic>
        <p:nvPicPr>
          <p:cNvPr id="6" name="Image 0" descr="preencoded.png"/>
          <p:cNvPicPr>
            <a:picLocks noChangeAspect="1"/>
          </p:cNvPicPr>
          <p:nvPr/>
        </p:nvPicPr>
        <p:blipFill>
          <a:blip r:embed="rId3"/>
          <a:stretch>
            <a:fillRect/>
          </a:stretch>
        </p:blipFill>
        <p:spPr>
          <a:xfrm>
            <a:off x="0" y="0"/>
            <a:ext cx="5486400" cy="8229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txBody>
          <a:bodyPr/>
          <a:lstStyle/>
          <a:p>
            <a:endParaRPr lang="en-US"/>
          </a:p>
        </p:txBody>
      </p:sp>
      <p:sp>
        <p:nvSpPr>
          <p:cNvPr id="3" name="Shape 1"/>
          <p:cNvSpPr/>
          <p:nvPr/>
        </p:nvSpPr>
        <p:spPr>
          <a:xfrm>
            <a:off x="0" y="0"/>
            <a:ext cx="14630400" cy="8229600"/>
          </a:xfrm>
          <a:prstGeom prst="rect">
            <a:avLst/>
          </a:prstGeom>
          <a:solidFill>
            <a:srgbClr val="080E26"/>
          </a:solidFill>
          <a:ln w="13811">
            <a:solidFill>
              <a:srgbClr val="565151"/>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0" y="0"/>
            <a:ext cx="14630400" cy="1333143"/>
          </a:xfrm>
          <a:prstGeom prst="rect">
            <a:avLst/>
          </a:prstGeom>
        </p:spPr>
      </p:pic>
      <p:sp>
        <p:nvSpPr>
          <p:cNvPr id="5" name="Text 2"/>
          <p:cNvSpPr/>
          <p:nvPr/>
        </p:nvSpPr>
        <p:spPr>
          <a:xfrm>
            <a:off x="2037993" y="2684740"/>
            <a:ext cx="6073140" cy="694373"/>
          </a:xfrm>
          <a:prstGeom prst="rect">
            <a:avLst/>
          </a:prstGeom>
          <a:noFill/>
          <a:ln/>
        </p:spPr>
        <p:txBody>
          <a:bodyPr wrap="non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Educational Objectives</a:t>
            </a:r>
            <a:endParaRPr lang="en-US" sz="4374" dirty="0"/>
          </a:p>
        </p:txBody>
      </p:sp>
      <p:sp>
        <p:nvSpPr>
          <p:cNvPr id="6" name="Shape 3"/>
          <p:cNvSpPr/>
          <p:nvPr/>
        </p:nvSpPr>
        <p:spPr>
          <a:xfrm>
            <a:off x="2037993" y="3712369"/>
            <a:ext cx="3370064" cy="3165515"/>
          </a:xfrm>
          <a:prstGeom prst="roundRect">
            <a:avLst>
              <a:gd name="adj" fmla="val 3159"/>
            </a:avLst>
          </a:prstGeom>
          <a:solidFill>
            <a:srgbClr val="283157"/>
          </a:solidFill>
          <a:ln w="13811">
            <a:solidFill>
              <a:srgbClr val="303B69"/>
            </a:solidFill>
            <a:prstDash val="solid"/>
          </a:ln>
        </p:spPr>
        <p:txBody>
          <a:bodyPr/>
          <a:lstStyle/>
          <a:p>
            <a:endParaRPr lang="en-US"/>
          </a:p>
        </p:txBody>
      </p:sp>
      <p:sp>
        <p:nvSpPr>
          <p:cNvPr id="7" name="Text 4"/>
          <p:cNvSpPr/>
          <p:nvPr/>
        </p:nvSpPr>
        <p:spPr>
          <a:xfrm>
            <a:off x="2273975" y="3948351"/>
            <a:ext cx="2898100" cy="694373"/>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Healthcare Systems Understanding</a:t>
            </a:r>
            <a:endParaRPr lang="en-US" sz="2187" dirty="0"/>
          </a:p>
        </p:txBody>
      </p:sp>
      <p:sp>
        <p:nvSpPr>
          <p:cNvPr id="8" name="Text 5"/>
          <p:cNvSpPr/>
          <p:nvPr/>
        </p:nvSpPr>
        <p:spPr>
          <a:xfrm>
            <a:off x="2273975" y="4864894"/>
            <a:ext cx="2898100" cy="1777008"/>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Identify and explain the five primary components of healthcare systems, their functions, and key stakeholders</a:t>
            </a:r>
            <a:endParaRPr lang="en-US" sz="1750" dirty="0"/>
          </a:p>
        </p:txBody>
      </p:sp>
      <p:sp>
        <p:nvSpPr>
          <p:cNvPr id="9" name="Shape 6"/>
          <p:cNvSpPr/>
          <p:nvPr/>
        </p:nvSpPr>
        <p:spPr>
          <a:xfrm>
            <a:off x="5630228" y="3712369"/>
            <a:ext cx="3370064" cy="3165515"/>
          </a:xfrm>
          <a:prstGeom prst="roundRect">
            <a:avLst>
              <a:gd name="adj" fmla="val 3159"/>
            </a:avLst>
          </a:prstGeom>
          <a:solidFill>
            <a:srgbClr val="283157"/>
          </a:solidFill>
          <a:ln w="13811">
            <a:solidFill>
              <a:srgbClr val="303B69"/>
            </a:solidFill>
            <a:prstDash val="solid"/>
          </a:ln>
        </p:spPr>
        <p:txBody>
          <a:bodyPr/>
          <a:lstStyle/>
          <a:p>
            <a:endParaRPr lang="en-US"/>
          </a:p>
        </p:txBody>
      </p:sp>
      <p:sp>
        <p:nvSpPr>
          <p:cNvPr id="10" name="Text 7"/>
          <p:cNvSpPr/>
          <p:nvPr/>
        </p:nvSpPr>
        <p:spPr>
          <a:xfrm>
            <a:off x="5866209" y="3948351"/>
            <a:ext cx="2898100" cy="694373"/>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Change Management Skills</a:t>
            </a:r>
            <a:endParaRPr lang="en-US" sz="2187" dirty="0"/>
          </a:p>
        </p:txBody>
      </p:sp>
      <p:sp>
        <p:nvSpPr>
          <p:cNvPr id="11" name="Text 8"/>
          <p:cNvSpPr/>
          <p:nvPr/>
        </p:nvSpPr>
        <p:spPr>
          <a:xfrm>
            <a:off x="5866209" y="4864894"/>
            <a:ext cx="2898100" cy="1777008"/>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Develop and implement a change management plan for a simulated healthcare organization scenario</a:t>
            </a:r>
            <a:endParaRPr lang="en-US" sz="1750" dirty="0"/>
          </a:p>
        </p:txBody>
      </p:sp>
      <p:sp>
        <p:nvSpPr>
          <p:cNvPr id="12" name="Shape 9"/>
          <p:cNvSpPr/>
          <p:nvPr/>
        </p:nvSpPr>
        <p:spPr>
          <a:xfrm>
            <a:off x="9222462" y="3712369"/>
            <a:ext cx="3370064" cy="3165515"/>
          </a:xfrm>
          <a:prstGeom prst="roundRect">
            <a:avLst>
              <a:gd name="adj" fmla="val 3159"/>
            </a:avLst>
          </a:prstGeom>
          <a:solidFill>
            <a:srgbClr val="283157"/>
          </a:solidFill>
          <a:ln w="13811">
            <a:solidFill>
              <a:srgbClr val="303B69"/>
            </a:solidFill>
            <a:prstDash val="solid"/>
          </a:ln>
        </p:spPr>
        <p:txBody>
          <a:bodyPr/>
          <a:lstStyle/>
          <a:p>
            <a:endParaRPr lang="en-US"/>
          </a:p>
        </p:txBody>
      </p:sp>
      <p:sp>
        <p:nvSpPr>
          <p:cNvPr id="13" name="Text 10"/>
          <p:cNvSpPr/>
          <p:nvPr/>
        </p:nvSpPr>
        <p:spPr>
          <a:xfrm>
            <a:off x="9458444" y="3948351"/>
            <a:ext cx="2898100" cy="694373"/>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Teamwork and Collaboration</a:t>
            </a:r>
            <a:endParaRPr lang="en-US" sz="2187" dirty="0"/>
          </a:p>
        </p:txBody>
      </p:sp>
      <p:sp>
        <p:nvSpPr>
          <p:cNvPr id="14" name="Text 11"/>
          <p:cNvSpPr/>
          <p:nvPr/>
        </p:nvSpPr>
        <p:spPr>
          <a:xfrm>
            <a:off x="9458444" y="4864894"/>
            <a:ext cx="2898100" cy="1777008"/>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Demonstrate the ability to foster teamwork and collaboration in a role-play exercise involving a complex healthcare case</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txBody>
          <a:bodyPr/>
          <a:lstStyle/>
          <a:p>
            <a:endParaRPr lang="en-US"/>
          </a:p>
        </p:txBody>
      </p:sp>
      <p:sp>
        <p:nvSpPr>
          <p:cNvPr id="3" name="Shape 1"/>
          <p:cNvSpPr/>
          <p:nvPr/>
        </p:nvSpPr>
        <p:spPr>
          <a:xfrm>
            <a:off x="0" y="0"/>
            <a:ext cx="14630400" cy="8229600"/>
          </a:xfrm>
          <a:prstGeom prst="rect">
            <a:avLst/>
          </a:prstGeom>
          <a:solidFill>
            <a:srgbClr val="080E26"/>
          </a:solidFill>
          <a:ln w="13811">
            <a:solidFill>
              <a:srgbClr val="565151"/>
            </a:solidFill>
            <a:prstDash val="solid"/>
          </a:ln>
        </p:spPr>
        <p:txBody>
          <a:bodyPr/>
          <a:lstStyle/>
          <a:p>
            <a:endParaRPr lang="en-US"/>
          </a:p>
        </p:txBody>
      </p:sp>
      <p:sp>
        <p:nvSpPr>
          <p:cNvPr id="4" name="Text 2"/>
          <p:cNvSpPr/>
          <p:nvPr/>
        </p:nvSpPr>
        <p:spPr>
          <a:xfrm>
            <a:off x="2037993" y="1003102"/>
            <a:ext cx="6705600" cy="694373"/>
          </a:xfrm>
          <a:prstGeom prst="rect">
            <a:avLst/>
          </a:prstGeom>
          <a:noFill/>
          <a:ln/>
        </p:spPr>
        <p:txBody>
          <a:bodyPr wrap="non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Course Outline Summary</a:t>
            </a:r>
            <a:endParaRPr lang="en-US" sz="4374" dirty="0"/>
          </a:p>
        </p:txBody>
      </p:sp>
      <p:sp>
        <p:nvSpPr>
          <p:cNvPr id="5" name="Shape 3"/>
          <p:cNvSpPr/>
          <p:nvPr/>
        </p:nvSpPr>
        <p:spPr>
          <a:xfrm>
            <a:off x="2037993" y="2475071"/>
            <a:ext cx="10554414" cy="44410"/>
          </a:xfrm>
          <a:prstGeom prst="rect">
            <a:avLst/>
          </a:prstGeom>
          <a:solidFill>
            <a:srgbClr val="303B69"/>
          </a:solidFill>
          <a:ln/>
        </p:spPr>
        <p:txBody>
          <a:bodyPr/>
          <a:lstStyle/>
          <a:p>
            <a:endParaRPr lang="en-US"/>
          </a:p>
        </p:txBody>
      </p:sp>
      <p:sp>
        <p:nvSpPr>
          <p:cNvPr id="6" name="Shape 4"/>
          <p:cNvSpPr/>
          <p:nvPr/>
        </p:nvSpPr>
        <p:spPr>
          <a:xfrm>
            <a:off x="3700760" y="2475071"/>
            <a:ext cx="44410" cy="777597"/>
          </a:xfrm>
          <a:prstGeom prst="rect">
            <a:avLst/>
          </a:prstGeom>
          <a:solidFill>
            <a:srgbClr val="303B69"/>
          </a:solidFill>
          <a:ln/>
        </p:spPr>
        <p:txBody>
          <a:bodyPr/>
          <a:lstStyle/>
          <a:p>
            <a:endParaRPr lang="en-US"/>
          </a:p>
        </p:txBody>
      </p:sp>
      <p:sp>
        <p:nvSpPr>
          <p:cNvPr id="7" name="Shape 5"/>
          <p:cNvSpPr/>
          <p:nvPr/>
        </p:nvSpPr>
        <p:spPr>
          <a:xfrm>
            <a:off x="3473053" y="2225159"/>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8" name="Text 6"/>
          <p:cNvSpPr/>
          <p:nvPr/>
        </p:nvSpPr>
        <p:spPr>
          <a:xfrm>
            <a:off x="3646765" y="2266831"/>
            <a:ext cx="15240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1</a:t>
            </a:r>
            <a:endParaRPr lang="en-US" sz="2624" dirty="0"/>
          </a:p>
        </p:txBody>
      </p:sp>
      <p:sp>
        <p:nvSpPr>
          <p:cNvPr id="9" name="Text 7"/>
          <p:cNvSpPr/>
          <p:nvPr/>
        </p:nvSpPr>
        <p:spPr>
          <a:xfrm>
            <a:off x="2260163" y="3474958"/>
            <a:ext cx="2925604" cy="1041559"/>
          </a:xfrm>
          <a:prstGeom prst="rect">
            <a:avLst/>
          </a:prstGeom>
          <a:noFill/>
          <a:ln/>
        </p:spPr>
        <p:txBody>
          <a:bodyPr wrap="square" rtlCol="0" anchor="t"/>
          <a:lstStyle/>
          <a:p>
            <a:pPr marL="0" indent="0" algn="ctr">
              <a:lnSpc>
                <a:spcPts val="2734"/>
              </a:lnSpc>
              <a:buNone/>
            </a:pPr>
            <a:r>
              <a:rPr lang="en-US" sz="2187" dirty="0">
                <a:solidFill>
                  <a:srgbClr val="EBECEF"/>
                </a:solidFill>
                <a:latin typeface="Fraunces" pitchFamily="34" charset="0"/>
                <a:ea typeface="Fraunces" pitchFamily="34" charset="-122"/>
                <a:cs typeface="Fraunces" pitchFamily="34" charset="-120"/>
              </a:rPr>
              <a:t>Module 1: Understanding Healthcare Systems</a:t>
            </a:r>
            <a:endParaRPr lang="en-US" sz="2187" dirty="0"/>
          </a:p>
        </p:txBody>
      </p:sp>
      <p:sp>
        <p:nvSpPr>
          <p:cNvPr id="10" name="Text 8"/>
          <p:cNvSpPr/>
          <p:nvPr/>
        </p:nvSpPr>
        <p:spPr>
          <a:xfrm>
            <a:off x="2260163" y="4738688"/>
            <a:ext cx="2925604" cy="2487811"/>
          </a:xfrm>
          <a:prstGeom prst="rect">
            <a:avLst/>
          </a:prstGeom>
          <a:noFill/>
          <a:ln/>
        </p:spPr>
        <p:txBody>
          <a:bodyPr wrap="square" rtlCol="0" anchor="t"/>
          <a:lstStyle/>
          <a:p>
            <a:pPr marL="0" indent="0" algn="ctr">
              <a:lnSpc>
                <a:spcPts val="2799"/>
              </a:lnSpc>
              <a:buNone/>
            </a:pPr>
            <a:r>
              <a:rPr lang="en-US" sz="1750" dirty="0">
                <a:solidFill>
                  <a:srgbClr val="EBECEF"/>
                </a:solidFill>
                <a:latin typeface="Epilogue" pitchFamily="34" charset="0"/>
                <a:ea typeface="Epilogue" pitchFamily="34" charset="-122"/>
                <a:cs typeface="Epilogue" pitchFamily="34" charset="-120"/>
              </a:rPr>
              <a:t>In-depth look at healthcare delivery organizations, healthcare professionals, health information systems, and healthcare financing mechanisms</a:t>
            </a:r>
            <a:endParaRPr lang="en-US" sz="1750" dirty="0"/>
          </a:p>
        </p:txBody>
      </p:sp>
      <p:sp>
        <p:nvSpPr>
          <p:cNvPr id="11" name="Shape 9"/>
          <p:cNvSpPr/>
          <p:nvPr/>
        </p:nvSpPr>
        <p:spPr>
          <a:xfrm>
            <a:off x="7292876" y="2475071"/>
            <a:ext cx="44410" cy="777597"/>
          </a:xfrm>
          <a:prstGeom prst="rect">
            <a:avLst/>
          </a:prstGeom>
          <a:solidFill>
            <a:srgbClr val="303B69"/>
          </a:solidFill>
          <a:ln/>
        </p:spPr>
        <p:txBody>
          <a:bodyPr/>
          <a:lstStyle/>
          <a:p>
            <a:endParaRPr lang="en-US"/>
          </a:p>
        </p:txBody>
      </p:sp>
      <p:sp>
        <p:nvSpPr>
          <p:cNvPr id="12" name="Shape 10"/>
          <p:cNvSpPr/>
          <p:nvPr/>
        </p:nvSpPr>
        <p:spPr>
          <a:xfrm>
            <a:off x="7065169" y="2225159"/>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13" name="Text 11"/>
          <p:cNvSpPr/>
          <p:nvPr/>
        </p:nvSpPr>
        <p:spPr>
          <a:xfrm>
            <a:off x="7212211" y="2266831"/>
            <a:ext cx="20574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2</a:t>
            </a:r>
            <a:endParaRPr lang="en-US" sz="2624" dirty="0"/>
          </a:p>
        </p:txBody>
      </p:sp>
      <p:sp>
        <p:nvSpPr>
          <p:cNvPr id="14" name="Text 12"/>
          <p:cNvSpPr/>
          <p:nvPr/>
        </p:nvSpPr>
        <p:spPr>
          <a:xfrm>
            <a:off x="5852279" y="3474958"/>
            <a:ext cx="2925723" cy="1041559"/>
          </a:xfrm>
          <a:prstGeom prst="rect">
            <a:avLst/>
          </a:prstGeom>
          <a:noFill/>
          <a:ln/>
        </p:spPr>
        <p:txBody>
          <a:bodyPr wrap="square" rtlCol="0" anchor="t"/>
          <a:lstStyle/>
          <a:p>
            <a:pPr marL="0" indent="0" algn="ctr">
              <a:lnSpc>
                <a:spcPts val="2734"/>
              </a:lnSpc>
              <a:buNone/>
            </a:pPr>
            <a:r>
              <a:rPr lang="en-US" sz="2187" dirty="0">
                <a:solidFill>
                  <a:srgbClr val="EBECEF"/>
                </a:solidFill>
                <a:latin typeface="Fraunces" pitchFamily="34" charset="0"/>
                <a:ea typeface="Fraunces" pitchFamily="34" charset="-122"/>
                <a:cs typeface="Fraunces" pitchFamily="34" charset="-120"/>
              </a:rPr>
              <a:t>Module 2: Leading Change in Healthcare Organizations</a:t>
            </a:r>
            <a:endParaRPr lang="en-US" sz="2187" dirty="0"/>
          </a:p>
        </p:txBody>
      </p:sp>
      <p:sp>
        <p:nvSpPr>
          <p:cNvPr id="15" name="Text 13"/>
          <p:cNvSpPr/>
          <p:nvPr/>
        </p:nvSpPr>
        <p:spPr>
          <a:xfrm>
            <a:off x="5852279" y="4738688"/>
            <a:ext cx="2925723" cy="1777008"/>
          </a:xfrm>
          <a:prstGeom prst="rect">
            <a:avLst/>
          </a:prstGeom>
          <a:noFill/>
          <a:ln/>
        </p:spPr>
        <p:txBody>
          <a:bodyPr wrap="square" rtlCol="0" anchor="t"/>
          <a:lstStyle/>
          <a:p>
            <a:pPr marL="0" indent="0" algn="ctr">
              <a:lnSpc>
                <a:spcPts val="2799"/>
              </a:lnSpc>
              <a:buNone/>
            </a:pPr>
            <a:r>
              <a:rPr lang="en-US" sz="1750" dirty="0">
                <a:solidFill>
                  <a:srgbClr val="EBECEF"/>
                </a:solidFill>
                <a:latin typeface="Epilogue" pitchFamily="34" charset="0"/>
                <a:ea typeface="Epilogue" pitchFamily="34" charset="-122"/>
                <a:cs typeface="Epilogue" pitchFamily="34" charset="-120"/>
              </a:rPr>
              <a:t>Discussion on the need for change in healthcare organizations and the change management process</a:t>
            </a:r>
            <a:endParaRPr lang="en-US" sz="1750" dirty="0"/>
          </a:p>
        </p:txBody>
      </p:sp>
      <p:sp>
        <p:nvSpPr>
          <p:cNvPr id="16" name="Shape 14"/>
          <p:cNvSpPr/>
          <p:nvPr/>
        </p:nvSpPr>
        <p:spPr>
          <a:xfrm>
            <a:off x="10885110" y="2475071"/>
            <a:ext cx="44410" cy="777597"/>
          </a:xfrm>
          <a:prstGeom prst="rect">
            <a:avLst/>
          </a:prstGeom>
          <a:solidFill>
            <a:srgbClr val="303B69"/>
          </a:solidFill>
          <a:ln/>
        </p:spPr>
        <p:txBody>
          <a:bodyPr/>
          <a:lstStyle/>
          <a:p>
            <a:endParaRPr lang="en-US"/>
          </a:p>
        </p:txBody>
      </p:sp>
      <p:sp>
        <p:nvSpPr>
          <p:cNvPr id="17" name="Shape 15"/>
          <p:cNvSpPr/>
          <p:nvPr/>
        </p:nvSpPr>
        <p:spPr>
          <a:xfrm>
            <a:off x="10657403" y="2225159"/>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18" name="Text 16"/>
          <p:cNvSpPr/>
          <p:nvPr/>
        </p:nvSpPr>
        <p:spPr>
          <a:xfrm>
            <a:off x="10815876" y="2266831"/>
            <a:ext cx="18288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3</a:t>
            </a:r>
            <a:endParaRPr lang="en-US" sz="2624" dirty="0"/>
          </a:p>
        </p:txBody>
      </p:sp>
      <p:sp>
        <p:nvSpPr>
          <p:cNvPr id="19" name="Text 17"/>
          <p:cNvSpPr/>
          <p:nvPr/>
        </p:nvSpPr>
        <p:spPr>
          <a:xfrm>
            <a:off x="9444514" y="3474958"/>
            <a:ext cx="2925723" cy="1041559"/>
          </a:xfrm>
          <a:prstGeom prst="rect">
            <a:avLst/>
          </a:prstGeom>
          <a:noFill/>
          <a:ln/>
        </p:spPr>
        <p:txBody>
          <a:bodyPr wrap="square" rtlCol="0" anchor="t"/>
          <a:lstStyle/>
          <a:p>
            <a:pPr marL="0" indent="0" algn="ctr">
              <a:lnSpc>
                <a:spcPts val="2734"/>
              </a:lnSpc>
              <a:buNone/>
            </a:pPr>
            <a:r>
              <a:rPr lang="en-US" sz="2187" dirty="0">
                <a:solidFill>
                  <a:srgbClr val="EBECEF"/>
                </a:solidFill>
                <a:latin typeface="Fraunces" pitchFamily="34" charset="0"/>
                <a:ea typeface="Fraunces" pitchFamily="34" charset="-122"/>
                <a:cs typeface="Fraunces" pitchFamily="34" charset="-120"/>
              </a:rPr>
              <a:t>Module 3: Teamwork and Collaboration in Healthcare</a:t>
            </a:r>
            <a:endParaRPr lang="en-US" sz="2187" dirty="0"/>
          </a:p>
        </p:txBody>
      </p:sp>
      <p:sp>
        <p:nvSpPr>
          <p:cNvPr id="20" name="Text 18"/>
          <p:cNvSpPr/>
          <p:nvPr/>
        </p:nvSpPr>
        <p:spPr>
          <a:xfrm>
            <a:off x="9444514" y="4738688"/>
            <a:ext cx="2925723" cy="1777008"/>
          </a:xfrm>
          <a:prstGeom prst="rect">
            <a:avLst/>
          </a:prstGeom>
          <a:noFill/>
          <a:ln/>
        </p:spPr>
        <p:txBody>
          <a:bodyPr wrap="square" rtlCol="0" anchor="t"/>
          <a:lstStyle/>
          <a:p>
            <a:pPr marL="0" indent="0" algn="ctr">
              <a:lnSpc>
                <a:spcPts val="2799"/>
              </a:lnSpc>
              <a:buNone/>
            </a:pPr>
            <a:r>
              <a:rPr lang="en-US" sz="1750" dirty="0">
                <a:solidFill>
                  <a:srgbClr val="EBECEF"/>
                </a:solidFill>
                <a:latin typeface="Epilogue" pitchFamily="34" charset="0"/>
                <a:ea typeface="Epilogue" pitchFamily="34" charset="-122"/>
                <a:cs typeface="Epilogue" pitchFamily="34" charset="-120"/>
              </a:rPr>
              <a:t>Examines the role of teamwork in healthcare, the benefits of effective teamwork, and strategies for fostering teamwork</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txBody>
          <a:bodyPr/>
          <a:lstStyle/>
          <a:p>
            <a:endParaRPr lang="en-US"/>
          </a:p>
        </p:txBody>
      </p:sp>
      <p:sp>
        <p:nvSpPr>
          <p:cNvPr id="3" name="Shape 1"/>
          <p:cNvSpPr/>
          <p:nvPr/>
        </p:nvSpPr>
        <p:spPr>
          <a:xfrm>
            <a:off x="0" y="0"/>
            <a:ext cx="14630400" cy="8230672"/>
          </a:xfrm>
          <a:prstGeom prst="rect">
            <a:avLst/>
          </a:prstGeom>
          <a:solidFill>
            <a:srgbClr val="080E26"/>
          </a:solidFill>
          <a:ln w="13335">
            <a:solidFill>
              <a:srgbClr val="565151"/>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0" y="0"/>
            <a:ext cx="14630400" cy="8230672"/>
          </a:xfrm>
          <a:prstGeom prst="rect">
            <a:avLst/>
          </a:prstGeom>
        </p:spPr>
      </p:pic>
      <p:sp>
        <p:nvSpPr>
          <p:cNvPr id="5" name="Shape 2"/>
          <p:cNvSpPr/>
          <p:nvPr/>
        </p:nvSpPr>
        <p:spPr>
          <a:xfrm>
            <a:off x="0" y="0"/>
            <a:ext cx="14630400" cy="8230672"/>
          </a:xfrm>
          <a:prstGeom prst="rect">
            <a:avLst/>
          </a:prstGeom>
          <a:solidFill>
            <a:srgbClr val="080E26">
              <a:alpha val="80000"/>
            </a:srgbClr>
          </a:solidFill>
          <a:ln/>
        </p:spPr>
        <p:txBody>
          <a:bodyPr/>
          <a:lstStyle/>
          <a:p>
            <a:endParaRPr lang="en-US"/>
          </a:p>
        </p:txBody>
      </p:sp>
      <p:sp>
        <p:nvSpPr>
          <p:cNvPr id="6" name="Text 3"/>
          <p:cNvSpPr/>
          <p:nvPr/>
        </p:nvSpPr>
        <p:spPr>
          <a:xfrm>
            <a:off x="2217301" y="590193"/>
            <a:ext cx="10195679" cy="1341358"/>
          </a:xfrm>
          <a:prstGeom prst="rect">
            <a:avLst/>
          </a:prstGeom>
          <a:noFill/>
          <a:ln/>
        </p:spPr>
        <p:txBody>
          <a:bodyPr wrap="square" rtlCol="0" anchor="t"/>
          <a:lstStyle/>
          <a:p>
            <a:pPr marL="0" indent="0">
              <a:lnSpc>
                <a:spcPts val="5282"/>
              </a:lnSpc>
              <a:buNone/>
            </a:pPr>
            <a:r>
              <a:rPr lang="en-US" sz="4225" dirty="0">
                <a:solidFill>
                  <a:srgbClr val="FFFFFF"/>
                </a:solidFill>
                <a:latin typeface="Fraunces" pitchFamily="34" charset="0"/>
                <a:ea typeface="Fraunces" pitchFamily="34" charset="-122"/>
                <a:cs typeface="Fraunces" pitchFamily="34" charset="-120"/>
              </a:rPr>
              <a:t>Module 1: Understanding Healthcare Systems</a:t>
            </a:r>
            <a:endParaRPr lang="en-US" sz="4225" dirty="0"/>
          </a:p>
        </p:txBody>
      </p:sp>
      <p:sp>
        <p:nvSpPr>
          <p:cNvPr id="7" name="Text 4"/>
          <p:cNvSpPr/>
          <p:nvPr/>
        </p:nvSpPr>
        <p:spPr>
          <a:xfrm>
            <a:off x="2217301" y="2253496"/>
            <a:ext cx="7284720" cy="536615"/>
          </a:xfrm>
          <a:prstGeom prst="rect">
            <a:avLst/>
          </a:prstGeom>
          <a:noFill/>
          <a:ln/>
        </p:spPr>
        <p:txBody>
          <a:bodyPr wrap="none" rtlCol="0" anchor="t"/>
          <a:lstStyle/>
          <a:p>
            <a:pPr marL="0" indent="0">
              <a:lnSpc>
                <a:spcPts val="4225"/>
              </a:lnSpc>
              <a:buNone/>
            </a:pPr>
            <a:r>
              <a:rPr lang="en-US" sz="3380" dirty="0">
                <a:solidFill>
                  <a:srgbClr val="FFFFFF"/>
                </a:solidFill>
                <a:latin typeface="Fraunces" pitchFamily="34" charset="0"/>
                <a:ea typeface="Fraunces" pitchFamily="34" charset="-122"/>
                <a:cs typeface="Fraunces" pitchFamily="34" charset="-120"/>
              </a:rPr>
              <a:t>Components of Healthcare Systems</a:t>
            </a:r>
            <a:endParaRPr lang="en-US" sz="3380" dirty="0"/>
          </a:p>
        </p:txBody>
      </p:sp>
      <p:sp>
        <p:nvSpPr>
          <p:cNvPr id="8" name="Shape 5"/>
          <p:cNvSpPr/>
          <p:nvPr/>
        </p:nvSpPr>
        <p:spPr>
          <a:xfrm>
            <a:off x="2217301" y="3279696"/>
            <a:ext cx="482917" cy="482918"/>
          </a:xfrm>
          <a:prstGeom prst="roundRect">
            <a:avLst>
              <a:gd name="adj" fmla="val 20002"/>
            </a:avLst>
          </a:prstGeom>
          <a:solidFill>
            <a:srgbClr val="283157"/>
          </a:solidFill>
          <a:ln w="13335">
            <a:solidFill>
              <a:srgbClr val="303B69"/>
            </a:solidFill>
            <a:prstDash val="solid"/>
          </a:ln>
        </p:spPr>
        <p:txBody>
          <a:bodyPr/>
          <a:lstStyle/>
          <a:p>
            <a:endParaRPr lang="en-US"/>
          </a:p>
        </p:txBody>
      </p:sp>
      <p:sp>
        <p:nvSpPr>
          <p:cNvPr id="9" name="Text 6"/>
          <p:cNvSpPr/>
          <p:nvPr/>
        </p:nvSpPr>
        <p:spPr>
          <a:xfrm>
            <a:off x="2386370" y="3319939"/>
            <a:ext cx="144780" cy="402431"/>
          </a:xfrm>
          <a:prstGeom prst="rect">
            <a:avLst/>
          </a:prstGeom>
          <a:noFill/>
          <a:ln/>
        </p:spPr>
        <p:txBody>
          <a:bodyPr wrap="none" rtlCol="0" anchor="t"/>
          <a:lstStyle/>
          <a:p>
            <a:pPr marL="0" indent="0" algn="ctr">
              <a:lnSpc>
                <a:spcPts val="3169"/>
              </a:lnSpc>
              <a:buNone/>
            </a:pPr>
            <a:r>
              <a:rPr lang="en-US" sz="2535" dirty="0">
                <a:solidFill>
                  <a:srgbClr val="EBECEF"/>
                </a:solidFill>
                <a:latin typeface="Fraunces" pitchFamily="34" charset="0"/>
                <a:ea typeface="Fraunces" pitchFamily="34" charset="-122"/>
                <a:cs typeface="Fraunces" pitchFamily="34" charset="-120"/>
              </a:rPr>
              <a:t>1</a:t>
            </a:r>
            <a:endParaRPr lang="en-US" sz="2535" dirty="0"/>
          </a:p>
        </p:txBody>
      </p:sp>
      <p:sp>
        <p:nvSpPr>
          <p:cNvPr id="10" name="Text 7"/>
          <p:cNvSpPr/>
          <p:nvPr/>
        </p:nvSpPr>
        <p:spPr>
          <a:xfrm>
            <a:off x="2914769" y="3353514"/>
            <a:ext cx="4293156" cy="670798"/>
          </a:xfrm>
          <a:prstGeom prst="rect">
            <a:avLst/>
          </a:prstGeom>
          <a:noFill/>
          <a:ln/>
        </p:spPr>
        <p:txBody>
          <a:bodyPr wrap="square" rtlCol="0" anchor="t"/>
          <a:lstStyle/>
          <a:p>
            <a:pPr marL="0" indent="0">
              <a:lnSpc>
                <a:spcPts val="2641"/>
              </a:lnSpc>
              <a:buNone/>
            </a:pPr>
            <a:r>
              <a:rPr lang="en-US" sz="2113" dirty="0">
                <a:solidFill>
                  <a:srgbClr val="EBECEF"/>
                </a:solidFill>
                <a:latin typeface="Fraunces" pitchFamily="34" charset="0"/>
                <a:ea typeface="Fraunces" pitchFamily="34" charset="-122"/>
                <a:cs typeface="Fraunces" pitchFamily="34" charset="-120"/>
              </a:rPr>
              <a:t>Healthcare Delivery Organizations</a:t>
            </a:r>
            <a:endParaRPr lang="en-US" sz="2113" dirty="0"/>
          </a:p>
        </p:txBody>
      </p:sp>
      <p:sp>
        <p:nvSpPr>
          <p:cNvPr id="11" name="Text 8"/>
          <p:cNvSpPr/>
          <p:nvPr/>
        </p:nvSpPr>
        <p:spPr>
          <a:xfrm>
            <a:off x="2914769" y="4238863"/>
            <a:ext cx="4293156" cy="1030129"/>
          </a:xfrm>
          <a:prstGeom prst="rect">
            <a:avLst/>
          </a:prstGeom>
          <a:noFill/>
          <a:ln/>
        </p:spPr>
        <p:txBody>
          <a:bodyPr wrap="square" rtlCol="0" anchor="t"/>
          <a:lstStyle/>
          <a:p>
            <a:pPr marL="0" indent="0">
              <a:lnSpc>
                <a:spcPts val="2704"/>
              </a:lnSpc>
              <a:buNone/>
            </a:pPr>
            <a:r>
              <a:rPr lang="en-US" sz="1690" dirty="0">
                <a:solidFill>
                  <a:srgbClr val="EBECEF"/>
                </a:solidFill>
                <a:latin typeface="Epilogue" pitchFamily="34" charset="0"/>
                <a:ea typeface="Epilogue" pitchFamily="34" charset="-122"/>
                <a:cs typeface="Epilogue" pitchFamily="34" charset="-120"/>
              </a:rPr>
              <a:t>Hospitals, clinics, and long-term care facilities that provide diverse medical services</a:t>
            </a:r>
            <a:endParaRPr lang="en-US" sz="1690" dirty="0"/>
          </a:p>
        </p:txBody>
      </p:sp>
      <p:sp>
        <p:nvSpPr>
          <p:cNvPr id="12" name="Shape 9"/>
          <p:cNvSpPr/>
          <p:nvPr/>
        </p:nvSpPr>
        <p:spPr>
          <a:xfrm>
            <a:off x="7422475" y="3279696"/>
            <a:ext cx="482917" cy="482918"/>
          </a:xfrm>
          <a:prstGeom prst="roundRect">
            <a:avLst>
              <a:gd name="adj" fmla="val 20002"/>
            </a:avLst>
          </a:prstGeom>
          <a:solidFill>
            <a:srgbClr val="283157"/>
          </a:solidFill>
          <a:ln w="13335">
            <a:solidFill>
              <a:srgbClr val="303B69"/>
            </a:solidFill>
            <a:prstDash val="solid"/>
          </a:ln>
        </p:spPr>
        <p:txBody>
          <a:bodyPr/>
          <a:lstStyle/>
          <a:p>
            <a:endParaRPr lang="en-US"/>
          </a:p>
        </p:txBody>
      </p:sp>
      <p:sp>
        <p:nvSpPr>
          <p:cNvPr id="13" name="Text 10"/>
          <p:cNvSpPr/>
          <p:nvPr/>
        </p:nvSpPr>
        <p:spPr>
          <a:xfrm>
            <a:off x="7564874" y="3319939"/>
            <a:ext cx="198120" cy="402431"/>
          </a:xfrm>
          <a:prstGeom prst="rect">
            <a:avLst/>
          </a:prstGeom>
          <a:noFill/>
          <a:ln/>
        </p:spPr>
        <p:txBody>
          <a:bodyPr wrap="none" rtlCol="0" anchor="t"/>
          <a:lstStyle/>
          <a:p>
            <a:pPr marL="0" indent="0" algn="ctr">
              <a:lnSpc>
                <a:spcPts val="3169"/>
              </a:lnSpc>
              <a:buNone/>
            </a:pPr>
            <a:r>
              <a:rPr lang="en-US" sz="2535" dirty="0">
                <a:solidFill>
                  <a:srgbClr val="EBECEF"/>
                </a:solidFill>
                <a:latin typeface="Fraunces" pitchFamily="34" charset="0"/>
                <a:ea typeface="Fraunces" pitchFamily="34" charset="-122"/>
                <a:cs typeface="Fraunces" pitchFamily="34" charset="-120"/>
              </a:rPr>
              <a:t>2</a:t>
            </a:r>
            <a:endParaRPr lang="en-US" sz="2535" dirty="0"/>
          </a:p>
        </p:txBody>
      </p:sp>
      <p:sp>
        <p:nvSpPr>
          <p:cNvPr id="14" name="Text 11"/>
          <p:cNvSpPr/>
          <p:nvPr/>
        </p:nvSpPr>
        <p:spPr>
          <a:xfrm>
            <a:off x="8119943" y="3353514"/>
            <a:ext cx="3215640" cy="335399"/>
          </a:xfrm>
          <a:prstGeom prst="rect">
            <a:avLst/>
          </a:prstGeom>
          <a:noFill/>
          <a:ln/>
        </p:spPr>
        <p:txBody>
          <a:bodyPr wrap="none" rtlCol="0" anchor="t"/>
          <a:lstStyle/>
          <a:p>
            <a:pPr marL="0" indent="0">
              <a:lnSpc>
                <a:spcPts val="2641"/>
              </a:lnSpc>
              <a:buNone/>
            </a:pPr>
            <a:r>
              <a:rPr lang="en-US" sz="2113" dirty="0">
                <a:solidFill>
                  <a:srgbClr val="EBECEF"/>
                </a:solidFill>
                <a:latin typeface="Fraunces" pitchFamily="34" charset="0"/>
                <a:ea typeface="Fraunces" pitchFamily="34" charset="-122"/>
                <a:cs typeface="Fraunces" pitchFamily="34" charset="-120"/>
              </a:rPr>
              <a:t>Healthcare Professionals</a:t>
            </a:r>
            <a:endParaRPr lang="en-US" sz="2113" dirty="0"/>
          </a:p>
        </p:txBody>
      </p:sp>
      <p:sp>
        <p:nvSpPr>
          <p:cNvPr id="15" name="Text 12"/>
          <p:cNvSpPr/>
          <p:nvPr/>
        </p:nvSpPr>
        <p:spPr>
          <a:xfrm>
            <a:off x="8119943" y="3903464"/>
            <a:ext cx="4293156" cy="1030129"/>
          </a:xfrm>
          <a:prstGeom prst="rect">
            <a:avLst/>
          </a:prstGeom>
          <a:noFill/>
          <a:ln/>
        </p:spPr>
        <p:txBody>
          <a:bodyPr wrap="square" rtlCol="0" anchor="t"/>
          <a:lstStyle/>
          <a:p>
            <a:pPr marL="0" indent="0">
              <a:lnSpc>
                <a:spcPts val="2704"/>
              </a:lnSpc>
              <a:buNone/>
            </a:pPr>
            <a:r>
              <a:rPr lang="en-US" sz="1690" dirty="0">
                <a:solidFill>
                  <a:srgbClr val="EBECEF"/>
                </a:solidFill>
                <a:latin typeface="Epilogue" pitchFamily="34" charset="0"/>
                <a:ea typeface="Epilogue" pitchFamily="34" charset="-122"/>
                <a:cs typeface="Epilogue" pitchFamily="34" charset="-120"/>
              </a:rPr>
              <a:t>Highly skilled doctors, nurses, pharmacists, and allied health professionals</a:t>
            </a:r>
            <a:endParaRPr lang="en-US" sz="1690" dirty="0"/>
          </a:p>
        </p:txBody>
      </p:sp>
      <p:sp>
        <p:nvSpPr>
          <p:cNvPr id="16" name="Shape 13"/>
          <p:cNvSpPr/>
          <p:nvPr/>
        </p:nvSpPr>
        <p:spPr>
          <a:xfrm>
            <a:off x="2217301" y="5651183"/>
            <a:ext cx="482917" cy="482918"/>
          </a:xfrm>
          <a:prstGeom prst="roundRect">
            <a:avLst>
              <a:gd name="adj" fmla="val 20002"/>
            </a:avLst>
          </a:prstGeom>
          <a:solidFill>
            <a:srgbClr val="283157"/>
          </a:solidFill>
          <a:ln w="13335">
            <a:solidFill>
              <a:srgbClr val="303B69"/>
            </a:solidFill>
            <a:prstDash val="solid"/>
          </a:ln>
        </p:spPr>
        <p:txBody>
          <a:bodyPr/>
          <a:lstStyle/>
          <a:p>
            <a:endParaRPr lang="en-US"/>
          </a:p>
        </p:txBody>
      </p:sp>
      <p:sp>
        <p:nvSpPr>
          <p:cNvPr id="17" name="Text 14"/>
          <p:cNvSpPr/>
          <p:nvPr/>
        </p:nvSpPr>
        <p:spPr>
          <a:xfrm>
            <a:off x="2371130" y="5691426"/>
            <a:ext cx="175260" cy="402431"/>
          </a:xfrm>
          <a:prstGeom prst="rect">
            <a:avLst/>
          </a:prstGeom>
          <a:noFill/>
          <a:ln/>
        </p:spPr>
        <p:txBody>
          <a:bodyPr wrap="none" rtlCol="0" anchor="t"/>
          <a:lstStyle/>
          <a:p>
            <a:pPr marL="0" indent="0" algn="ctr">
              <a:lnSpc>
                <a:spcPts val="3169"/>
              </a:lnSpc>
              <a:buNone/>
            </a:pPr>
            <a:r>
              <a:rPr lang="en-US" sz="2535" dirty="0">
                <a:solidFill>
                  <a:srgbClr val="EBECEF"/>
                </a:solidFill>
                <a:latin typeface="Fraunces" pitchFamily="34" charset="0"/>
                <a:ea typeface="Fraunces" pitchFamily="34" charset="-122"/>
                <a:cs typeface="Fraunces" pitchFamily="34" charset="-120"/>
              </a:rPr>
              <a:t>3</a:t>
            </a:r>
            <a:endParaRPr lang="en-US" sz="2535" dirty="0"/>
          </a:p>
        </p:txBody>
      </p:sp>
      <p:sp>
        <p:nvSpPr>
          <p:cNvPr id="18" name="Text 15"/>
          <p:cNvSpPr/>
          <p:nvPr/>
        </p:nvSpPr>
        <p:spPr>
          <a:xfrm>
            <a:off x="2914769" y="5725001"/>
            <a:ext cx="3619500" cy="335399"/>
          </a:xfrm>
          <a:prstGeom prst="rect">
            <a:avLst/>
          </a:prstGeom>
          <a:noFill/>
          <a:ln/>
        </p:spPr>
        <p:txBody>
          <a:bodyPr wrap="none" rtlCol="0" anchor="t"/>
          <a:lstStyle/>
          <a:p>
            <a:pPr marL="0" indent="0">
              <a:lnSpc>
                <a:spcPts val="2641"/>
              </a:lnSpc>
              <a:buNone/>
            </a:pPr>
            <a:r>
              <a:rPr lang="en-US" sz="2113" dirty="0">
                <a:solidFill>
                  <a:srgbClr val="EBECEF"/>
                </a:solidFill>
                <a:latin typeface="Fraunces" pitchFamily="34" charset="0"/>
                <a:ea typeface="Fraunces" pitchFamily="34" charset="-122"/>
                <a:cs typeface="Fraunces" pitchFamily="34" charset="-120"/>
              </a:rPr>
              <a:t>Health Information Systems</a:t>
            </a:r>
            <a:endParaRPr lang="en-US" sz="2113" dirty="0"/>
          </a:p>
        </p:txBody>
      </p:sp>
      <p:sp>
        <p:nvSpPr>
          <p:cNvPr id="19" name="Text 16"/>
          <p:cNvSpPr/>
          <p:nvPr/>
        </p:nvSpPr>
        <p:spPr>
          <a:xfrm>
            <a:off x="2914769" y="6274951"/>
            <a:ext cx="4293156" cy="1030129"/>
          </a:xfrm>
          <a:prstGeom prst="rect">
            <a:avLst/>
          </a:prstGeom>
          <a:noFill/>
          <a:ln/>
        </p:spPr>
        <p:txBody>
          <a:bodyPr wrap="square" rtlCol="0" anchor="t"/>
          <a:lstStyle/>
          <a:p>
            <a:pPr marL="0" indent="0">
              <a:lnSpc>
                <a:spcPts val="2704"/>
              </a:lnSpc>
              <a:buNone/>
            </a:pPr>
            <a:r>
              <a:rPr lang="en-US" sz="1690" dirty="0">
                <a:solidFill>
                  <a:srgbClr val="EBECEF"/>
                </a:solidFill>
                <a:latin typeface="Epilogue" pitchFamily="34" charset="0"/>
                <a:ea typeface="Epilogue" pitchFamily="34" charset="-122"/>
                <a:cs typeface="Epilogue" pitchFamily="34" charset="-120"/>
              </a:rPr>
              <a:t>Systems that collect, store, and exchange patient data and medical information</a:t>
            </a:r>
            <a:endParaRPr lang="en-US" sz="1690" dirty="0"/>
          </a:p>
        </p:txBody>
      </p:sp>
      <p:sp>
        <p:nvSpPr>
          <p:cNvPr id="20" name="Shape 17"/>
          <p:cNvSpPr/>
          <p:nvPr/>
        </p:nvSpPr>
        <p:spPr>
          <a:xfrm>
            <a:off x="7422475" y="5651183"/>
            <a:ext cx="482917" cy="482918"/>
          </a:xfrm>
          <a:prstGeom prst="roundRect">
            <a:avLst>
              <a:gd name="adj" fmla="val 20002"/>
            </a:avLst>
          </a:prstGeom>
          <a:solidFill>
            <a:srgbClr val="283157"/>
          </a:solidFill>
          <a:ln w="13335">
            <a:solidFill>
              <a:srgbClr val="303B69"/>
            </a:solidFill>
            <a:prstDash val="solid"/>
          </a:ln>
        </p:spPr>
        <p:txBody>
          <a:bodyPr/>
          <a:lstStyle/>
          <a:p>
            <a:endParaRPr lang="en-US"/>
          </a:p>
        </p:txBody>
      </p:sp>
      <p:sp>
        <p:nvSpPr>
          <p:cNvPr id="21" name="Text 18"/>
          <p:cNvSpPr/>
          <p:nvPr/>
        </p:nvSpPr>
        <p:spPr>
          <a:xfrm>
            <a:off x="7564874" y="5691426"/>
            <a:ext cx="198120" cy="402431"/>
          </a:xfrm>
          <a:prstGeom prst="rect">
            <a:avLst/>
          </a:prstGeom>
          <a:noFill/>
          <a:ln/>
        </p:spPr>
        <p:txBody>
          <a:bodyPr wrap="none" rtlCol="0" anchor="t"/>
          <a:lstStyle/>
          <a:p>
            <a:pPr marL="0" indent="0" algn="ctr">
              <a:lnSpc>
                <a:spcPts val="3169"/>
              </a:lnSpc>
              <a:buNone/>
            </a:pPr>
            <a:r>
              <a:rPr lang="en-US" sz="2535" dirty="0">
                <a:solidFill>
                  <a:srgbClr val="EBECEF"/>
                </a:solidFill>
                <a:latin typeface="Fraunces" pitchFamily="34" charset="0"/>
                <a:ea typeface="Fraunces" pitchFamily="34" charset="-122"/>
                <a:cs typeface="Fraunces" pitchFamily="34" charset="-120"/>
              </a:rPr>
              <a:t>4</a:t>
            </a:r>
            <a:endParaRPr lang="en-US" sz="2535" dirty="0"/>
          </a:p>
        </p:txBody>
      </p:sp>
      <p:sp>
        <p:nvSpPr>
          <p:cNvPr id="22" name="Text 19"/>
          <p:cNvSpPr/>
          <p:nvPr/>
        </p:nvSpPr>
        <p:spPr>
          <a:xfrm>
            <a:off x="8119943" y="5725001"/>
            <a:ext cx="4293156" cy="670798"/>
          </a:xfrm>
          <a:prstGeom prst="rect">
            <a:avLst/>
          </a:prstGeom>
          <a:noFill/>
          <a:ln/>
        </p:spPr>
        <p:txBody>
          <a:bodyPr wrap="square" rtlCol="0" anchor="t"/>
          <a:lstStyle/>
          <a:p>
            <a:pPr marL="0" indent="0">
              <a:lnSpc>
                <a:spcPts val="2641"/>
              </a:lnSpc>
              <a:buNone/>
            </a:pPr>
            <a:r>
              <a:rPr lang="en-US" sz="2113" dirty="0">
                <a:solidFill>
                  <a:srgbClr val="EBECEF"/>
                </a:solidFill>
                <a:latin typeface="Fraunces" pitchFamily="34" charset="0"/>
                <a:ea typeface="Fraunces" pitchFamily="34" charset="-122"/>
                <a:cs typeface="Fraunces" pitchFamily="34" charset="-120"/>
              </a:rPr>
              <a:t>Healthcare Financing Mechanisms</a:t>
            </a:r>
            <a:endParaRPr lang="en-US" sz="2113" dirty="0"/>
          </a:p>
        </p:txBody>
      </p:sp>
      <p:sp>
        <p:nvSpPr>
          <p:cNvPr id="23" name="Text 20"/>
          <p:cNvSpPr/>
          <p:nvPr/>
        </p:nvSpPr>
        <p:spPr>
          <a:xfrm>
            <a:off x="8119943" y="6610350"/>
            <a:ext cx="4293156" cy="1030129"/>
          </a:xfrm>
          <a:prstGeom prst="rect">
            <a:avLst/>
          </a:prstGeom>
          <a:noFill/>
          <a:ln/>
        </p:spPr>
        <p:txBody>
          <a:bodyPr wrap="square" rtlCol="0" anchor="t"/>
          <a:lstStyle/>
          <a:p>
            <a:pPr marL="0" indent="0">
              <a:lnSpc>
                <a:spcPts val="2704"/>
              </a:lnSpc>
              <a:buNone/>
            </a:pPr>
            <a:r>
              <a:rPr lang="en-US" sz="1690" dirty="0">
                <a:solidFill>
                  <a:srgbClr val="EBECEF"/>
                </a:solidFill>
                <a:latin typeface="Epilogue" pitchFamily="34" charset="0"/>
                <a:ea typeface="Epilogue" pitchFamily="34" charset="-122"/>
                <a:cs typeface="Epilogue" pitchFamily="34" charset="-120"/>
              </a:rPr>
              <a:t>Private and public funding sources, insurance programs, and government subsidies</a:t>
            </a:r>
            <a:endParaRPr lang="en-US" sz="169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txBody>
          <a:bodyPr/>
          <a:lstStyle/>
          <a:p>
            <a:endParaRPr lang="en-US"/>
          </a:p>
        </p:txBody>
      </p:sp>
      <p:sp>
        <p:nvSpPr>
          <p:cNvPr id="3" name="Shape 1"/>
          <p:cNvSpPr/>
          <p:nvPr/>
        </p:nvSpPr>
        <p:spPr>
          <a:xfrm>
            <a:off x="0" y="0"/>
            <a:ext cx="14630400" cy="8229600"/>
          </a:xfrm>
          <a:prstGeom prst="rect">
            <a:avLst/>
          </a:prstGeom>
          <a:solidFill>
            <a:srgbClr val="080E26"/>
          </a:solidFill>
          <a:ln w="13811">
            <a:solidFill>
              <a:srgbClr val="565151"/>
            </a:solidFill>
            <a:prstDash val="solid"/>
          </a:ln>
        </p:spPr>
        <p:txBody>
          <a:bodyPr/>
          <a:lstStyle/>
          <a:p>
            <a:endParaRPr lang="en-US"/>
          </a:p>
        </p:txBody>
      </p:sp>
      <p:sp>
        <p:nvSpPr>
          <p:cNvPr id="4" name="Text 2"/>
          <p:cNvSpPr/>
          <p:nvPr/>
        </p:nvSpPr>
        <p:spPr>
          <a:xfrm>
            <a:off x="2037993" y="2563892"/>
            <a:ext cx="6949440" cy="555427"/>
          </a:xfrm>
          <a:prstGeom prst="rect">
            <a:avLst/>
          </a:prstGeom>
          <a:noFill/>
          <a:ln/>
        </p:spPr>
        <p:txBody>
          <a:bodyPr wrap="none" rtlCol="0" anchor="t"/>
          <a:lstStyle/>
          <a:p>
            <a:pPr marL="0" indent="0">
              <a:lnSpc>
                <a:spcPts val="4374"/>
              </a:lnSpc>
              <a:buNone/>
            </a:pPr>
            <a:r>
              <a:rPr lang="en-US" sz="3499" dirty="0">
                <a:solidFill>
                  <a:srgbClr val="FFFFFF"/>
                </a:solidFill>
                <a:latin typeface="Fraunces" pitchFamily="34" charset="0"/>
                <a:ea typeface="Fraunces" pitchFamily="34" charset="-122"/>
                <a:cs typeface="Fraunces" pitchFamily="34" charset="-120"/>
              </a:rPr>
              <a:t>Functions of Healthcare Systems</a:t>
            </a:r>
            <a:endParaRPr lang="en-US" sz="3499" dirty="0"/>
          </a:p>
        </p:txBody>
      </p:sp>
      <p:sp>
        <p:nvSpPr>
          <p:cNvPr id="5" name="Shape 3"/>
          <p:cNvSpPr/>
          <p:nvPr/>
        </p:nvSpPr>
        <p:spPr>
          <a:xfrm>
            <a:off x="2037993" y="3542824"/>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6" name="Text 4"/>
          <p:cNvSpPr/>
          <p:nvPr/>
        </p:nvSpPr>
        <p:spPr>
          <a:xfrm>
            <a:off x="2211705" y="3584496"/>
            <a:ext cx="15240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1</a:t>
            </a:r>
            <a:endParaRPr lang="en-US" sz="2624" dirty="0"/>
          </a:p>
        </p:txBody>
      </p:sp>
      <p:sp>
        <p:nvSpPr>
          <p:cNvPr id="7" name="Text 5"/>
          <p:cNvSpPr/>
          <p:nvPr/>
        </p:nvSpPr>
        <p:spPr>
          <a:xfrm>
            <a:off x="2760107" y="3619143"/>
            <a:ext cx="2221944"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Preventive Care</a:t>
            </a:r>
            <a:endParaRPr lang="en-US" sz="2187" dirty="0"/>
          </a:p>
        </p:txBody>
      </p:sp>
      <p:sp>
        <p:nvSpPr>
          <p:cNvPr id="8" name="Text 6"/>
          <p:cNvSpPr/>
          <p:nvPr/>
        </p:nvSpPr>
        <p:spPr>
          <a:xfrm>
            <a:off x="2760107" y="4188500"/>
            <a:ext cx="4444008" cy="710803"/>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Including immunizations, health screenings, and health education</a:t>
            </a:r>
            <a:endParaRPr lang="en-US" sz="1750" dirty="0"/>
          </a:p>
        </p:txBody>
      </p:sp>
      <p:sp>
        <p:nvSpPr>
          <p:cNvPr id="9" name="Shape 7"/>
          <p:cNvSpPr/>
          <p:nvPr/>
        </p:nvSpPr>
        <p:spPr>
          <a:xfrm>
            <a:off x="7426285" y="3542824"/>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10" name="Text 8"/>
          <p:cNvSpPr/>
          <p:nvPr/>
        </p:nvSpPr>
        <p:spPr>
          <a:xfrm>
            <a:off x="7573327" y="3584496"/>
            <a:ext cx="20574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2</a:t>
            </a:r>
            <a:endParaRPr lang="en-US" sz="2624" dirty="0"/>
          </a:p>
        </p:txBody>
      </p:sp>
      <p:sp>
        <p:nvSpPr>
          <p:cNvPr id="11" name="Text 9"/>
          <p:cNvSpPr/>
          <p:nvPr/>
        </p:nvSpPr>
        <p:spPr>
          <a:xfrm>
            <a:off x="8148399" y="3619143"/>
            <a:ext cx="3848100"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Diagnostic and Curative Care</a:t>
            </a:r>
            <a:endParaRPr lang="en-US" sz="2187" dirty="0"/>
          </a:p>
        </p:txBody>
      </p:sp>
      <p:sp>
        <p:nvSpPr>
          <p:cNvPr id="12" name="Text 10"/>
          <p:cNvSpPr/>
          <p:nvPr/>
        </p:nvSpPr>
        <p:spPr>
          <a:xfrm>
            <a:off x="8148399" y="4188500"/>
            <a:ext cx="4444008" cy="710803"/>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Medical services for identifying and treating illnesses</a:t>
            </a:r>
            <a:endParaRPr lang="en-US" sz="1750" dirty="0"/>
          </a:p>
        </p:txBody>
      </p:sp>
      <p:sp>
        <p:nvSpPr>
          <p:cNvPr id="13" name="Shape 11"/>
          <p:cNvSpPr/>
          <p:nvPr/>
        </p:nvSpPr>
        <p:spPr>
          <a:xfrm>
            <a:off x="2037993" y="5295067"/>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14" name="Text 12"/>
          <p:cNvSpPr/>
          <p:nvPr/>
        </p:nvSpPr>
        <p:spPr>
          <a:xfrm>
            <a:off x="2196465" y="5336738"/>
            <a:ext cx="18288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3</a:t>
            </a:r>
            <a:endParaRPr lang="en-US" sz="2624" dirty="0"/>
          </a:p>
        </p:txBody>
      </p:sp>
      <p:sp>
        <p:nvSpPr>
          <p:cNvPr id="15" name="Text 13"/>
          <p:cNvSpPr/>
          <p:nvPr/>
        </p:nvSpPr>
        <p:spPr>
          <a:xfrm>
            <a:off x="2760107" y="5371386"/>
            <a:ext cx="4444008" cy="694373"/>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Rehabilitation and Long-term Care</a:t>
            </a:r>
            <a:endParaRPr lang="en-US" sz="2187" dirty="0"/>
          </a:p>
        </p:txBody>
      </p:sp>
      <p:sp>
        <p:nvSpPr>
          <p:cNvPr id="16" name="Text 14"/>
          <p:cNvSpPr/>
          <p:nvPr/>
        </p:nvSpPr>
        <p:spPr>
          <a:xfrm>
            <a:off x="2760107" y="6287929"/>
            <a:ext cx="4444008" cy="710803"/>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Therapies for restoring functioning and providing care for chronic conditions</a:t>
            </a:r>
            <a:endParaRPr lang="en-US" sz="1750" dirty="0"/>
          </a:p>
        </p:txBody>
      </p:sp>
      <p:sp>
        <p:nvSpPr>
          <p:cNvPr id="17" name="Shape 15"/>
          <p:cNvSpPr/>
          <p:nvPr/>
        </p:nvSpPr>
        <p:spPr>
          <a:xfrm>
            <a:off x="7426285" y="5295067"/>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18" name="Text 16"/>
          <p:cNvSpPr/>
          <p:nvPr/>
        </p:nvSpPr>
        <p:spPr>
          <a:xfrm>
            <a:off x="7573327" y="5336738"/>
            <a:ext cx="20574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4</a:t>
            </a:r>
            <a:endParaRPr lang="en-US" sz="2624" dirty="0"/>
          </a:p>
        </p:txBody>
      </p:sp>
      <p:sp>
        <p:nvSpPr>
          <p:cNvPr id="19" name="Text 17"/>
          <p:cNvSpPr/>
          <p:nvPr/>
        </p:nvSpPr>
        <p:spPr>
          <a:xfrm>
            <a:off x="8148399" y="5371386"/>
            <a:ext cx="4444008" cy="694373"/>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Health Promotion and Public Health</a:t>
            </a:r>
            <a:endParaRPr lang="en-US" sz="2187" dirty="0"/>
          </a:p>
        </p:txBody>
      </p:sp>
      <p:sp>
        <p:nvSpPr>
          <p:cNvPr id="20" name="Text 18"/>
          <p:cNvSpPr/>
          <p:nvPr/>
        </p:nvSpPr>
        <p:spPr>
          <a:xfrm>
            <a:off x="8148399" y="6287929"/>
            <a:ext cx="4444008" cy="710803"/>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Initiatives focused on improving overall health and preventing diseases</a:t>
            </a:r>
            <a:endParaRPr lang="en-US" sz="1750" dirty="0"/>
          </a:p>
        </p:txBody>
      </p:sp>
      <p:pic>
        <p:nvPicPr>
          <p:cNvPr id="21" name="Image 0" descr="preencoded.png"/>
          <p:cNvPicPr>
            <a:picLocks noChangeAspect="1"/>
          </p:cNvPicPr>
          <p:nvPr/>
        </p:nvPicPr>
        <p:blipFill>
          <a:blip r:embed="rId3"/>
          <a:stretch>
            <a:fillRect/>
          </a:stretch>
        </p:blipFill>
        <p:spPr>
          <a:xfrm>
            <a:off x="0" y="0"/>
            <a:ext cx="14630400" cy="133314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txBody>
          <a:bodyPr/>
          <a:lstStyle/>
          <a:p>
            <a:endParaRPr lang="en-US"/>
          </a:p>
        </p:txBody>
      </p:sp>
      <p:sp>
        <p:nvSpPr>
          <p:cNvPr id="3" name="Shape 1"/>
          <p:cNvSpPr/>
          <p:nvPr/>
        </p:nvSpPr>
        <p:spPr>
          <a:xfrm>
            <a:off x="0" y="0"/>
            <a:ext cx="14630400" cy="8229600"/>
          </a:xfrm>
          <a:prstGeom prst="rect">
            <a:avLst/>
          </a:prstGeom>
          <a:solidFill>
            <a:srgbClr val="080E26"/>
          </a:solidFill>
          <a:ln w="13811">
            <a:solidFill>
              <a:srgbClr val="565151"/>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080E26">
              <a:alpha val="80000"/>
            </a:srgbClr>
          </a:solidFill>
          <a:ln/>
        </p:spPr>
        <p:txBody>
          <a:bodyPr/>
          <a:lstStyle/>
          <a:p>
            <a:endParaRPr lang="en-US"/>
          </a:p>
        </p:txBody>
      </p:sp>
      <p:sp>
        <p:nvSpPr>
          <p:cNvPr id="6" name="Text 3"/>
          <p:cNvSpPr/>
          <p:nvPr/>
        </p:nvSpPr>
        <p:spPr>
          <a:xfrm>
            <a:off x="2037993" y="1546027"/>
            <a:ext cx="8557260" cy="555427"/>
          </a:xfrm>
          <a:prstGeom prst="rect">
            <a:avLst/>
          </a:prstGeom>
          <a:noFill/>
          <a:ln/>
        </p:spPr>
        <p:txBody>
          <a:bodyPr wrap="none" rtlCol="0" anchor="t"/>
          <a:lstStyle/>
          <a:p>
            <a:pPr marL="0" indent="0">
              <a:lnSpc>
                <a:spcPts val="4374"/>
              </a:lnSpc>
              <a:buNone/>
            </a:pPr>
            <a:r>
              <a:rPr lang="en-US" sz="3499" dirty="0">
                <a:solidFill>
                  <a:srgbClr val="FFFFFF"/>
                </a:solidFill>
                <a:latin typeface="Fraunces" pitchFamily="34" charset="0"/>
                <a:ea typeface="Fraunces" pitchFamily="34" charset="-122"/>
                <a:cs typeface="Fraunces" pitchFamily="34" charset="-120"/>
              </a:rPr>
              <a:t>Key Stakeholders in Healthcare Systems</a:t>
            </a:r>
            <a:endParaRPr lang="en-US" sz="3499" dirty="0"/>
          </a:p>
        </p:txBody>
      </p:sp>
      <p:sp>
        <p:nvSpPr>
          <p:cNvPr id="7" name="Shape 4"/>
          <p:cNvSpPr/>
          <p:nvPr/>
        </p:nvSpPr>
        <p:spPr>
          <a:xfrm>
            <a:off x="2037993" y="2524958"/>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8" name="Text 5"/>
          <p:cNvSpPr/>
          <p:nvPr/>
        </p:nvSpPr>
        <p:spPr>
          <a:xfrm>
            <a:off x="2211705" y="2566630"/>
            <a:ext cx="15240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1</a:t>
            </a:r>
            <a:endParaRPr lang="en-US" sz="2624" dirty="0"/>
          </a:p>
        </p:txBody>
      </p:sp>
      <p:sp>
        <p:nvSpPr>
          <p:cNvPr id="9" name="Text 6"/>
          <p:cNvSpPr/>
          <p:nvPr/>
        </p:nvSpPr>
        <p:spPr>
          <a:xfrm>
            <a:off x="2760107" y="2601278"/>
            <a:ext cx="2647950" cy="694373"/>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Patients and Caregivers</a:t>
            </a:r>
            <a:endParaRPr lang="en-US" sz="2187" dirty="0"/>
          </a:p>
        </p:txBody>
      </p:sp>
      <p:sp>
        <p:nvSpPr>
          <p:cNvPr id="10" name="Text 7"/>
          <p:cNvSpPr/>
          <p:nvPr/>
        </p:nvSpPr>
        <p:spPr>
          <a:xfrm>
            <a:off x="2760107" y="3517821"/>
            <a:ext cx="2647950" cy="710803"/>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Central recipients of healthcare services</a:t>
            </a:r>
            <a:endParaRPr lang="en-US" sz="1750" dirty="0"/>
          </a:p>
        </p:txBody>
      </p:sp>
      <p:sp>
        <p:nvSpPr>
          <p:cNvPr id="11" name="Shape 8"/>
          <p:cNvSpPr/>
          <p:nvPr/>
        </p:nvSpPr>
        <p:spPr>
          <a:xfrm>
            <a:off x="5630228" y="2524958"/>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12" name="Text 9"/>
          <p:cNvSpPr/>
          <p:nvPr/>
        </p:nvSpPr>
        <p:spPr>
          <a:xfrm>
            <a:off x="5777270" y="2566630"/>
            <a:ext cx="20574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2</a:t>
            </a:r>
            <a:endParaRPr lang="en-US" sz="2624" dirty="0"/>
          </a:p>
        </p:txBody>
      </p:sp>
      <p:sp>
        <p:nvSpPr>
          <p:cNvPr id="13" name="Text 10"/>
          <p:cNvSpPr/>
          <p:nvPr/>
        </p:nvSpPr>
        <p:spPr>
          <a:xfrm>
            <a:off x="6352342" y="2601278"/>
            <a:ext cx="2647950" cy="694373"/>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Healthcare Providers</a:t>
            </a:r>
            <a:endParaRPr lang="en-US" sz="2187" dirty="0"/>
          </a:p>
        </p:txBody>
      </p:sp>
      <p:sp>
        <p:nvSpPr>
          <p:cNvPr id="14" name="Text 11"/>
          <p:cNvSpPr/>
          <p:nvPr/>
        </p:nvSpPr>
        <p:spPr>
          <a:xfrm>
            <a:off x="6352342" y="3517821"/>
            <a:ext cx="2647950" cy="1066205"/>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Doctors, nurses, and allied health professionals</a:t>
            </a:r>
            <a:endParaRPr lang="en-US" sz="1750" dirty="0"/>
          </a:p>
        </p:txBody>
      </p:sp>
      <p:sp>
        <p:nvSpPr>
          <p:cNvPr id="15" name="Shape 12"/>
          <p:cNvSpPr/>
          <p:nvPr/>
        </p:nvSpPr>
        <p:spPr>
          <a:xfrm>
            <a:off x="9222462" y="2524958"/>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16" name="Text 13"/>
          <p:cNvSpPr/>
          <p:nvPr/>
        </p:nvSpPr>
        <p:spPr>
          <a:xfrm>
            <a:off x="9380934" y="2566630"/>
            <a:ext cx="18288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3</a:t>
            </a:r>
            <a:endParaRPr lang="en-US" sz="2624" dirty="0"/>
          </a:p>
        </p:txBody>
      </p:sp>
      <p:sp>
        <p:nvSpPr>
          <p:cNvPr id="17" name="Text 14"/>
          <p:cNvSpPr/>
          <p:nvPr/>
        </p:nvSpPr>
        <p:spPr>
          <a:xfrm>
            <a:off x="9944576" y="2601278"/>
            <a:ext cx="2647950" cy="694373"/>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Administrators and Executives</a:t>
            </a:r>
            <a:endParaRPr lang="en-US" sz="2187" dirty="0"/>
          </a:p>
        </p:txBody>
      </p:sp>
      <p:sp>
        <p:nvSpPr>
          <p:cNvPr id="18" name="Text 15"/>
          <p:cNvSpPr/>
          <p:nvPr/>
        </p:nvSpPr>
        <p:spPr>
          <a:xfrm>
            <a:off x="9944576" y="3517821"/>
            <a:ext cx="2647950" cy="1066205"/>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Leaders responsible for managing healthcare organizations</a:t>
            </a:r>
            <a:endParaRPr lang="en-US" sz="1750" dirty="0"/>
          </a:p>
        </p:txBody>
      </p:sp>
      <p:sp>
        <p:nvSpPr>
          <p:cNvPr id="19" name="Shape 16"/>
          <p:cNvSpPr/>
          <p:nvPr/>
        </p:nvSpPr>
        <p:spPr>
          <a:xfrm>
            <a:off x="2037993" y="4979789"/>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20" name="Text 17"/>
          <p:cNvSpPr/>
          <p:nvPr/>
        </p:nvSpPr>
        <p:spPr>
          <a:xfrm>
            <a:off x="2185035" y="5021461"/>
            <a:ext cx="20574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4</a:t>
            </a:r>
            <a:endParaRPr lang="en-US" sz="2624" dirty="0"/>
          </a:p>
        </p:txBody>
      </p:sp>
      <p:sp>
        <p:nvSpPr>
          <p:cNvPr id="21" name="Text 18"/>
          <p:cNvSpPr/>
          <p:nvPr/>
        </p:nvSpPr>
        <p:spPr>
          <a:xfrm>
            <a:off x="2760107" y="5056108"/>
            <a:ext cx="4444008" cy="694373"/>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Government and Regulatory Bodies</a:t>
            </a:r>
            <a:endParaRPr lang="en-US" sz="2187" dirty="0"/>
          </a:p>
        </p:txBody>
      </p:sp>
      <p:sp>
        <p:nvSpPr>
          <p:cNvPr id="22" name="Text 19"/>
          <p:cNvSpPr/>
          <p:nvPr/>
        </p:nvSpPr>
        <p:spPr>
          <a:xfrm>
            <a:off x="2760107" y="5972651"/>
            <a:ext cx="4444008" cy="710803"/>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Agencies and bodies that formulate healthcare policies and regulations</a:t>
            </a:r>
            <a:endParaRPr lang="en-US" sz="1750" dirty="0"/>
          </a:p>
        </p:txBody>
      </p:sp>
      <p:sp>
        <p:nvSpPr>
          <p:cNvPr id="23" name="Shape 20"/>
          <p:cNvSpPr/>
          <p:nvPr/>
        </p:nvSpPr>
        <p:spPr>
          <a:xfrm>
            <a:off x="7426285" y="4979789"/>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24" name="Text 21"/>
          <p:cNvSpPr/>
          <p:nvPr/>
        </p:nvSpPr>
        <p:spPr>
          <a:xfrm>
            <a:off x="7580948" y="5021461"/>
            <a:ext cx="19050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5</a:t>
            </a:r>
            <a:endParaRPr lang="en-US" sz="2624" dirty="0"/>
          </a:p>
        </p:txBody>
      </p:sp>
      <p:sp>
        <p:nvSpPr>
          <p:cNvPr id="25" name="Text 22"/>
          <p:cNvSpPr/>
          <p:nvPr/>
        </p:nvSpPr>
        <p:spPr>
          <a:xfrm>
            <a:off x="8148399" y="5056108"/>
            <a:ext cx="4381500"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Insurance Companies and Payers</a:t>
            </a:r>
            <a:endParaRPr lang="en-US" sz="2187" dirty="0"/>
          </a:p>
        </p:txBody>
      </p:sp>
      <p:sp>
        <p:nvSpPr>
          <p:cNvPr id="26" name="Text 23"/>
          <p:cNvSpPr/>
          <p:nvPr/>
        </p:nvSpPr>
        <p:spPr>
          <a:xfrm>
            <a:off x="8148399" y="5625465"/>
            <a:ext cx="4444008" cy="710803"/>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Entities that manage healthcare financing and insurance programs</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txBody>
          <a:bodyPr/>
          <a:lstStyle/>
          <a:p>
            <a:endParaRPr lang="en-US"/>
          </a:p>
        </p:txBody>
      </p:sp>
      <p:sp>
        <p:nvSpPr>
          <p:cNvPr id="3" name="Shape 1"/>
          <p:cNvSpPr/>
          <p:nvPr/>
        </p:nvSpPr>
        <p:spPr>
          <a:xfrm>
            <a:off x="0" y="0"/>
            <a:ext cx="14630400" cy="8229600"/>
          </a:xfrm>
          <a:prstGeom prst="rect">
            <a:avLst/>
          </a:prstGeom>
          <a:solidFill>
            <a:srgbClr val="080E26"/>
          </a:solidFill>
          <a:ln w="13811">
            <a:solidFill>
              <a:srgbClr val="565151"/>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080E26">
              <a:alpha val="80000"/>
            </a:srgbClr>
          </a:solidFill>
          <a:ln/>
        </p:spPr>
        <p:txBody>
          <a:bodyPr/>
          <a:lstStyle/>
          <a:p>
            <a:endParaRPr lang="en-US"/>
          </a:p>
        </p:txBody>
      </p:sp>
      <p:sp>
        <p:nvSpPr>
          <p:cNvPr id="6" name="Text 3"/>
          <p:cNvSpPr/>
          <p:nvPr/>
        </p:nvSpPr>
        <p:spPr>
          <a:xfrm>
            <a:off x="2037993" y="1198840"/>
            <a:ext cx="9685020" cy="555427"/>
          </a:xfrm>
          <a:prstGeom prst="rect">
            <a:avLst/>
          </a:prstGeom>
          <a:noFill/>
          <a:ln/>
        </p:spPr>
        <p:txBody>
          <a:bodyPr wrap="none" rtlCol="0" anchor="t"/>
          <a:lstStyle/>
          <a:p>
            <a:pPr marL="0" indent="0">
              <a:lnSpc>
                <a:spcPts val="4374"/>
              </a:lnSpc>
              <a:buNone/>
            </a:pPr>
            <a:r>
              <a:rPr lang="en-US" sz="3499" dirty="0">
                <a:solidFill>
                  <a:srgbClr val="FFFFFF"/>
                </a:solidFill>
                <a:latin typeface="Fraunces" pitchFamily="34" charset="0"/>
                <a:ea typeface="Fraunces" pitchFamily="34" charset="-122"/>
                <a:cs typeface="Fraunces" pitchFamily="34" charset="-120"/>
              </a:rPr>
              <a:t>Challenges and Trends in Healthcare Systems</a:t>
            </a:r>
            <a:endParaRPr lang="en-US" sz="3499" dirty="0"/>
          </a:p>
        </p:txBody>
      </p:sp>
      <p:sp>
        <p:nvSpPr>
          <p:cNvPr id="7" name="Shape 4"/>
          <p:cNvSpPr/>
          <p:nvPr/>
        </p:nvSpPr>
        <p:spPr>
          <a:xfrm>
            <a:off x="2037993" y="2177772"/>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8" name="Text 5"/>
          <p:cNvSpPr/>
          <p:nvPr/>
        </p:nvSpPr>
        <p:spPr>
          <a:xfrm>
            <a:off x="2211705" y="2219444"/>
            <a:ext cx="15240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1</a:t>
            </a:r>
            <a:endParaRPr lang="en-US" sz="2624" dirty="0"/>
          </a:p>
        </p:txBody>
      </p:sp>
      <p:sp>
        <p:nvSpPr>
          <p:cNvPr id="9" name="Text 6"/>
          <p:cNvSpPr/>
          <p:nvPr/>
        </p:nvSpPr>
        <p:spPr>
          <a:xfrm>
            <a:off x="2760107" y="2254091"/>
            <a:ext cx="2647950" cy="694373"/>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Rising Costs and Financial Pressures</a:t>
            </a:r>
            <a:endParaRPr lang="en-US" sz="2187" dirty="0"/>
          </a:p>
        </p:txBody>
      </p:sp>
      <p:sp>
        <p:nvSpPr>
          <p:cNvPr id="10" name="Text 7"/>
          <p:cNvSpPr/>
          <p:nvPr/>
        </p:nvSpPr>
        <p:spPr>
          <a:xfrm>
            <a:off x="2760107" y="3170634"/>
            <a:ext cx="2647950" cy="1421606"/>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Escalating costs due to advances in technology and increased demand for healthcare</a:t>
            </a:r>
            <a:endParaRPr lang="en-US" sz="1750" dirty="0"/>
          </a:p>
        </p:txBody>
      </p:sp>
      <p:sp>
        <p:nvSpPr>
          <p:cNvPr id="11" name="Shape 8"/>
          <p:cNvSpPr/>
          <p:nvPr/>
        </p:nvSpPr>
        <p:spPr>
          <a:xfrm>
            <a:off x="5630228" y="2177772"/>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12" name="Text 9"/>
          <p:cNvSpPr/>
          <p:nvPr/>
        </p:nvSpPr>
        <p:spPr>
          <a:xfrm>
            <a:off x="5777270" y="2219444"/>
            <a:ext cx="20574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2</a:t>
            </a:r>
            <a:endParaRPr lang="en-US" sz="2624" dirty="0"/>
          </a:p>
        </p:txBody>
      </p:sp>
      <p:sp>
        <p:nvSpPr>
          <p:cNvPr id="13" name="Text 10"/>
          <p:cNvSpPr/>
          <p:nvPr/>
        </p:nvSpPr>
        <p:spPr>
          <a:xfrm>
            <a:off x="6352342" y="2254091"/>
            <a:ext cx="2647950" cy="1388745"/>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Technological Advancements and Digital Transformation</a:t>
            </a:r>
            <a:endParaRPr lang="en-US" sz="2187" dirty="0"/>
          </a:p>
        </p:txBody>
      </p:sp>
      <p:sp>
        <p:nvSpPr>
          <p:cNvPr id="14" name="Text 11"/>
          <p:cNvSpPr/>
          <p:nvPr/>
        </p:nvSpPr>
        <p:spPr>
          <a:xfrm>
            <a:off x="6352342" y="3865007"/>
            <a:ext cx="2647950" cy="1066205"/>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The impact of innovative technologies on healthcare delivery</a:t>
            </a:r>
            <a:endParaRPr lang="en-US" sz="1750" dirty="0"/>
          </a:p>
        </p:txBody>
      </p:sp>
      <p:sp>
        <p:nvSpPr>
          <p:cNvPr id="15" name="Shape 12"/>
          <p:cNvSpPr/>
          <p:nvPr/>
        </p:nvSpPr>
        <p:spPr>
          <a:xfrm>
            <a:off x="9222462" y="2177772"/>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16" name="Text 13"/>
          <p:cNvSpPr/>
          <p:nvPr/>
        </p:nvSpPr>
        <p:spPr>
          <a:xfrm>
            <a:off x="9380934" y="2219444"/>
            <a:ext cx="18288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3</a:t>
            </a:r>
            <a:endParaRPr lang="en-US" sz="2624" dirty="0"/>
          </a:p>
        </p:txBody>
      </p:sp>
      <p:sp>
        <p:nvSpPr>
          <p:cNvPr id="17" name="Text 14"/>
          <p:cNvSpPr/>
          <p:nvPr/>
        </p:nvSpPr>
        <p:spPr>
          <a:xfrm>
            <a:off x="9944576" y="2254091"/>
            <a:ext cx="2647950" cy="1388745"/>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Demographic Changes and Chronic Disease Burden</a:t>
            </a:r>
            <a:endParaRPr lang="en-US" sz="2187" dirty="0"/>
          </a:p>
        </p:txBody>
      </p:sp>
      <p:sp>
        <p:nvSpPr>
          <p:cNvPr id="18" name="Text 15"/>
          <p:cNvSpPr/>
          <p:nvPr/>
        </p:nvSpPr>
        <p:spPr>
          <a:xfrm>
            <a:off x="9944576" y="3865007"/>
            <a:ext cx="2647950" cy="1066205"/>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Shifting demographics and the rise in chronic diseases</a:t>
            </a:r>
            <a:endParaRPr lang="en-US" sz="1750" dirty="0"/>
          </a:p>
        </p:txBody>
      </p:sp>
      <p:sp>
        <p:nvSpPr>
          <p:cNvPr id="19" name="Shape 16"/>
          <p:cNvSpPr/>
          <p:nvPr/>
        </p:nvSpPr>
        <p:spPr>
          <a:xfrm>
            <a:off x="2037993" y="5326975"/>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20" name="Text 17"/>
          <p:cNvSpPr/>
          <p:nvPr/>
        </p:nvSpPr>
        <p:spPr>
          <a:xfrm>
            <a:off x="2185035" y="5368647"/>
            <a:ext cx="20574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4</a:t>
            </a:r>
            <a:endParaRPr lang="en-US" sz="2624" dirty="0"/>
          </a:p>
        </p:txBody>
      </p:sp>
      <p:sp>
        <p:nvSpPr>
          <p:cNvPr id="21" name="Text 18"/>
          <p:cNvSpPr/>
          <p:nvPr/>
        </p:nvSpPr>
        <p:spPr>
          <a:xfrm>
            <a:off x="2760107" y="5403294"/>
            <a:ext cx="4444008" cy="694373"/>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Healthcare Disparities and Access to Care</a:t>
            </a:r>
            <a:endParaRPr lang="en-US" sz="2187" dirty="0"/>
          </a:p>
        </p:txBody>
      </p:sp>
      <p:sp>
        <p:nvSpPr>
          <p:cNvPr id="22" name="Text 19"/>
          <p:cNvSpPr/>
          <p:nvPr/>
        </p:nvSpPr>
        <p:spPr>
          <a:xfrm>
            <a:off x="2760107" y="6319838"/>
            <a:ext cx="4444008" cy="710803"/>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Addressing inequalities in healthcare access and delivery</a:t>
            </a:r>
            <a:endParaRPr lang="en-US" sz="1750" dirty="0"/>
          </a:p>
        </p:txBody>
      </p:sp>
      <p:sp>
        <p:nvSpPr>
          <p:cNvPr id="23" name="Shape 20"/>
          <p:cNvSpPr/>
          <p:nvPr/>
        </p:nvSpPr>
        <p:spPr>
          <a:xfrm>
            <a:off x="7426285" y="5326975"/>
            <a:ext cx="499943" cy="499943"/>
          </a:xfrm>
          <a:prstGeom prst="roundRect">
            <a:avLst>
              <a:gd name="adj" fmla="val 20000"/>
            </a:avLst>
          </a:prstGeom>
          <a:solidFill>
            <a:srgbClr val="283157"/>
          </a:solidFill>
          <a:ln w="13811">
            <a:solidFill>
              <a:srgbClr val="303B69"/>
            </a:solidFill>
            <a:prstDash val="solid"/>
          </a:ln>
        </p:spPr>
        <p:txBody>
          <a:bodyPr/>
          <a:lstStyle/>
          <a:p>
            <a:endParaRPr lang="en-US"/>
          </a:p>
        </p:txBody>
      </p:sp>
      <p:sp>
        <p:nvSpPr>
          <p:cNvPr id="24" name="Text 21"/>
          <p:cNvSpPr/>
          <p:nvPr/>
        </p:nvSpPr>
        <p:spPr>
          <a:xfrm>
            <a:off x="7580948" y="5368647"/>
            <a:ext cx="19050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5</a:t>
            </a:r>
            <a:endParaRPr lang="en-US" sz="2624" dirty="0"/>
          </a:p>
        </p:txBody>
      </p:sp>
      <p:sp>
        <p:nvSpPr>
          <p:cNvPr id="25" name="Text 22"/>
          <p:cNvSpPr/>
          <p:nvPr/>
        </p:nvSpPr>
        <p:spPr>
          <a:xfrm>
            <a:off x="8148399" y="5403294"/>
            <a:ext cx="4152900"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Shift towards Value-Based Care</a:t>
            </a:r>
            <a:endParaRPr lang="en-US" sz="2187" dirty="0"/>
          </a:p>
        </p:txBody>
      </p:sp>
      <p:sp>
        <p:nvSpPr>
          <p:cNvPr id="26" name="Text 23"/>
          <p:cNvSpPr/>
          <p:nvPr/>
        </p:nvSpPr>
        <p:spPr>
          <a:xfrm>
            <a:off x="8148399" y="5972651"/>
            <a:ext cx="4444008" cy="710803"/>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The trend of prioritizing outcomes, quality, and patient satisfaction</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txBody>
          <a:bodyPr/>
          <a:lstStyle/>
          <a:p>
            <a:endParaRPr lang="en-US"/>
          </a:p>
        </p:txBody>
      </p:sp>
      <p:sp>
        <p:nvSpPr>
          <p:cNvPr id="3" name="Shape 1"/>
          <p:cNvSpPr/>
          <p:nvPr/>
        </p:nvSpPr>
        <p:spPr>
          <a:xfrm>
            <a:off x="0" y="0"/>
            <a:ext cx="14630400" cy="8229600"/>
          </a:xfrm>
          <a:prstGeom prst="rect">
            <a:avLst/>
          </a:prstGeom>
          <a:solidFill>
            <a:srgbClr val="080E26"/>
          </a:solidFill>
          <a:ln w="13811">
            <a:solidFill>
              <a:srgbClr val="565151"/>
            </a:solidFill>
            <a:prstDash val="solid"/>
          </a:ln>
        </p:spPr>
        <p:txBody>
          <a:bodyPr/>
          <a:lstStyle/>
          <a:p>
            <a:endParaRPr lang="en-US"/>
          </a:p>
        </p:txBody>
      </p:sp>
      <p:sp>
        <p:nvSpPr>
          <p:cNvPr id="4" name="Text 2"/>
          <p:cNvSpPr/>
          <p:nvPr/>
        </p:nvSpPr>
        <p:spPr>
          <a:xfrm>
            <a:off x="2037993" y="3490198"/>
            <a:ext cx="10104120" cy="555427"/>
          </a:xfrm>
          <a:prstGeom prst="rect">
            <a:avLst/>
          </a:prstGeom>
          <a:noFill/>
          <a:ln/>
        </p:spPr>
        <p:txBody>
          <a:bodyPr wrap="none" rtlCol="0" anchor="t"/>
          <a:lstStyle/>
          <a:p>
            <a:pPr marL="0" indent="0">
              <a:lnSpc>
                <a:spcPts val="4374"/>
              </a:lnSpc>
              <a:buNone/>
            </a:pPr>
            <a:r>
              <a:rPr lang="en-US" sz="3499" dirty="0">
                <a:solidFill>
                  <a:srgbClr val="FFFFFF"/>
                </a:solidFill>
                <a:latin typeface="Fraunces" pitchFamily="34" charset="0"/>
                <a:ea typeface="Fraunces" pitchFamily="34" charset="-122"/>
                <a:cs typeface="Fraunces" pitchFamily="34" charset="-120"/>
              </a:rPr>
              <a:t>Conclusion: Understanding Healthcare Systems</a:t>
            </a:r>
            <a:endParaRPr lang="en-US" sz="3499" dirty="0"/>
          </a:p>
        </p:txBody>
      </p:sp>
      <p:sp>
        <p:nvSpPr>
          <p:cNvPr id="5" name="Text 3"/>
          <p:cNvSpPr/>
          <p:nvPr/>
        </p:nvSpPr>
        <p:spPr>
          <a:xfrm>
            <a:off x="2037993" y="4295537"/>
            <a:ext cx="10554414" cy="1777008"/>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Leaders in healthcare must have a comprehensive understanding of healthcare systems to drive positive change. This topic has provided insights into the components, functions, and stakeholders of healthcare systems, as well as the challenges and trends impacting their evolution. Armed with this knowledge, leaders can effectively lead and make informed decisions to optimize healthcare delivery and improve patient outcomes.</a:t>
            </a:r>
            <a:endParaRPr lang="en-US" sz="1750" dirty="0"/>
          </a:p>
        </p:txBody>
      </p:sp>
      <p:pic>
        <p:nvPicPr>
          <p:cNvPr id="6" name="Image 0" descr="preencoded.png"/>
          <p:cNvPicPr>
            <a:picLocks noChangeAspect="1"/>
          </p:cNvPicPr>
          <p:nvPr/>
        </p:nvPicPr>
        <p:blipFill>
          <a:blip r:embed="rId3"/>
          <a:stretch>
            <a:fillRect/>
          </a:stretch>
        </p:blipFill>
        <p:spPr>
          <a:xfrm>
            <a:off x="0" y="0"/>
            <a:ext cx="14630400" cy="133314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1389</Words>
  <Application>Microsoft Office PowerPoint</Application>
  <PresentationFormat>Custom</PresentationFormat>
  <Paragraphs>187</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Epilogue</vt:lpstr>
      <vt:lpstr>Fraunces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in Healthcare: Understanding Organizational Dynamics</dc:title>
  <dc:subject/>
  <dc:creator/>
  <cp:lastModifiedBy/>
  <cp:revision>1</cp:revision>
  <dcterms:created xsi:type="dcterms:W3CDTF">2023-08-30T16:59:54Z</dcterms:created>
  <dcterms:modified xsi:type="dcterms:W3CDTF">2023-08-30T17:04:15Z</dcterms:modified>
</cp:coreProperties>
</file>