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5" d="100"/>
          <a:sy n="75" d="100"/>
        </p:scale>
        <p:origin x="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11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dirty="0"/>
          </a:p>
        </p:txBody>
      </p:sp>
      <p:sp>
        <p:nvSpPr>
          <p:cNvPr id="4" name="Text 2"/>
          <p:cNvSpPr/>
          <p:nvPr/>
        </p:nvSpPr>
        <p:spPr>
          <a:xfrm>
            <a:off x="2037993" y="3284458"/>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Leading in Healthcare: Understanding Team Dynamics</a:t>
            </a:r>
            <a:endParaRPr lang="en-US" sz="5249" dirty="0"/>
          </a:p>
        </p:txBody>
      </p:sp>
      <p:sp>
        <p:nvSpPr>
          <p:cNvPr id="5" name="Text 3"/>
          <p:cNvSpPr/>
          <p:nvPr/>
        </p:nvSpPr>
        <p:spPr>
          <a:xfrm>
            <a:off x="2037993" y="5284113"/>
            <a:ext cx="10554414"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 the skills to effectively lead healthcare teams.</a:t>
            </a:r>
            <a:endParaRPr lang="en-US" sz="1750" dirty="0"/>
          </a:p>
        </p:txBody>
      </p:sp>
      <p:sp>
        <p:nvSpPr>
          <p:cNvPr id="8" name="Text 5"/>
          <p:cNvSpPr/>
          <p:nvPr/>
        </p:nvSpPr>
        <p:spPr>
          <a:xfrm>
            <a:off x="2037993" y="5889427"/>
            <a:ext cx="4968449"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9" name="Image 1"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Effective Communication Strategies</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key to fostering successful team dynamics in healthcare. Leaders can utilize active listening, promote open and transparent communication, enhance written and non-verbal communication, and employ conflict resolution strategies to build strong relationships, improve collaboration, and create a positive work environment. Remember, communication is a continuous process that requires constant practice and refinement.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Conflict Resolution in Healthcare Teams</a:t>
            </a:r>
            <a:endParaRPr lang="en-US" sz="4374" dirty="0"/>
          </a:p>
        </p:txBody>
      </p:sp>
      <p:sp>
        <p:nvSpPr>
          <p:cNvPr id="5" name="Text 3"/>
          <p:cNvSpPr/>
          <p:nvPr/>
        </p:nvSpPr>
        <p:spPr>
          <a:xfrm>
            <a:off x="63195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Conflict is inevitable in healthcare teams due to the high-stakes nature of the work and diverse perspectives of team members. Leaders can utilize strategies such as active listening, mediation, and problem-solving to effectively resolve conflicts and prevent escalation. By addressing conflicts proactively, leaders can promote positive team dynamics and ensure high-quality patient care.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5416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Conflict in Healthcare Teams</a:t>
            </a:r>
            <a:endParaRPr lang="en-US" sz="4374" dirty="0"/>
          </a:p>
        </p:txBody>
      </p:sp>
      <p:sp>
        <p:nvSpPr>
          <p:cNvPr id="5" name="Text 3"/>
          <p:cNvSpPr/>
          <p:nvPr/>
        </p:nvSpPr>
        <p:spPr>
          <a:xfrm>
            <a:off x="2037993" y="4576167"/>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Conflict in healthcare teams can arise from various sources, such as differences in professional opinions, communication breakdowns, workload distribution, power struggles, and personal or cultural differences. Leaders must recognize the signs of conflict and understand the underlying causes to effectively resolve conflicts and prevent escalation. By addressing conflicts proactively, leaders can promote positive team dynamics and ensure high-quality patient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84034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Improving Communication for Conflict Resolution in Healthcare Teams</a:t>
            </a:r>
            <a:endParaRPr lang="en-US" sz="4374" dirty="0"/>
          </a:p>
        </p:txBody>
      </p:sp>
      <p:sp>
        <p:nvSpPr>
          <p:cNvPr id="5" name="Text 3"/>
          <p:cNvSpPr/>
          <p:nvPr/>
        </p:nvSpPr>
        <p:spPr>
          <a:xfrm>
            <a:off x="833199" y="4256723"/>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Open and transparent communication is vital for resolving conflicts within healthcare teams. Leaders can encourage active listening, foster a safe environment, and promote effective dialogue among team members. Utilizing respectful language, paraphrasing to ensure understanding, and facilitating constructive feedback are essential techniques for addressing conflicts.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Collaborative Problem-Solving in Healthcare Teams</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Collaborative problem-solving enables healthcare teams to work together towards finding mutually acceptable solutions. Leaders can facilitate brainstorming sessions, encourage the sharing of perspectives, and guide the team towards consensus. This approach fosters a shared understanding of the problem and a joint commitment to finding a solution, which can lead to more effective conflict resolution.</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48494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Mediation and Facilitation in Healthcare Conflict Resolution</a:t>
            </a:r>
            <a:endParaRPr lang="en-US" sz="4374" dirty="0"/>
          </a:p>
        </p:txBody>
      </p:sp>
      <p:sp>
        <p:nvSpPr>
          <p:cNvPr id="5" name="Text 3"/>
          <p:cNvSpPr/>
          <p:nvPr/>
        </p:nvSpPr>
        <p:spPr>
          <a:xfrm>
            <a:off x="833199" y="390132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Mediation and facilitation can be effective techniques for resolving complex conflicts in healthcare teams. Mediation involves an impartial third party who helps team members explore underlying issues and identify common ground. Facilitation focuses on guiding the team through a structured process to overcome barriers and find a mutually agreeable solution. These techniques can be particularly useful when conflicts have become entrenched or when there are power imbalances within the team.</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Conflict Management Training for Healthcare Teams</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Providing conflict management training for healthcare teams can equip individuals with the skills and knowledge necessary to navigate conflicts effectively. This training can cover topics such as active listening, emotional intelligence, negotiation techniques, and cultural competency. By enhancing the conflict-resolution skills of team members, leaders can promote a more harmonious and productive work environment.</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48494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Establishing Clear Team Norms and Processes for Conflict Resolution</a:t>
            </a:r>
            <a:endParaRPr lang="en-US" sz="4374" dirty="0"/>
          </a:p>
        </p:txBody>
      </p:sp>
      <p:sp>
        <p:nvSpPr>
          <p:cNvPr id="5" name="Text 3"/>
          <p:cNvSpPr/>
          <p:nvPr/>
        </p:nvSpPr>
        <p:spPr>
          <a:xfrm>
            <a:off x="6319599" y="390132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Clear norms and processes can help prevent conflicts and provide a framework for resolving them when they occur. Leaders should establish team norms that encourage respectful communication, collaboration, and feedback. Additionally, creating standardized processes for conflict resolution, such as utilizing a designated third-party mediator or establishing a specific meeting format for conflict discussions, can ensure consistent and fair approaches to conflict resolution.</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Promoting Psychological Safety for Effective Conflict Resolution</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Creating a culture of psychological safety is crucial for effective conflict resolution within healthcare teams. Leaders should foster an environment where individuals feel safe to voice their concerns and participate in conflict resolution processes without fear of retribution. By promoting psychological safety, leaders can encourage open and honest discussions that lead to constructive resolutions.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048708"/>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Review of Conflict Resolution in Healthcare Teams</a:t>
            </a:r>
            <a:endParaRPr lang="en-US" sz="5249" dirty="0"/>
          </a:p>
        </p:txBody>
      </p:sp>
      <p:sp>
        <p:nvSpPr>
          <p:cNvPr id="7" name="Text 4"/>
          <p:cNvSpPr/>
          <p:nvPr/>
        </p:nvSpPr>
        <p:spPr>
          <a:xfrm>
            <a:off x="2037993" y="4048363"/>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Conflict resolution is a vital skill for leaders in healthcare teams. By employing effective communication, collaborative problem-solving, mediation and facilitation techniques, providing conflict management training, establishing clear team norms and processes, and promoting a culture of psychological safety, leaders can navigate conflicts and maintain positive team dynamics. Successful conflict resolution ultimately contributes to improved patient care and overall team performance.</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109907"/>
            <a:ext cx="5332690" cy="833199"/>
          </a:xfrm>
          <a:prstGeom prst="rect">
            <a:avLst/>
          </a:prstGeom>
          <a:noFill/>
          <a:ln/>
        </p:spPr>
        <p:txBody>
          <a:bodyPr wrap="non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Overview </a:t>
            </a:r>
            <a:endParaRPr lang="en-US" sz="5249" dirty="0"/>
          </a:p>
        </p:txBody>
      </p:sp>
      <p:sp>
        <p:nvSpPr>
          <p:cNvPr id="5" name="Text 3"/>
          <p:cNvSpPr/>
          <p:nvPr/>
        </p:nvSpPr>
        <p:spPr>
          <a:xfrm>
            <a:off x="6319599" y="3276362"/>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provides an in-depth understanding of team dynamics in the healthcare industry and equips participants with the necessary skills to lead teams effectively. Through a combination of theoretical knowledge and practical application, learners will explore topics such as communication strategies, conflict resolution, and fostering collaboration within healthcare teams. The course offers valuable insights and techniques that can be applied to enhance leadership abilities and improve team performance.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Fostering Collaboration for Team Success</a:t>
            </a:r>
            <a:endParaRPr lang="en-US" sz="4374" dirty="0"/>
          </a:p>
        </p:txBody>
      </p:sp>
      <p:sp>
        <p:nvSpPr>
          <p:cNvPr id="5" name="Text 3"/>
          <p:cNvSpPr/>
          <p:nvPr/>
        </p:nvSpPr>
        <p:spPr>
          <a:xfrm>
            <a:off x="63195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Collaboration is essential for achieving organizational goals and improving patient care in healthcare teams. Leaders can foster collaboration by encouraging open communication, sharing information and resources, promoting cross-functional teams, and recognizing and celebrating team achievements. By creating a collaborative culture, healthcare teams can work together effectively and enhance the quality of care they provide.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070741"/>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The Importance of Collaboration in Healthcare</a:t>
            </a:r>
            <a:endParaRPr lang="en-US" sz="5249" dirty="0"/>
          </a:p>
        </p:txBody>
      </p:sp>
      <p:sp>
        <p:nvSpPr>
          <p:cNvPr id="5" name="Text 3"/>
          <p:cNvSpPr/>
          <p:nvPr/>
        </p:nvSpPr>
        <p:spPr>
          <a:xfrm>
            <a:off x="2037993" y="5070396"/>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Collaboration is integral to healthcare delivery as it enables effective communication, shared decision-making, and coordinated efforts among team members. By leveraging the diverse expertise and perspectives of individuals, collaboration enhances problem-solving abilities, promotes innovation, and ensures the delivery of high-quality and patient-centered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09580"/>
            <a:ext cx="10256520" cy="833199"/>
          </a:xfrm>
          <a:prstGeom prst="rect">
            <a:avLst/>
          </a:prstGeom>
          <a:noFill/>
          <a:ln/>
        </p:spPr>
        <p:txBody>
          <a:bodyPr wrap="non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Creating a Collaborative Culture</a:t>
            </a:r>
            <a:endParaRPr lang="en-US" sz="5249" dirty="0"/>
          </a:p>
        </p:txBody>
      </p:sp>
      <p:sp>
        <p:nvSpPr>
          <p:cNvPr id="5" name="Text 3"/>
          <p:cNvSpPr/>
          <p:nvPr/>
        </p:nvSpPr>
        <p:spPr>
          <a:xfrm>
            <a:off x="2037993" y="4476036"/>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Leaders play a crucial role in creating a collaborative culture within their healthcare teams. They can foster collaboration by promoting a supportive and inclusive environment, where open communication is encouraged, and diverse opinions are respected. Emphasizing the value of teamwork, recognizing and appreciating individual contributions, and promoting a sense of belonging within the team are key elements of building a collaborative culture.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715339"/>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Building Trust and Psychological Safety</a:t>
            </a:r>
            <a:endParaRPr lang="en-US" sz="5249" dirty="0"/>
          </a:p>
        </p:txBody>
      </p:sp>
      <p:sp>
        <p:nvSpPr>
          <p:cNvPr id="5" name="Text 3"/>
          <p:cNvSpPr/>
          <p:nvPr/>
        </p:nvSpPr>
        <p:spPr>
          <a:xfrm>
            <a:off x="2037993" y="4714994"/>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Trust and psychological safety are the foundation of successful collaboration within any team. Leaders can cultivate trust by demonstrating integrity, transparency, and accountability in their actions and decisions. Encouraging open dialogue, active listening, and valuing diverse perspectives help create a psychologically safe environment where team members feel comfortable voicing their opinions, sharing ideas, and taking risks without the fear of judgment or repercussion.</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715339"/>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Effective Communication in Collaboration</a:t>
            </a:r>
            <a:endParaRPr lang="en-US" sz="5249" dirty="0"/>
          </a:p>
        </p:txBody>
      </p:sp>
      <p:sp>
        <p:nvSpPr>
          <p:cNvPr id="5" name="Text 3"/>
          <p:cNvSpPr/>
          <p:nvPr/>
        </p:nvSpPr>
        <p:spPr>
          <a:xfrm>
            <a:off x="2037993" y="4714994"/>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a cornerstone of collaboration. Leaders need to establish clear and consistent communication channels within their teams, ensuring that information is shared in a timely and accurate manner. They should encourage active listening, promoting two-way communication and providing opportunities for team members to express their thoughts, concerns, and suggestions. Emphasizing the importance of respectful and empathetic communication promotes trust, fosters collaboration, and minimizes conflicts.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92981"/>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Establishing Shared Goals and Objectives</a:t>
            </a:r>
            <a:endParaRPr lang="en-US" sz="5249" dirty="0"/>
          </a:p>
        </p:txBody>
      </p:sp>
      <p:sp>
        <p:nvSpPr>
          <p:cNvPr id="5" name="Text 3"/>
          <p:cNvSpPr/>
          <p:nvPr/>
        </p:nvSpPr>
        <p:spPr>
          <a:xfrm>
            <a:off x="2037993" y="4892635"/>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Aligning team members towards a common purpose is crucial for fostering collaboration. Leaders should involve the team in defining shared goals and objectives, ensuring that they are meaningful, measurable, and achievable. By establishing clear expectations and providing regular feedback, leaders can guide the team towards collaborative efforts that contribute to the overall success of the healthcare organization.</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92981"/>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Leveraging Diversity and Inclusion</a:t>
            </a:r>
            <a:endParaRPr lang="en-US" sz="5249" dirty="0"/>
          </a:p>
        </p:txBody>
      </p:sp>
      <p:sp>
        <p:nvSpPr>
          <p:cNvPr id="5" name="Text 3"/>
          <p:cNvSpPr/>
          <p:nvPr/>
        </p:nvSpPr>
        <p:spPr>
          <a:xfrm>
            <a:off x="2037993" y="4892635"/>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teams consist of individuals with diverse backgrounds, experiences, and expertise. Leaders can capitalize on this diversity by actively promoting inclusion and leveraging the unique strengths of each team member. Encouraging cross-functional collaboration, fostering interdisciplinary teamwork, and building partnerships across various healthcare disciplines enhance collaboration and enable comprehensive and holistic patient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715339"/>
            <a:ext cx="10554414"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Conflict Resolution and Collaboration</a:t>
            </a:r>
            <a:endParaRPr lang="en-US" sz="5249" dirty="0"/>
          </a:p>
        </p:txBody>
      </p:sp>
      <p:sp>
        <p:nvSpPr>
          <p:cNvPr id="5" name="Text 3"/>
          <p:cNvSpPr/>
          <p:nvPr/>
        </p:nvSpPr>
        <p:spPr>
          <a:xfrm>
            <a:off x="2037993" y="4714994"/>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Conflicts are inevitable within any team, but effective leaders use conflict as an opportunity for growth and increased collaboration. They facilitate open and honest discussions to address conflicts, encourage a problem-solving approach, and promote mutual understanding among team members. By providing conflict resolution strategies and promoting a culture of respect and empathy, leaders can ensure that conflicts are dealt with promptly and collaboratively, leading to improved team dynamics and enhanced patient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276707"/>
            <a:ext cx="7477601" cy="24995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Conclusion -  Fostering Collaboration for Team Success</a:t>
            </a:r>
            <a:endParaRPr lang="en-US" sz="5249" dirty="0"/>
          </a:p>
        </p:txBody>
      </p:sp>
      <p:sp>
        <p:nvSpPr>
          <p:cNvPr id="5" name="Text 3"/>
          <p:cNvSpPr/>
          <p:nvPr/>
        </p:nvSpPr>
        <p:spPr>
          <a:xfrm>
            <a:off x="6319599" y="410956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Fostering collaboration within healthcare teams is essential for achieving team success and delivering high-quality patient care. Leaders play a pivotal role in creating a collaborative culture, building trust, promoting effective communication, establishing shared goals, leveraging diversity, and resolving conflicts. By implementing these strategies, leaders can harness the collective strength of their teams, leading to improved outcomes, enhanced patient experiences, and a more resilient healthcare system.</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2696"/>
          </a:xfrm>
          <a:prstGeom prst="rect">
            <a:avLst/>
          </a:prstGeom>
          <a:solidFill>
            <a:srgbClr val="080E26"/>
          </a:solidFill>
          <a:ln w="11906">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2696"/>
          </a:xfrm>
          <a:prstGeom prst="rect">
            <a:avLst/>
          </a:prstGeom>
        </p:spPr>
      </p:pic>
      <p:sp>
        <p:nvSpPr>
          <p:cNvPr id="5" name="Shape 2"/>
          <p:cNvSpPr/>
          <p:nvPr/>
        </p:nvSpPr>
        <p:spPr>
          <a:xfrm>
            <a:off x="0" y="0"/>
            <a:ext cx="14630400" cy="8232696"/>
          </a:xfrm>
          <a:prstGeom prst="rect">
            <a:avLst/>
          </a:prstGeom>
          <a:solidFill>
            <a:srgbClr val="080E26">
              <a:alpha val="80000"/>
            </a:srgbClr>
          </a:solidFill>
          <a:ln/>
        </p:spPr>
        <p:txBody>
          <a:bodyPr/>
          <a:lstStyle/>
          <a:p>
            <a:endParaRPr lang="en-US"/>
          </a:p>
        </p:txBody>
      </p:sp>
      <p:sp>
        <p:nvSpPr>
          <p:cNvPr id="6" name="Text 3"/>
          <p:cNvSpPr/>
          <p:nvPr/>
        </p:nvSpPr>
        <p:spPr>
          <a:xfrm>
            <a:off x="2766536" y="526613"/>
            <a:ext cx="4754880" cy="718185"/>
          </a:xfrm>
          <a:prstGeom prst="rect">
            <a:avLst/>
          </a:prstGeom>
          <a:noFill/>
          <a:ln/>
        </p:spPr>
        <p:txBody>
          <a:bodyPr wrap="none" rtlCol="0" anchor="t"/>
          <a:lstStyle/>
          <a:p>
            <a:pPr marL="0" indent="0">
              <a:lnSpc>
                <a:spcPts val="5655"/>
              </a:lnSpc>
              <a:buNone/>
            </a:pPr>
            <a:r>
              <a:rPr lang="en-US" sz="4524" dirty="0">
                <a:solidFill>
                  <a:srgbClr val="FFFFFF"/>
                </a:solidFill>
                <a:latin typeface="Fraunces" pitchFamily="34" charset="0"/>
                <a:ea typeface="Fraunces" pitchFamily="34" charset="-122"/>
                <a:cs typeface="Fraunces" pitchFamily="34" charset="-120"/>
              </a:rPr>
              <a:t>Review of Course</a:t>
            </a:r>
            <a:endParaRPr lang="en-US" sz="4524" dirty="0"/>
          </a:p>
        </p:txBody>
      </p:sp>
      <p:sp>
        <p:nvSpPr>
          <p:cNvPr id="7" name="Text 4"/>
          <p:cNvSpPr/>
          <p:nvPr/>
        </p:nvSpPr>
        <p:spPr>
          <a:xfrm>
            <a:off x="2766536" y="1531977"/>
            <a:ext cx="3830360" cy="598408"/>
          </a:xfrm>
          <a:prstGeom prst="rect">
            <a:avLst/>
          </a:prstGeom>
          <a:noFill/>
          <a:ln/>
        </p:spPr>
        <p:txBody>
          <a:bodyPr wrap="none" rtlCol="0" anchor="t"/>
          <a:lstStyle/>
          <a:p>
            <a:pPr marL="0" indent="0">
              <a:lnSpc>
                <a:spcPts val="4713"/>
              </a:lnSpc>
              <a:buNone/>
            </a:pPr>
            <a:r>
              <a:rPr lang="en-US" sz="3770" dirty="0">
                <a:solidFill>
                  <a:srgbClr val="FFFFFF"/>
                </a:solidFill>
                <a:latin typeface="Fraunces" pitchFamily="34" charset="0"/>
                <a:ea typeface="Fraunces" pitchFamily="34" charset="-122"/>
                <a:cs typeface="Fraunces" pitchFamily="34" charset="-120"/>
              </a:rPr>
              <a:t>Key Takeaways</a:t>
            </a:r>
            <a:endParaRPr lang="en-US" sz="3770" dirty="0"/>
          </a:p>
        </p:txBody>
      </p:sp>
      <p:sp>
        <p:nvSpPr>
          <p:cNvPr id="8" name="Shape 5"/>
          <p:cNvSpPr/>
          <p:nvPr/>
        </p:nvSpPr>
        <p:spPr>
          <a:xfrm>
            <a:off x="2766536" y="2567107"/>
            <a:ext cx="430887" cy="430887"/>
          </a:xfrm>
          <a:prstGeom prst="roundRect">
            <a:avLst>
              <a:gd name="adj" fmla="val 20002"/>
            </a:avLst>
          </a:prstGeom>
          <a:solidFill>
            <a:srgbClr val="283157"/>
          </a:solidFill>
          <a:ln w="11906">
            <a:solidFill>
              <a:srgbClr val="303B69"/>
            </a:solidFill>
            <a:prstDash val="solid"/>
          </a:ln>
        </p:spPr>
        <p:txBody>
          <a:bodyPr/>
          <a:lstStyle/>
          <a:p>
            <a:endParaRPr lang="en-US"/>
          </a:p>
        </p:txBody>
      </p:sp>
      <p:sp>
        <p:nvSpPr>
          <p:cNvPr id="9" name="Text 6"/>
          <p:cNvSpPr/>
          <p:nvPr/>
        </p:nvSpPr>
        <p:spPr>
          <a:xfrm>
            <a:off x="2917150" y="2602944"/>
            <a:ext cx="129540" cy="359092"/>
          </a:xfrm>
          <a:prstGeom prst="rect">
            <a:avLst/>
          </a:prstGeom>
          <a:noFill/>
          <a:ln/>
        </p:spPr>
        <p:txBody>
          <a:bodyPr wrap="none" rtlCol="0" anchor="t"/>
          <a:lstStyle/>
          <a:p>
            <a:pPr marL="0" indent="0" algn="ctr">
              <a:lnSpc>
                <a:spcPts val="2828"/>
              </a:lnSpc>
              <a:buNone/>
            </a:pPr>
            <a:r>
              <a:rPr lang="en-US" sz="2262" dirty="0">
                <a:solidFill>
                  <a:srgbClr val="EBECEF"/>
                </a:solidFill>
                <a:latin typeface="Fraunces" pitchFamily="34" charset="0"/>
                <a:ea typeface="Fraunces" pitchFamily="34" charset="-122"/>
                <a:cs typeface="Fraunces" pitchFamily="34" charset="-120"/>
              </a:rPr>
              <a:t>1</a:t>
            </a:r>
            <a:endParaRPr lang="en-US" sz="2262" dirty="0"/>
          </a:p>
        </p:txBody>
      </p:sp>
      <p:sp>
        <p:nvSpPr>
          <p:cNvPr id="10" name="Text 7"/>
          <p:cNvSpPr/>
          <p:nvPr/>
        </p:nvSpPr>
        <p:spPr>
          <a:xfrm>
            <a:off x="3388876" y="2632948"/>
            <a:ext cx="2282428" cy="897612"/>
          </a:xfrm>
          <a:prstGeom prst="rect">
            <a:avLst/>
          </a:prstGeom>
          <a:noFill/>
          <a:ln/>
        </p:spPr>
        <p:txBody>
          <a:bodyPr wrap="square" rtlCol="0" anchor="t"/>
          <a:lstStyle/>
          <a:p>
            <a:pPr marL="0" indent="0">
              <a:lnSpc>
                <a:spcPts val="2356"/>
              </a:lnSpc>
              <a:buNone/>
            </a:pPr>
            <a:r>
              <a:rPr lang="en-US" sz="1885" dirty="0">
                <a:solidFill>
                  <a:srgbClr val="EBECEF"/>
                </a:solidFill>
                <a:latin typeface="Fraunces" pitchFamily="34" charset="0"/>
                <a:ea typeface="Fraunces" pitchFamily="34" charset="-122"/>
                <a:cs typeface="Fraunces" pitchFamily="34" charset="-120"/>
              </a:rPr>
              <a:t>Effective communication is key</a:t>
            </a:r>
            <a:endParaRPr lang="en-US" sz="1885" dirty="0"/>
          </a:p>
        </p:txBody>
      </p:sp>
      <p:sp>
        <p:nvSpPr>
          <p:cNvPr id="11" name="Text 8"/>
          <p:cNvSpPr/>
          <p:nvPr/>
        </p:nvSpPr>
        <p:spPr>
          <a:xfrm>
            <a:off x="3388876" y="3722013"/>
            <a:ext cx="2282428" cy="3064669"/>
          </a:xfrm>
          <a:prstGeom prst="rect">
            <a:avLst/>
          </a:prstGeom>
          <a:noFill/>
          <a:ln/>
        </p:spPr>
        <p:txBody>
          <a:bodyPr wrap="square" rtlCol="0" anchor="t"/>
          <a:lstStyle/>
          <a:p>
            <a:pPr marL="0" indent="0">
              <a:lnSpc>
                <a:spcPts val="2413"/>
              </a:lnSpc>
              <a:buNone/>
            </a:pPr>
            <a:r>
              <a:rPr lang="en-US" sz="1508" dirty="0">
                <a:solidFill>
                  <a:srgbClr val="EBECEF"/>
                </a:solidFill>
                <a:latin typeface="Epilogue" pitchFamily="34" charset="0"/>
                <a:ea typeface="Epilogue" pitchFamily="34" charset="-122"/>
                <a:cs typeface="Epilogue" pitchFamily="34" charset="-120"/>
              </a:rPr>
              <a:t>The backbone of strong healthcare teams. Leaders can promote success by actively listening, sharing information openly and transparently, and improving written and nonverbal communication.</a:t>
            </a:r>
            <a:endParaRPr lang="en-US" sz="1508" dirty="0"/>
          </a:p>
        </p:txBody>
      </p:sp>
      <p:sp>
        <p:nvSpPr>
          <p:cNvPr id="12" name="Shape 9"/>
          <p:cNvSpPr/>
          <p:nvPr/>
        </p:nvSpPr>
        <p:spPr>
          <a:xfrm>
            <a:off x="5862757" y="2567107"/>
            <a:ext cx="430887" cy="430887"/>
          </a:xfrm>
          <a:prstGeom prst="roundRect">
            <a:avLst>
              <a:gd name="adj" fmla="val 20002"/>
            </a:avLst>
          </a:prstGeom>
          <a:solidFill>
            <a:srgbClr val="283157"/>
          </a:solidFill>
          <a:ln w="11906">
            <a:solidFill>
              <a:srgbClr val="303B69"/>
            </a:solidFill>
            <a:prstDash val="solid"/>
          </a:ln>
        </p:spPr>
        <p:txBody>
          <a:bodyPr/>
          <a:lstStyle/>
          <a:p>
            <a:endParaRPr lang="en-US"/>
          </a:p>
        </p:txBody>
      </p:sp>
      <p:sp>
        <p:nvSpPr>
          <p:cNvPr id="13" name="Text 10"/>
          <p:cNvSpPr/>
          <p:nvPr/>
        </p:nvSpPr>
        <p:spPr>
          <a:xfrm>
            <a:off x="5990511" y="2602944"/>
            <a:ext cx="175260" cy="359092"/>
          </a:xfrm>
          <a:prstGeom prst="rect">
            <a:avLst/>
          </a:prstGeom>
          <a:noFill/>
          <a:ln/>
        </p:spPr>
        <p:txBody>
          <a:bodyPr wrap="none" rtlCol="0" anchor="t"/>
          <a:lstStyle/>
          <a:p>
            <a:pPr marL="0" indent="0" algn="ctr">
              <a:lnSpc>
                <a:spcPts val="2828"/>
              </a:lnSpc>
              <a:buNone/>
            </a:pPr>
            <a:r>
              <a:rPr lang="en-US" sz="2262" dirty="0">
                <a:solidFill>
                  <a:srgbClr val="EBECEF"/>
                </a:solidFill>
                <a:latin typeface="Fraunces" pitchFamily="34" charset="0"/>
                <a:ea typeface="Fraunces" pitchFamily="34" charset="-122"/>
                <a:cs typeface="Fraunces" pitchFamily="34" charset="-120"/>
              </a:rPr>
              <a:t>2</a:t>
            </a:r>
            <a:endParaRPr lang="en-US" sz="2262" dirty="0"/>
          </a:p>
        </p:txBody>
      </p:sp>
      <p:sp>
        <p:nvSpPr>
          <p:cNvPr id="14" name="Text 11"/>
          <p:cNvSpPr/>
          <p:nvPr/>
        </p:nvSpPr>
        <p:spPr>
          <a:xfrm>
            <a:off x="6485096" y="2632948"/>
            <a:ext cx="2282428" cy="598408"/>
          </a:xfrm>
          <a:prstGeom prst="rect">
            <a:avLst/>
          </a:prstGeom>
          <a:noFill/>
          <a:ln/>
        </p:spPr>
        <p:txBody>
          <a:bodyPr wrap="square" rtlCol="0" anchor="t"/>
          <a:lstStyle/>
          <a:p>
            <a:pPr marL="0" indent="0">
              <a:lnSpc>
                <a:spcPts val="2356"/>
              </a:lnSpc>
              <a:buNone/>
            </a:pPr>
            <a:r>
              <a:rPr lang="en-US" sz="1885" dirty="0">
                <a:solidFill>
                  <a:srgbClr val="EBECEF"/>
                </a:solidFill>
                <a:latin typeface="Fraunces" pitchFamily="34" charset="0"/>
                <a:ea typeface="Fraunces" pitchFamily="34" charset="-122"/>
                <a:cs typeface="Fraunces" pitchFamily="34" charset="-120"/>
              </a:rPr>
              <a:t>Conflict resolution is crucial</a:t>
            </a:r>
            <a:endParaRPr lang="en-US" sz="1885" dirty="0"/>
          </a:p>
        </p:txBody>
      </p:sp>
      <p:sp>
        <p:nvSpPr>
          <p:cNvPr id="15" name="Text 12"/>
          <p:cNvSpPr/>
          <p:nvPr/>
        </p:nvSpPr>
        <p:spPr>
          <a:xfrm>
            <a:off x="6485096" y="3422809"/>
            <a:ext cx="2282428" cy="2758202"/>
          </a:xfrm>
          <a:prstGeom prst="rect">
            <a:avLst/>
          </a:prstGeom>
          <a:noFill/>
          <a:ln/>
        </p:spPr>
        <p:txBody>
          <a:bodyPr wrap="square" rtlCol="0" anchor="t"/>
          <a:lstStyle/>
          <a:p>
            <a:pPr marL="0" indent="0">
              <a:lnSpc>
                <a:spcPts val="2413"/>
              </a:lnSpc>
              <a:buNone/>
            </a:pPr>
            <a:r>
              <a:rPr lang="en-US" sz="1508" dirty="0">
                <a:solidFill>
                  <a:srgbClr val="EBECEF"/>
                </a:solidFill>
                <a:latin typeface="Epilogue" pitchFamily="34" charset="0"/>
                <a:ea typeface="Epilogue" pitchFamily="34" charset="-122"/>
                <a:cs typeface="Epilogue" pitchFamily="34" charset="-120"/>
              </a:rPr>
              <a:t>Leaders can maintain positive team dynamics and ultimately improve patient care by using effective communication, collaborative problem-solving, and mediation techniques.</a:t>
            </a:r>
            <a:endParaRPr lang="en-US" sz="1508" dirty="0"/>
          </a:p>
        </p:txBody>
      </p:sp>
      <p:sp>
        <p:nvSpPr>
          <p:cNvPr id="16" name="Shape 13"/>
          <p:cNvSpPr/>
          <p:nvPr/>
        </p:nvSpPr>
        <p:spPr>
          <a:xfrm>
            <a:off x="8958977" y="2567107"/>
            <a:ext cx="430887" cy="430887"/>
          </a:xfrm>
          <a:prstGeom prst="roundRect">
            <a:avLst>
              <a:gd name="adj" fmla="val 20002"/>
            </a:avLst>
          </a:prstGeom>
          <a:solidFill>
            <a:srgbClr val="283157"/>
          </a:solidFill>
          <a:ln w="11906">
            <a:solidFill>
              <a:srgbClr val="303B69"/>
            </a:solidFill>
            <a:prstDash val="solid"/>
          </a:ln>
        </p:spPr>
        <p:txBody>
          <a:bodyPr/>
          <a:lstStyle/>
          <a:p>
            <a:endParaRPr lang="en-US"/>
          </a:p>
        </p:txBody>
      </p:sp>
      <p:sp>
        <p:nvSpPr>
          <p:cNvPr id="17" name="Text 14"/>
          <p:cNvSpPr/>
          <p:nvPr/>
        </p:nvSpPr>
        <p:spPr>
          <a:xfrm>
            <a:off x="9094351" y="2602944"/>
            <a:ext cx="160020" cy="359092"/>
          </a:xfrm>
          <a:prstGeom prst="rect">
            <a:avLst/>
          </a:prstGeom>
          <a:noFill/>
          <a:ln/>
        </p:spPr>
        <p:txBody>
          <a:bodyPr wrap="none" rtlCol="0" anchor="t"/>
          <a:lstStyle/>
          <a:p>
            <a:pPr marL="0" indent="0" algn="ctr">
              <a:lnSpc>
                <a:spcPts val="2828"/>
              </a:lnSpc>
              <a:buNone/>
            </a:pPr>
            <a:r>
              <a:rPr lang="en-US" sz="2262" dirty="0">
                <a:solidFill>
                  <a:srgbClr val="EBECEF"/>
                </a:solidFill>
                <a:latin typeface="Fraunces" pitchFamily="34" charset="0"/>
                <a:ea typeface="Fraunces" pitchFamily="34" charset="-122"/>
                <a:cs typeface="Fraunces" pitchFamily="34" charset="-120"/>
              </a:rPr>
              <a:t>3</a:t>
            </a:r>
            <a:endParaRPr lang="en-US" sz="2262" dirty="0"/>
          </a:p>
        </p:txBody>
      </p:sp>
      <p:sp>
        <p:nvSpPr>
          <p:cNvPr id="18" name="Text 15"/>
          <p:cNvSpPr/>
          <p:nvPr/>
        </p:nvSpPr>
        <p:spPr>
          <a:xfrm>
            <a:off x="9581317" y="2632948"/>
            <a:ext cx="2282428" cy="897612"/>
          </a:xfrm>
          <a:prstGeom prst="rect">
            <a:avLst/>
          </a:prstGeom>
          <a:noFill/>
          <a:ln/>
        </p:spPr>
        <p:txBody>
          <a:bodyPr wrap="square" rtlCol="0" anchor="t"/>
          <a:lstStyle/>
          <a:p>
            <a:pPr marL="0" indent="0">
              <a:lnSpc>
                <a:spcPts val="2356"/>
              </a:lnSpc>
              <a:buNone/>
            </a:pPr>
            <a:r>
              <a:rPr lang="en-US" sz="1885" dirty="0">
                <a:solidFill>
                  <a:srgbClr val="EBECEF"/>
                </a:solidFill>
                <a:latin typeface="Fraunces" pitchFamily="34" charset="0"/>
                <a:ea typeface="Fraunces" pitchFamily="34" charset="-122"/>
                <a:cs typeface="Fraunces" pitchFamily="34" charset="-120"/>
              </a:rPr>
              <a:t>Fostering collaboration is essential</a:t>
            </a:r>
            <a:endParaRPr lang="en-US" sz="1885" dirty="0"/>
          </a:p>
        </p:txBody>
      </p:sp>
      <p:sp>
        <p:nvSpPr>
          <p:cNvPr id="19" name="Text 16"/>
          <p:cNvSpPr/>
          <p:nvPr/>
        </p:nvSpPr>
        <p:spPr>
          <a:xfrm>
            <a:off x="9581317" y="3722013"/>
            <a:ext cx="2282428" cy="3984069"/>
          </a:xfrm>
          <a:prstGeom prst="rect">
            <a:avLst/>
          </a:prstGeom>
          <a:noFill/>
          <a:ln/>
        </p:spPr>
        <p:txBody>
          <a:bodyPr wrap="square" rtlCol="0" anchor="t"/>
          <a:lstStyle/>
          <a:p>
            <a:pPr marL="0" indent="0">
              <a:lnSpc>
                <a:spcPts val="2413"/>
              </a:lnSpc>
              <a:buNone/>
            </a:pPr>
            <a:r>
              <a:rPr lang="en-US" sz="1508" dirty="0">
                <a:solidFill>
                  <a:srgbClr val="EBECEF"/>
                </a:solidFill>
                <a:latin typeface="Epilogue" pitchFamily="34" charset="0"/>
                <a:ea typeface="Epilogue" pitchFamily="34" charset="-122"/>
                <a:cs typeface="Epilogue" pitchFamily="34" charset="-120"/>
              </a:rPr>
              <a:t>Leaders can build trust, establish shared goals, promote diversity, and resolve conflicts to create a collaborative culture that harnesses the collective strength of their teams. The result? Improved outcomes, enhanced patient experiences, and a more resilient healthcare system.</a:t>
            </a:r>
            <a:endParaRPr lang="en-US" sz="1508"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1862"/>
          </a:xfrm>
          <a:prstGeom prst="rect">
            <a:avLst/>
          </a:prstGeom>
          <a:solidFill>
            <a:srgbClr val="080E26"/>
          </a:solidFill>
          <a:ln w="13335">
            <a:solidFill>
              <a:srgbClr val="565151"/>
            </a:solidFill>
            <a:prstDash val="solid"/>
          </a:ln>
        </p:spPr>
        <p:txBody>
          <a:bodyPr/>
          <a:lstStyle/>
          <a:p>
            <a:endParaRPr lang="en-US"/>
          </a:p>
        </p:txBody>
      </p:sp>
      <p:sp>
        <p:nvSpPr>
          <p:cNvPr id="4" name="Text 2"/>
          <p:cNvSpPr/>
          <p:nvPr/>
        </p:nvSpPr>
        <p:spPr>
          <a:xfrm>
            <a:off x="2240042" y="1869638"/>
            <a:ext cx="7002780" cy="801291"/>
          </a:xfrm>
          <a:prstGeom prst="rect">
            <a:avLst/>
          </a:prstGeom>
          <a:noFill/>
          <a:ln/>
        </p:spPr>
        <p:txBody>
          <a:bodyPr wrap="none" rtlCol="0" anchor="t"/>
          <a:lstStyle/>
          <a:p>
            <a:pPr marL="0" indent="0">
              <a:lnSpc>
                <a:spcPts val="6310"/>
              </a:lnSpc>
              <a:buNone/>
            </a:pPr>
            <a:r>
              <a:rPr lang="en-US" sz="5048" dirty="0">
                <a:solidFill>
                  <a:srgbClr val="FFFFFF"/>
                </a:solidFill>
                <a:latin typeface="Fraunces" pitchFamily="34" charset="0"/>
                <a:ea typeface="Fraunces" pitchFamily="34" charset="-122"/>
                <a:cs typeface="Fraunces" pitchFamily="34" charset="-120"/>
              </a:rPr>
              <a:t>Educational Objectives</a:t>
            </a:r>
            <a:endParaRPr lang="en-US" sz="5048" dirty="0"/>
          </a:p>
        </p:txBody>
      </p:sp>
      <p:sp>
        <p:nvSpPr>
          <p:cNvPr id="5" name="Text 3"/>
          <p:cNvSpPr/>
          <p:nvPr/>
        </p:nvSpPr>
        <p:spPr>
          <a:xfrm>
            <a:off x="2240042" y="2991445"/>
            <a:ext cx="10150316" cy="1025843"/>
          </a:xfrm>
          <a:prstGeom prst="rect">
            <a:avLst/>
          </a:prstGeom>
          <a:noFill/>
          <a:ln/>
        </p:spPr>
        <p:txBody>
          <a:bodyPr wrap="square" rtlCol="0" anchor="t"/>
          <a:lstStyle/>
          <a:p>
            <a:pPr marL="0" indent="0">
              <a:lnSpc>
                <a:spcPts val="2692"/>
              </a:lnSpc>
              <a:buNone/>
            </a:pPr>
            <a:r>
              <a:rPr lang="en-US" sz="1683" dirty="0">
                <a:solidFill>
                  <a:srgbClr val="EBECEF"/>
                </a:solidFill>
                <a:latin typeface="Epilogue" pitchFamily="34" charset="0"/>
                <a:ea typeface="Epilogue" pitchFamily="34" charset="-122"/>
                <a:cs typeface="Epilogue" pitchFamily="34" charset="-120"/>
              </a:rPr>
              <a:t>Our course develops essential healthcare leadership skills like communication, conflict resolution, and collaboration. You'll learn to communicate effectively, mediate conflicts, and foster a collaborative team culture. Enroll today and master essential leadership skills!</a:t>
            </a:r>
            <a:endParaRPr lang="en-US" sz="1683" dirty="0"/>
          </a:p>
        </p:txBody>
      </p:sp>
      <p:sp>
        <p:nvSpPr>
          <p:cNvPr id="6" name="Shape 4"/>
          <p:cNvSpPr/>
          <p:nvPr/>
        </p:nvSpPr>
        <p:spPr>
          <a:xfrm>
            <a:off x="2240042" y="4257675"/>
            <a:ext cx="3241000" cy="3386614"/>
          </a:xfrm>
          <a:prstGeom prst="roundRect">
            <a:avLst>
              <a:gd name="adj" fmla="val 2967"/>
            </a:avLst>
          </a:prstGeom>
          <a:solidFill>
            <a:srgbClr val="283157"/>
          </a:solidFill>
          <a:ln w="13335">
            <a:solidFill>
              <a:srgbClr val="303B69"/>
            </a:solidFill>
            <a:prstDash val="solid"/>
          </a:ln>
        </p:spPr>
        <p:txBody>
          <a:bodyPr/>
          <a:lstStyle/>
          <a:p>
            <a:endParaRPr lang="en-US"/>
          </a:p>
        </p:txBody>
      </p:sp>
      <p:sp>
        <p:nvSpPr>
          <p:cNvPr id="7" name="Text 5"/>
          <p:cNvSpPr/>
          <p:nvPr/>
        </p:nvSpPr>
        <p:spPr>
          <a:xfrm>
            <a:off x="2466975" y="4484608"/>
            <a:ext cx="2787134" cy="1001197"/>
          </a:xfrm>
          <a:prstGeom prst="rect">
            <a:avLst/>
          </a:prstGeom>
          <a:noFill/>
          <a:ln/>
        </p:spPr>
        <p:txBody>
          <a:bodyPr wrap="square" rtlCol="0" anchor="t"/>
          <a:lstStyle/>
          <a:p>
            <a:pPr marL="0" indent="0">
              <a:lnSpc>
                <a:spcPts val="2629"/>
              </a:lnSpc>
              <a:buNone/>
            </a:pPr>
            <a:r>
              <a:rPr lang="en-US" sz="2103" dirty="0">
                <a:solidFill>
                  <a:srgbClr val="EBECEF"/>
                </a:solidFill>
                <a:latin typeface="Fraunces" pitchFamily="34" charset="0"/>
                <a:ea typeface="Fraunces" pitchFamily="34" charset="-122"/>
                <a:cs typeface="Fraunces" pitchFamily="34" charset="-120"/>
              </a:rPr>
              <a:t>Effective Communication Skills</a:t>
            </a:r>
            <a:endParaRPr lang="en-US" sz="2103" dirty="0"/>
          </a:p>
        </p:txBody>
      </p:sp>
      <p:sp>
        <p:nvSpPr>
          <p:cNvPr id="8" name="Text 6"/>
          <p:cNvSpPr/>
          <p:nvPr/>
        </p:nvSpPr>
        <p:spPr>
          <a:xfrm>
            <a:off x="2466975" y="5699403"/>
            <a:ext cx="2787134" cy="1709738"/>
          </a:xfrm>
          <a:prstGeom prst="rect">
            <a:avLst/>
          </a:prstGeom>
          <a:noFill/>
          <a:ln/>
        </p:spPr>
        <p:txBody>
          <a:bodyPr wrap="square" rtlCol="0" anchor="t"/>
          <a:lstStyle/>
          <a:p>
            <a:pPr marL="0" indent="0">
              <a:lnSpc>
                <a:spcPts val="2692"/>
              </a:lnSpc>
              <a:buNone/>
            </a:pPr>
            <a:r>
              <a:rPr lang="en-US" sz="1683" dirty="0">
                <a:solidFill>
                  <a:srgbClr val="EBECEF"/>
                </a:solidFill>
                <a:latin typeface="Epilogue" pitchFamily="34" charset="0"/>
                <a:ea typeface="Epilogue" pitchFamily="34" charset="-122"/>
                <a:cs typeface="Epilogue" pitchFamily="34" charset="-120"/>
              </a:rPr>
              <a:t>Demonstrate effective verbal and nonverbal communication techniques within a week of completing the course.</a:t>
            </a:r>
            <a:endParaRPr lang="en-US" sz="1683" dirty="0"/>
          </a:p>
        </p:txBody>
      </p:sp>
      <p:sp>
        <p:nvSpPr>
          <p:cNvPr id="9" name="Shape 7"/>
          <p:cNvSpPr/>
          <p:nvPr/>
        </p:nvSpPr>
        <p:spPr>
          <a:xfrm>
            <a:off x="5694640" y="4257675"/>
            <a:ext cx="3241000" cy="3386614"/>
          </a:xfrm>
          <a:prstGeom prst="roundRect">
            <a:avLst>
              <a:gd name="adj" fmla="val 2967"/>
            </a:avLst>
          </a:prstGeom>
          <a:solidFill>
            <a:srgbClr val="283157"/>
          </a:solidFill>
          <a:ln w="13335">
            <a:solidFill>
              <a:srgbClr val="303B69"/>
            </a:solidFill>
            <a:prstDash val="solid"/>
          </a:ln>
        </p:spPr>
        <p:txBody>
          <a:bodyPr/>
          <a:lstStyle/>
          <a:p>
            <a:endParaRPr lang="en-US"/>
          </a:p>
        </p:txBody>
      </p:sp>
      <p:sp>
        <p:nvSpPr>
          <p:cNvPr id="10" name="Text 8"/>
          <p:cNvSpPr/>
          <p:nvPr/>
        </p:nvSpPr>
        <p:spPr>
          <a:xfrm>
            <a:off x="5921573" y="4484608"/>
            <a:ext cx="2468880" cy="333732"/>
          </a:xfrm>
          <a:prstGeom prst="rect">
            <a:avLst/>
          </a:prstGeom>
          <a:noFill/>
          <a:ln/>
        </p:spPr>
        <p:txBody>
          <a:bodyPr wrap="none" rtlCol="0" anchor="t"/>
          <a:lstStyle/>
          <a:p>
            <a:pPr marL="0" indent="0">
              <a:lnSpc>
                <a:spcPts val="2629"/>
              </a:lnSpc>
              <a:buNone/>
            </a:pPr>
            <a:r>
              <a:rPr lang="en-US" sz="2103" dirty="0">
                <a:solidFill>
                  <a:srgbClr val="EBECEF"/>
                </a:solidFill>
                <a:latin typeface="Fraunces" pitchFamily="34" charset="0"/>
                <a:ea typeface="Fraunces" pitchFamily="34" charset="-122"/>
                <a:cs typeface="Fraunces" pitchFamily="34" charset="-120"/>
              </a:rPr>
              <a:t>Conflict Resolution</a:t>
            </a:r>
            <a:endParaRPr lang="en-US" sz="2103" dirty="0"/>
          </a:p>
        </p:txBody>
      </p:sp>
      <p:sp>
        <p:nvSpPr>
          <p:cNvPr id="11" name="Text 9"/>
          <p:cNvSpPr/>
          <p:nvPr/>
        </p:nvSpPr>
        <p:spPr>
          <a:xfrm>
            <a:off x="5921573" y="5031938"/>
            <a:ext cx="2787134" cy="2051685"/>
          </a:xfrm>
          <a:prstGeom prst="rect">
            <a:avLst/>
          </a:prstGeom>
          <a:noFill/>
          <a:ln/>
        </p:spPr>
        <p:txBody>
          <a:bodyPr wrap="square" rtlCol="0" anchor="t"/>
          <a:lstStyle/>
          <a:p>
            <a:pPr marL="0" indent="0">
              <a:lnSpc>
                <a:spcPts val="2692"/>
              </a:lnSpc>
              <a:buNone/>
            </a:pPr>
            <a:r>
              <a:rPr lang="en-US" sz="1683" dirty="0">
                <a:solidFill>
                  <a:srgbClr val="EBECEF"/>
                </a:solidFill>
                <a:latin typeface="Epilogue" pitchFamily="34" charset="0"/>
                <a:ea typeface="Epilogue" pitchFamily="34" charset="-122"/>
                <a:cs typeface="Epilogue" pitchFamily="34" charset="-120"/>
              </a:rPr>
              <a:t>Successfully mediate a conflict scenario using at least two strategies learned from the course within two weeks of completing the course.</a:t>
            </a:r>
            <a:endParaRPr lang="en-US" sz="1683" dirty="0"/>
          </a:p>
        </p:txBody>
      </p:sp>
      <p:sp>
        <p:nvSpPr>
          <p:cNvPr id="12" name="Shape 10"/>
          <p:cNvSpPr/>
          <p:nvPr/>
        </p:nvSpPr>
        <p:spPr>
          <a:xfrm>
            <a:off x="9149239" y="4257675"/>
            <a:ext cx="3241000" cy="3386614"/>
          </a:xfrm>
          <a:prstGeom prst="roundRect">
            <a:avLst>
              <a:gd name="adj" fmla="val 2967"/>
            </a:avLst>
          </a:prstGeom>
          <a:solidFill>
            <a:srgbClr val="283157"/>
          </a:solidFill>
          <a:ln w="13335">
            <a:solidFill>
              <a:srgbClr val="303B69"/>
            </a:solidFill>
            <a:prstDash val="solid"/>
          </a:ln>
        </p:spPr>
        <p:txBody>
          <a:bodyPr/>
          <a:lstStyle/>
          <a:p>
            <a:endParaRPr lang="en-US"/>
          </a:p>
        </p:txBody>
      </p:sp>
      <p:sp>
        <p:nvSpPr>
          <p:cNvPr id="13" name="Text 11"/>
          <p:cNvSpPr/>
          <p:nvPr/>
        </p:nvSpPr>
        <p:spPr>
          <a:xfrm>
            <a:off x="9376172" y="4484608"/>
            <a:ext cx="2787134" cy="667464"/>
          </a:xfrm>
          <a:prstGeom prst="rect">
            <a:avLst/>
          </a:prstGeom>
          <a:noFill/>
          <a:ln/>
        </p:spPr>
        <p:txBody>
          <a:bodyPr wrap="square" rtlCol="0" anchor="t"/>
          <a:lstStyle/>
          <a:p>
            <a:pPr marL="0" indent="0">
              <a:lnSpc>
                <a:spcPts val="2629"/>
              </a:lnSpc>
              <a:buNone/>
            </a:pPr>
            <a:r>
              <a:rPr lang="en-US" sz="2103" dirty="0">
                <a:solidFill>
                  <a:srgbClr val="EBECEF"/>
                </a:solidFill>
                <a:latin typeface="Fraunces" pitchFamily="34" charset="0"/>
                <a:ea typeface="Fraunces" pitchFamily="34" charset="-122"/>
                <a:cs typeface="Fraunces" pitchFamily="34" charset="-120"/>
              </a:rPr>
              <a:t>Fostering Collaboration</a:t>
            </a:r>
            <a:endParaRPr lang="en-US" sz="2103" dirty="0"/>
          </a:p>
        </p:txBody>
      </p:sp>
      <p:sp>
        <p:nvSpPr>
          <p:cNvPr id="14" name="Text 12"/>
          <p:cNvSpPr/>
          <p:nvPr/>
        </p:nvSpPr>
        <p:spPr>
          <a:xfrm>
            <a:off x="9376172" y="5365671"/>
            <a:ext cx="2787134" cy="2051685"/>
          </a:xfrm>
          <a:prstGeom prst="rect">
            <a:avLst/>
          </a:prstGeom>
          <a:noFill/>
          <a:ln/>
        </p:spPr>
        <p:txBody>
          <a:bodyPr wrap="square" rtlCol="0" anchor="t"/>
          <a:lstStyle/>
          <a:p>
            <a:pPr marL="0" indent="0">
              <a:lnSpc>
                <a:spcPts val="2692"/>
              </a:lnSpc>
              <a:buNone/>
            </a:pPr>
            <a:r>
              <a:rPr lang="en-US" sz="1683" dirty="0">
                <a:solidFill>
                  <a:srgbClr val="EBECEF"/>
                </a:solidFill>
                <a:latin typeface="Epilogue" pitchFamily="34" charset="0"/>
                <a:ea typeface="Epilogue" pitchFamily="34" charset="-122"/>
                <a:cs typeface="Epilogue" pitchFamily="34" charset="-120"/>
              </a:rPr>
              <a:t>Develop and present a detailed plan for fostering collaboration, building trust, and psychological safety within a month of completing the course.</a:t>
            </a:r>
            <a:endParaRPr lang="en-US" sz="1683" dirty="0"/>
          </a:p>
        </p:txBody>
      </p:sp>
      <p:pic>
        <p:nvPicPr>
          <p:cNvPr id="15" name="Image 0" descr="preencoded.png"/>
          <p:cNvPicPr>
            <a:picLocks noChangeAspect="1"/>
          </p:cNvPicPr>
          <p:nvPr/>
        </p:nvPicPr>
        <p:blipFill>
          <a:blip r:embed="rId3"/>
          <a:stretch>
            <a:fillRect/>
          </a:stretch>
        </p:blipFill>
        <p:spPr>
          <a:xfrm>
            <a:off x="0" y="0"/>
            <a:ext cx="14630400" cy="12820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337905"/>
            <a:ext cx="7477601" cy="1666399"/>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What is Effective Communication?</a:t>
            </a:r>
            <a:endParaRPr lang="en-US" sz="5249" dirty="0"/>
          </a:p>
        </p:txBody>
      </p:sp>
      <p:sp>
        <p:nvSpPr>
          <p:cNvPr id="5" name="Text 3"/>
          <p:cNvSpPr/>
          <p:nvPr/>
        </p:nvSpPr>
        <p:spPr>
          <a:xfrm>
            <a:off x="833199" y="3337560"/>
            <a:ext cx="7477601" cy="355401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essential for effective leadership and successful team dynamics in the healthcare industry. It is the backbone of collaboration, teamwork, and building and maintaining positive relationships. In this topic, we will explore various effective communication strategies that healthcare leaders can employ to promote open and efficient communication within their teams. These strategies encompass both verbal and non-verbal communication techniques that can enhance understanding, reduce misunderstandings, and foster a culture of respect and trust.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1232297"/>
            <a:ext cx="5332690" cy="833199"/>
          </a:xfrm>
          <a:prstGeom prst="rect">
            <a:avLst/>
          </a:prstGeom>
          <a:noFill/>
          <a:ln/>
        </p:spPr>
        <p:txBody>
          <a:bodyPr wrap="non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Active Listening</a:t>
            </a:r>
            <a:endParaRPr lang="en-US" sz="5249" dirty="0"/>
          </a:p>
        </p:txBody>
      </p:sp>
      <p:sp>
        <p:nvSpPr>
          <p:cNvPr id="7" name="Text 4"/>
          <p:cNvSpPr/>
          <p:nvPr/>
        </p:nvSpPr>
        <p:spPr>
          <a:xfrm>
            <a:off x="2037993" y="2398752"/>
            <a:ext cx="10554414"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Want to build a stronger, more supportive healthcare team? Here are some key techniques to get you started:</a:t>
            </a:r>
            <a:endParaRPr lang="en-US" sz="1750" dirty="0"/>
          </a:p>
        </p:txBody>
      </p:sp>
      <p:sp>
        <p:nvSpPr>
          <p:cNvPr id="8" name="Shape 5"/>
          <p:cNvSpPr/>
          <p:nvPr/>
        </p:nvSpPr>
        <p:spPr>
          <a:xfrm>
            <a:off x="2037993" y="35330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11705" y="3574733"/>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10" name="Text 7"/>
          <p:cNvSpPr/>
          <p:nvPr/>
        </p:nvSpPr>
        <p:spPr>
          <a:xfrm>
            <a:off x="2760107" y="3609380"/>
            <a:ext cx="2221944"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Be attentive</a:t>
            </a:r>
            <a:endParaRPr lang="en-US" sz="2187" dirty="0"/>
          </a:p>
        </p:txBody>
      </p:sp>
      <p:sp>
        <p:nvSpPr>
          <p:cNvPr id="11" name="Text 8"/>
          <p:cNvSpPr/>
          <p:nvPr/>
        </p:nvSpPr>
        <p:spPr>
          <a:xfrm>
            <a:off x="2760107" y="4178737"/>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Eliminate distractions and show your attentiveness through eye contact and non-verbal cues.</a:t>
            </a:r>
            <a:endParaRPr lang="en-US" sz="1750" dirty="0"/>
          </a:p>
        </p:txBody>
      </p:sp>
      <p:sp>
        <p:nvSpPr>
          <p:cNvPr id="12" name="Shape 9"/>
          <p:cNvSpPr/>
          <p:nvPr/>
        </p:nvSpPr>
        <p:spPr>
          <a:xfrm>
            <a:off x="7426285" y="35330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7573327" y="3574733"/>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4" name="Text 11"/>
          <p:cNvSpPr/>
          <p:nvPr/>
        </p:nvSpPr>
        <p:spPr>
          <a:xfrm>
            <a:off x="8148399" y="3609380"/>
            <a:ext cx="2221944"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Show empathy</a:t>
            </a:r>
            <a:endParaRPr lang="en-US" sz="2187" dirty="0"/>
          </a:p>
        </p:txBody>
      </p:sp>
      <p:sp>
        <p:nvSpPr>
          <p:cNvPr id="15" name="Text 12"/>
          <p:cNvSpPr/>
          <p:nvPr/>
        </p:nvSpPr>
        <p:spPr>
          <a:xfrm>
            <a:off x="8148399" y="4178737"/>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Try to understand the speaker's perspective, feelings, and concerns.</a:t>
            </a:r>
            <a:endParaRPr lang="en-US" sz="1750" dirty="0"/>
          </a:p>
        </p:txBody>
      </p:sp>
      <p:sp>
        <p:nvSpPr>
          <p:cNvPr id="16" name="Shape 13"/>
          <p:cNvSpPr/>
          <p:nvPr/>
        </p:nvSpPr>
        <p:spPr>
          <a:xfrm>
            <a:off x="2037993" y="5640705"/>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2196465" y="5682377"/>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8" name="Text 15"/>
          <p:cNvSpPr/>
          <p:nvPr/>
        </p:nvSpPr>
        <p:spPr>
          <a:xfrm>
            <a:off x="2760107" y="5717024"/>
            <a:ext cx="36271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Paraphrase and summarize</a:t>
            </a:r>
            <a:endParaRPr lang="en-US" sz="2187" dirty="0"/>
          </a:p>
        </p:txBody>
      </p:sp>
      <p:sp>
        <p:nvSpPr>
          <p:cNvPr id="19" name="Text 16"/>
          <p:cNvSpPr/>
          <p:nvPr/>
        </p:nvSpPr>
        <p:spPr>
          <a:xfrm>
            <a:off x="2760107" y="6286381"/>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Ensure comprehension by restating the speaker's message in your own words.</a:t>
            </a:r>
            <a:endParaRPr lang="en-US" sz="1750" dirty="0"/>
          </a:p>
        </p:txBody>
      </p:sp>
      <p:sp>
        <p:nvSpPr>
          <p:cNvPr id="20" name="Shape 17"/>
          <p:cNvSpPr/>
          <p:nvPr/>
        </p:nvSpPr>
        <p:spPr>
          <a:xfrm>
            <a:off x="7426285" y="5640705"/>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21" name="Text 18"/>
          <p:cNvSpPr/>
          <p:nvPr/>
        </p:nvSpPr>
        <p:spPr>
          <a:xfrm>
            <a:off x="7573327" y="5682377"/>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4</a:t>
            </a:r>
            <a:endParaRPr lang="en-US" sz="2624" dirty="0"/>
          </a:p>
        </p:txBody>
      </p:sp>
      <p:sp>
        <p:nvSpPr>
          <p:cNvPr id="22" name="Text 19"/>
          <p:cNvSpPr/>
          <p:nvPr/>
        </p:nvSpPr>
        <p:spPr>
          <a:xfrm>
            <a:off x="8148399" y="5717024"/>
            <a:ext cx="245364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Avoid interrupting</a:t>
            </a:r>
            <a:endParaRPr lang="en-US" sz="2187" dirty="0"/>
          </a:p>
        </p:txBody>
      </p:sp>
      <p:sp>
        <p:nvSpPr>
          <p:cNvPr id="23" name="Text 20"/>
          <p:cNvSpPr/>
          <p:nvPr/>
        </p:nvSpPr>
        <p:spPr>
          <a:xfrm>
            <a:off x="8148399" y="6286381"/>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Let the speaker finish before interjecting to avoid misunderstandings.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1981"/>
          </a:xfrm>
          <a:prstGeom prst="rect">
            <a:avLst/>
          </a:prstGeom>
          <a:solidFill>
            <a:srgbClr val="080E26"/>
          </a:solidFill>
          <a:ln w="12859">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1981"/>
          </a:xfrm>
          <a:prstGeom prst="rect">
            <a:avLst/>
          </a:prstGeom>
        </p:spPr>
      </p:pic>
      <p:sp>
        <p:nvSpPr>
          <p:cNvPr id="5" name="Shape 2"/>
          <p:cNvSpPr/>
          <p:nvPr/>
        </p:nvSpPr>
        <p:spPr>
          <a:xfrm>
            <a:off x="0" y="0"/>
            <a:ext cx="14630400" cy="8231981"/>
          </a:xfrm>
          <a:prstGeom prst="rect">
            <a:avLst/>
          </a:prstGeom>
          <a:solidFill>
            <a:srgbClr val="080E26">
              <a:alpha val="80000"/>
            </a:srgbClr>
          </a:solidFill>
          <a:ln/>
        </p:spPr>
        <p:txBody>
          <a:bodyPr/>
          <a:lstStyle/>
          <a:p>
            <a:endParaRPr lang="en-US"/>
          </a:p>
        </p:txBody>
      </p:sp>
      <p:sp>
        <p:nvSpPr>
          <p:cNvPr id="6" name="Text 3"/>
          <p:cNvSpPr/>
          <p:nvPr/>
        </p:nvSpPr>
        <p:spPr>
          <a:xfrm>
            <a:off x="2427208" y="565904"/>
            <a:ext cx="9775984" cy="1543526"/>
          </a:xfrm>
          <a:prstGeom prst="rect">
            <a:avLst/>
          </a:prstGeom>
          <a:noFill/>
          <a:ln/>
        </p:spPr>
        <p:txBody>
          <a:bodyPr wrap="square" rtlCol="0" anchor="t"/>
          <a:lstStyle/>
          <a:p>
            <a:pPr marL="0" indent="0">
              <a:lnSpc>
                <a:spcPts val="6077"/>
              </a:lnSpc>
              <a:buNone/>
            </a:pPr>
            <a:r>
              <a:rPr lang="en-US" sz="4862" dirty="0">
                <a:solidFill>
                  <a:srgbClr val="FFFFFF"/>
                </a:solidFill>
                <a:latin typeface="Fraunces" pitchFamily="34" charset="0"/>
                <a:ea typeface="Fraunces" pitchFamily="34" charset="-122"/>
                <a:cs typeface="Fraunces" pitchFamily="34" charset="-120"/>
              </a:rPr>
              <a:t>Open and Transparent Communication</a:t>
            </a:r>
            <a:endParaRPr lang="en-US" sz="4862" dirty="0"/>
          </a:p>
        </p:txBody>
      </p:sp>
      <p:sp>
        <p:nvSpPr>
          <p:cNvPr id="7" name="Text 4"/>
          <p:cNvSpPr/>
          <p:nvPr/>
        </p:nvSpPr>
        <p:spPr>
          <a:xfrm>
            <a:off x="2427208" y="2418040"/>
            <a:ext cx="9775984"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Want to build a stronger, more connected healthcare team? Here are some strategies to get you started:</a:t>
            </a:r>
            <a:endParaRPr lang="en-US" sz="1621" dirty="0"/>
          </a:p>
        </p:txBody>
      </p:sp>
      <p:sp>
        <p:nvSpPr>
          <p:cNvPr id="8" name="Shape 5"/>
          <p:cNvSpPr/>
          <p:nvPr/>
        </p:nvSpPr>
        <p:spPr>
          <a:xfrm>
            <a:off x="2427208" y="3468886"/>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9" name="Text 6"/>
          <p:cNvSpPr/>
          <p:nvPr/>
        </p:nvSpPr>
        <p:spPr>
          <a:xfrm>
            <a:off x="2586276" y="3507462"/>
            <a:ext cx="14478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1</a:t>
            </a:r>
            <a:endParaRPr lang="en-US" sz="2431" dirty="0"/>
          </a:p>
        </p:txBody>
      </p:sp>
      <p:sp>
        <p:nvSpPr>
          <p:cNvPr id="10" name="Text 7"/>
          <p:cNvSpPr/>
          <p:nvPr/>
        </p:nvSpPr>
        <p:spPr>
          <a:xfrm>
            <a:off x="3095982" y="3539609"/>
            <a:ext cx="224790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Create safe spaces</a:t>
            </a:r>
            <a:endParaRPr lang="en-US" sz="2026" dirty="0"/>
          </a:p>
        </p:txBody>
      </p:sp>
      <p:sp>
        <p:nvSpPr>
          <p:cNvPr id="11" name="Text 8"/>
          <p:cNvSpPr/>
          <p:nvPr/>
        </p:nvSpPr>
        <p:spPr>
          <a:xfrm>
            <a:off x="3095982" y="4066937"/>
            <a:ext cx="4116348" cy="1317308"/>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Establish an atmosphere where individuals feel safe expressing their opinions without fear of judgment or repercussion.</a:t>
            </a:r>
            <a:endParaRPr lang="en-US" sz="1621" dirty="0"/>
          </a:p>
        </p:txBody>
      </p:sp>
      <p:sp>
        <p:nvSpPr>
          <p:cNvPr id="12" name="Shape 9"/>
          <p:cNvSpPr/>
          <p:nvPr/>
        </p:nvSpPr>
        <p:spPr>
          <a:xfrm>
            <a:off x="7418070" y="3468886"/>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13" name="Text 10"/>
          <p:cNvSpPr/>
          <p:nvPr/>
        </p:nvSpPr>
        <p:spPr>
          <a:xfrm>
            <a:off x="7554278" y="3507462"/>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2</a:t>
            </a:r>
            <a:endParaRPr lang="en-US" sz="2431" dirty="0"/>
          </a:p>
        </p:txBody>
      </p:sp>
      <p:sp>
        <p:nvSpPr>
          <p:cNvPr id="14" name="Text 11"/>
          <p:cNvSpPr/>
          <p:nvPr/>
        </p:nvSpPr>
        <p:spPr>
          <a:xfrm>
            <a:off x="8086844" y="3539609"/>
            <a:ext cx="4116348" cy="643176"/>
          </a:xfrm>
          <a:prstGeom prst="rect">
            <a:avLst/>
          </a:prstGeom>
          <a:noFill/>
          <a:ln/>
        </p:spPr>
        <p:txBody>
          <a:bodyPr wrap="squar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Encourage questions and feedback</a:t>
            </a:r>
            <a:endParaRPr lang="en-US" sz="2026" dirty="0"/>
          </a:p>
        </p:txBody>
      </p:sp>
      <p:sp>
        <p:nvSpPr>
          <p:cNvPr id="15" name="Text 12"/>
          <p:cNvSpPr/>
          <p:nvPr/>
        </p:nvSpPr>
        <p:spPr>
          <a:xfrm>
            <a:off x="8086844" y="4388525"/>
            <a:ext cx="4116348" cy="987981"/>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Actively invite team members to ask questions, seek clarification, and provide feedback.</a:t>
            </a:r>
            <a:endParaRPr lang="en-US" sz="1621" dirty="0"/>
          </a:p>
        </p:txBody>
      </p:sp>
      <p:sp>
        <p:nvSpPr>
          <p:cNvPr id="16" name="Shape 13"/>
          <p:cNvSpPr/>
          <p:nvPr/>
        </p:nvSpPr>
        <p:spPr>
          <a:xfrm>
            <a:off x="2427208" y="5750719"/>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17" name="Text 14"/>
          <p:cNvSpPr/>
          <p:nvPr/>
        </p:nvSpPr>
        <p:spPr>
          <a:xfrm>
            <a:off x="2574846" y="5789295"/>
            <a:ext cx="16764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3</a:t>
            </a:r>
            <a:endParaRPr lang="en-US" sz="2431" dirty="0"/>
          </a:p>
        </p:txBody>
      </p:sp>
      <p:sp>
        <p:nvSpPr>
          <p:cNvPr id="18" name="Text 15"/>
          <p:cNvSpPr/>
          <p:nvPr/>
        </p:nvSpPr>
        <p:spPr>
          <a:xfrm>
            <a:off x="3095982" y="5821442"/>
            <a:ext cx="2057995"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Lead by example</a:t>
            </a:r>
            <a:endParaRPr lang="en-US" sz="2026" dirty="0"/>
          </a:p>
        </p:txBody>
      </p:sp>
      <p:sp>
        <p:nvSpPr>
          <p:cNvPr id="19" name="Text 16"/>
          <p:cNvSpPr/>
          <p:nvPr/>
        </p:nvSpPr>
        <p:spPr>
          <a:xfrm>
            <a:off x="3095982" y="6348770"/>
            <a:ext cx="4116348" cy="1317308"/>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Display open communication by being receptive to feedback, admitting mistakes, and actively seeking input from team members.</a:t>
            </a:r>
            <a:endParaRPr lang="en-US" sz="1621" dirty="0"/>
          </a:p>
        </p:txBody>
      </p:sp>
      <p:sp>
        <p:nvSpPr>
          <p:cNvPr id="20" name="Shape 17"/>
          <p:cNvSpPr/>
          <p:nvPr/>
        </p:nvSpPr>
        <p:spPr>
          <a:xfrm>
            <a:off x="7418070" y="5750719"/>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21" name="Text 18"/>
          <p:cNvSpPr/>
          <p:nvPr/>
        </p:nvSpPr>
        <p:spPr>
          <a:xfrm>
            <a:off x="7554278" y="5789295"/>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4</a:t>
            </a:r>
            <a:endParaRPr lang="en-US" sz="2431" dirty="0"/>
          </a:p>
        </p:txBody>
      </p:sp>
      <p:sp>
        <p:nvSpPr>
          <p:cNvPr id="22" name="Text 19"/>
          <p:cNvSpPr/>
          <p:nvPr/>
        </p:nvSpPr>
        <p:spPr>
          <a:xfrm>
            <a:off x="8086844" y="5821442"/>
            <a:ext cx="372618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Conduct regular team huddles</a:t>
            </a:r>
            <a:endParaRPr lang="en-US" sz="2026" dirty="0"/>
          </a:p>
        </p:txBody>
      </p:sp>
      <p:sp>
        <p:nvSpPr>
          <p:cNvPr id="23" name="Text 20"/>
          <p:cNvSpPr/>
          <p:nvPr/>
        </p:nvSpPr>
        <p:spPr>
          <a:xfrm>
            <a:off x="8086844" y="6348770"/>
            <a:ext cx="4116348" cy="987981"/>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Hold regular meetings where team members can openly discuss challenges, successes, and updates.</a:t>
            </a:r>
            <a:endParaRPr lang="en-US" sz="162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1981"/>
          </a:xfrm>
          <a:prstGeom prst="rect">
            <a:avLst/>
          </a:prstGeom>
          <a:solidFill>
            <a:srgbClr val="080E26"/>
          </a:solidFill>
          <a:ln w="12859">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1981"/>
          </a:xfrm>
          <a:prstGeom prst="rect">
            <a:avLst/>
          </a:prstGeom>
        </p:spPr>
      </p:pic>
      <p:sp>
        <p:nvSpPr>
          <p:cNvPr id="5" name="Shape 2"/>
          <p:cNvSpPr/>
          <p:nvPr/>
        </p:nvSpPr>
        <p:spPr>
          <a:xfrm>
            <a:off x="0" y="0"/>
            <a:ext cx="14630400" cy="8231981"/>
          </a:xfrm>
          <a:prstGeom prst="rect">
            <a:avLst/>
          </a:prstGeom>
          <a:solidFill>
            <a:srgbClr val="080E26">
              <a:alpha val="80000"/>
            </a:srgbClr>
          </a:solidFill>
          <a:ln/>
        </p:spPr>
        <p:txBody>
          <a:bodyPr/>
          <a:lstStyle/>
          <a:p>
            <a:endParaRPr lang="en-US"/>
          </a:p>
        </p:txBody>
      </p:sp>
      <p:sp>
        <p:nvSpPr>
          <p:cNvPr id="6" name="Text 3"/>
          <p:cNvSpPr/>
          <p:nvPr/>
        </p:nvSpPr>
        <p:spPr>
          <a:xfrm>
            <a:off x="2427208" y="565904"/>
            <a:ext cx="9775984" cy="1543526"/>
          </a:xfrm>
          <a:prstGeom prst="rect">
            <a:avLst/>
          </a:prstGeom>
          <a:noFill/>
          <a:ln/>
        </p:spPr>
        <p:txBody>
          <a:bodyPr wrap="square" rtlCol="0" anchor="t"/>
          <a:lstStyle/>
          <a:p>
            <a:pPr marL="0" indent="0">
              <a:lnSpc>
                <a:spcPts val="6077"/>
              </a:lnSpc>
              <a:buNone/>
            </a:pPr>
            <a:r>
              <a:rPr lang="en-US" sz="4862" dirty="0">
                <a:solidFill>
                  <a:srgbClr val="FFFFFF"/>
                </a:solidFill>
                <a:latin typeface="Fraunces" pitchFamily="34" charset="0"/>
                <a:ea typeface="Fraunces" pitchFamily="34" charset="-122"/>
                <a:cs typeface="Fraunces" pitchFamily="34" charset="-120"/>
              </a:rPr>
              <a:t>Effective Written Communication</a:t>
            </a:r>
            <a:endParaRPr lang="en-US" sz="4862" dirty="0"/>
          </a:p>
        </p:txBody>
      </p:sp>
      <p:sp>
        <p:nvSpPr>
          <p:cNvPr id="7" name="Text 4"/>
          <p:cNvSpPr/>
          <p:nvPr/>
        </p:nvSpPr>
        <p:spPr>
          <a:xfrm>
            <a:off x="2427208" y="2418040"/>
            <a:ext cx="9775984"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Did you know that effective written communication is just as important as verbal communication in the healthcare setting? Check out these strategies:</a:t>
            </a:r>
            <a:endParaRPr lang="en-US" sz="1621" dirty="0"/>
          </a:p>
        </p:txBody>
      </p:sp>
      <p:sp>
        <p:nvSpPr>
          <p:cNvPr id="8" name="Shape 5"/>
          <p:cNvSpPr/>
          <p:nvPr/>
        </p:nvSpPr>
        <p:spPr>
          <a:xfrm>
            <a:off x="2427208" y="3468886"/>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9" name="Text 6"/>
          <p:cNvSpPr/>
          <p:nvPr/>
        </p:nvSpPr>
        <p:spPr>
          <a:xfrm>
            <a:off x="2586276" y="3507462"/>
            <a:ext cx="14478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1</a:t>
            </a:r>
            <a:endParaRPr lang="en-US" sz="2431" dirty="0"/>
          </a:p>
        </p:txBody>
      </p:sp>
      <p:sp>
        <p:nvSpPr>
          <p:cNvPr id="10" name="Text 7"/>
          <p:cNvSpPr/>
          <p:nvPr/>
        </p:nvSpPr>
        <p:spPr>
          <a:xfrm>
            <a:off x="3095982" y="3539609"/>
            <a:ext cx="230124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Use plain language</a:t>
            </a:r>
            <a:endParaRPr lang="en-US" sz="2026" dirty="0"/>
          </a:p>
        </p:txBody>
      </p:sp>
      <p:sp>
        <p:nvSpPr>
          <p:cNvPr id="11" name="Text 8"/>
          <p:cNvSpPr/>
          <p:nvPr/>
        </p:nvSpPr>
        <p:spPr>
          <a:xfrm>
            <a:off x="3095982" y="4066937"/>
            <a:ext cx="4116348"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Avoid jargon and write in a way that's easily understood by all team members.</a:t>
            </a:r>
            <a:endParaRPr lang="en-US" sz="1621" dirty="0"/>
          </a:p>
        </p:txBody>
      </p:sp>
      <p:sp>
        <p:nvSpPr>
          <p:cNvPr id="12" name="Shape 9"/>
          <p:cNvSpPr/>
          <p:nvPr/>
        </p:nvSpPr>
        <p:spPr>
          <a:xfrm>
            <a:off x="7418070" y="3468886"/>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13" name="Text 10"/>
          <p:cNvSpPr/>
          <p:nvPr/>
        </p:nvSpPr>
        <p:spPr>
          <a:xfrm>
            <a:off x="7554278" y="3507462"/>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2</a:t>
            </a:r>
            <a:endParaRPr lang="en-US" sz="2431" dirty="0"/>
          </a:p>
        </p:txBody>
      </p:sp>
      <p:sp>
        <p:nvSpPr>
          <p:cNvPr id="14" name="Text 11"/>
          <p:cNvSpPr/>
          <p:nvPr/>
        </p:nvSpPr>
        <p:spPr>
          <a:xfrm>
            <a:off x="8086844" y="3539609"/>
            <a:ext cx="289560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Organize your thoughts</a:t>
            </a:r>
            <a:endParaRPr lang="en-US" sz="2026" dirty="0"/>
          </a:p>
        </p:txBody>
      </p:sp>
      <p:sp>
        <p:nvSpPr>
          <p:cNvPr id="15" name="Text 12"/>
          <p:cNvSpPr/>
          <p:nvPr/>
        </p:nvSpPr>
        <p:spPr>
          <a:xfrm>
            <a:off x="8086844" y="4066937"/>
            <a:ext cx="4116348" cy="987981"/>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Present information in a logical and easy-to-follow structure using headings, bullet points, and lists.</a:t>
            </a:r>
            <a:endParaRPr lang="en-US" sz="1621" dirty="0"/>
          </a:p>
        </p:txBody>
      </p:sp>
      <p:sp>
        <p:nvSpPr>
          <p:cNvPr id="16" name="Shape 13"/>
          <p:cNvSpPr/>
          <p:nvPr/>
        </p:nvSpPr>
        <p:spPr>
          <a:xfrm>
            <a:off x="2427208" y="5421392"/>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17" name="Text 14"/>
          <p:cNvSpPr/>
          <p:nvPr/>
        </p:nvSpPr>
        <p:spPr>
          <a:xfrm>
            <a:off x="2574846" y="5459968"/>
            <a:ext cx="16764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3</a:t>
            </a:r>
            <a:endParaRPr lang="en-US" sz="2431" dirty="0"/>
          </a:p>
        </p:txBody>
      </p:sp>
      <p:sp>
        <p:nvSpPr>
          <p:cNvPr id="18" name="Text 15"/>
          <p:cNvSpPr/>
          <p:nvPr/>
        </p:nvSpPr>
        <p:spPr>
          <a:xfrm>
            <a:off x="3095982" y="5492115"/>
            <a:ext cx="220980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Review and revise</a:t>
            </a:r>
            <a:endParaRPr lang="en-US" sz="2026" dirty="0"/>
          </a:p>
        </p:txBody>
      </p:sp>
      <p:sp>
        <p:nvSpPr>
          <p:cNvPr id="19" name="Text 16"/>
          <p:cNvSpPr/>
          <p:nvPr/>
        </p:nvSpPr>
        <p:spPr>
          <a:xfrm>
            <a:off x="3095982" y="6019443"/>
            <a:ext cx="4116348" cy="1317308"/>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Always proofread your work for grammar, spelling, and accuracy to maintain professionalism and ensure effective communication.</a:t>
            </a:r>
            <a:endParaRPr lang="en-US" sz="1621" dirty="0"/>
          </a:p>
        </p:txBody>
      </p:sp>
      <p:sp>
        <p:nvSpPr>
          <p:cNvPr id="20" name="Shape 17"/>
          <p:cNvSpPr/>
          <p:nvPr/>
        </p:nvSpPr>
        <p:spPr>
          <a:xfrm>
            <a:off x="7418070" y="5421392"/>
            <a:ext cx="463034" cy="463034"/>
          </a:xfrm>
          <a:prstGeom prst="roundRect">
            <a:avLst>
              <a:gd name="adj" fmla="val 20002"/>
            </a:avLst>
          </a:prstGeom>
          <a:solidFill>
            <a:srgbClr val="283157"/>
          </a:solidFill>
          <a:ln w="12859">
            <a:solidFill>
              <a:srgbClr val="303B69"/>
            </a:solidFill>
            <a:prstDash val="solid"/>
          </a:ln>
        </p:spPr>
        <p:txBody>
          <a:bodyPr/>
          <a:lstStyle/>
          <a:p>
            <a:endParaRPr lang="en-US"/>
          </a:p>
        </p:txBody>
      </p:sp>
      <p:sp>
        <p:nvSpPr>
          <p:cNvPr id="21" name="Text 18"/>
          <p:cNvSpPr/>
          <p:nvPr/>
        </p:nvSpPr>
        <p:spPr>
          <a:xfrm>
            <a:off x="7554278" y="5459968"/>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4</a:t>
            </a:r>
            <a:endParaRPr lang="en-US" sz="2431" dirty="0"/>
          </a:p>
        </p:txBody>
      </p:sp>
      <p:sp>
        <p:nvSpPr>
          <p:cNvPr id="22" name="Text 19"/>
          <p:cNvSpPr/>
          <p:nvPr/>
        </p:nvSpPr>
        <p:spPr>
          <a:xfrm>
            <a:off x="8086844" y="5492115"/>
            <a:ext cx="251460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Embrace technology</a:t>
            </a:r>
            <a:endParaRPr lang="en-US" sz="2026" dirty="0"/>
          </a:p>
        </p:txBody>
      </p:sp>
      <p:sp>
        <p:nvSpPr>
          <p:cNvPr id="23" name="Text 20"/>
          <p:cNvSpPr/>
          <p:nvPr/>
        </p:nvSpPr>
        <p:spPr>
          <a:xfrm>
            <a:off x="8086844" y="6019443"/>
            <a:ext cx="4116348" cy="164663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Use digital tools like email and project management software to facilitate efficient communication, but follow security measures to protect sensitive information.</a:t>
            </a:r>
            <a:endParaRPr lang="en-US" sz="162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876895"/>
            <a:ext cx="8968740" cy="833199"/>
          </a:xfrm>
          <a:prstGeom prst="rect">
            <a:avLst/>
          </a:prstGeom>
          <a:noFill/>
          <a:ln/>
        </p:spPr>
        <p:txBody>
          <a:bodyPr wrap="non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Non-Verbal Communication</a:t>
            </a:r>
            <a:endParaRPr lang="en-US" sz="5249" dirty="0"/>
          </a:p>
        </p:txBody>
      </p:sp>
      <p:sp>
        <p:nvSpPr>
          <p:cNvPr id="7" name="Text 4"/>
          <p:cNvSpPr/>
          <p:nvPr/>
        </p:nvSpPr>
        <p:spPr>
          <a:xfrm>
            <a:off x="2037993" y="2043351"/>
            <a:ext cx="10554414"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Did you know that the way you communicate non-verbally can have a huge impact on how your healthcare team perceives your messages? Check out these key aspects of non-verbal communication:</a:t>
            </a:r>
            <a:endParaRPr lang="en-US" sz="1750" dirty="0"/>
          </a:p>
        </p:txBody>
      </p:sp>
      <p:sp>
        <p:nvSpPr>
          <p:cNvPr id="8" name="Shape 5"/>
          <p:cNvSpPr/>
          <p:nvPr/>
        </p:nvSpPr>
        <p:spPr>
          <a:xfrm>
            <a:off x="2037993" y="35330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11705" y="3574733"/>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10" name="Text 7"/>
          <p:cNvSpPr/>
          <p:nvPr/>
        </p:nvSpPr>
        <p:spPr>
          <a:xfrm>
            <a:off x="2760107" y="3609380"/>
            <a:ext cx="2221944"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Body language</a:t>
            </a:r>
            <a:endParaRPr lang="en-US" sz="2187" dirty="0"/>
          </a:p>
        </p:txBody>
      </p:sp>
      <p:sp>
        <p:nvSpPr>
          <p:cNvPr id="11" name="Text 8"/>
          <p:cNvSpPr/>
          <p:nvPr/>
        </p:nvSpPr>
        <p:spPr>
          <a:xfrm>
            <a:off x="2760107" y="4178737"/>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Use open posture and appropriate hand movements. Maintain eye contact to show engagement.</a:t>
            </a:r>
            <a:endParaRPr lang="en-US" sz="1750" dirty="0"/>
          </a:p>
        </p:txBody>
      </p:sp>
      <p:sp>
        <p:nvSpPr>
          <p:cNvPr id="12" name="Shape 9"/>
          <p:cNvSpPr/>
          <p:nvPr/>
        </p:nvSpPr>
        <p:spPr>
          <a:xfrm>
            <a:off x="7426285" y="35330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7573327" y="3574733"/>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4" name="Text 11"/>
          <p:cNvSpPr/>
          <p:nvPr/>
        </p:nvSpPr>
        <p:spPr>
          <a:xfrm>
            <a:off x="8148399" y="3609380"/>
            <a:ext cx="2221944"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Tone of voice</a:t>
            </a:r>
            <a:endParaRPr lang="en-US" sz="2187" dirty="0"/>
          </a:p>
        </p:txBody>
      </p:sp>
      <p:sp>
        <p:nvSpPr>
          <p:cNvPr id="15" name="Text 12"/>
          <p:cNvSpPr/>
          <p:nvPr/>
        </p:nvSpPr>
        <p:spPr>
          <a:xfrm>
            <a:off x="8148399" y="4178737"/>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Vary your tone to express emotions. Avoid monotony and aggression.</a:t>
            </a:r>
            <a:endParaRPr lang="en-US" sz="1750" dirty="0"/>
          </a:p>
        </p:txBody>
      </p:sp>
      <p:sp>
        <p:nvSpPr>
          <p:cNvPr id="16" name="Shape 13"/>
          <p:cNvSpPr/>
          <p:nvPr/>
        </p:nvSpPr>
        <p:spPr>
          <a:xfrm>
            <a:off x="2037993" y="5640705"/>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2196465" y="5682377"/>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8" name="Text 15"/>
          <p:cNvSpPr/>
          <p:nvPr/>
        </p:nvSpPr>
        <p:spPr>
          <a:xfrm>
            <a:off x="2760107" y="5717024"/>
            <a:ext cx="27508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Personal appearance</a:t>
            </a:r>
            <a:endParaRPr lang="en-US" sz="2187" dirty="0"/>
          </a:p>
        </p:txBody>
      </p:sp>
      <p:sp>
        <p:nvSpPr>
          <p:cNvPr id="19" name="Text 16"/>
          <p:cNvSpPr/>
          <p:nvPr/>
        </p:nvSpPr>
        <p:spPr>
          <a:xfrm>
            <a:off x="2760107" y="6286381"/>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Dress professionally and appropriately. Your appearance impacts credibility and sets communication tone.</a:t>
            </a:r>
            <a:endParaRPr lang="en-US" sz="1750" dirty="0"/>
          </a:p>
        </p:txBody>
      </p:sp>
      <p:sp>
        <p:nvSpPr>
          <p:cNvPr id="20" name="Shape 17"/>
          <p:cNvSpPr/>
          <p:nvPr/>
        </p:nvSpPr>
        <p:spPr>
          <a:xfrm>
            <a:off x="7426285" y="5640705"/>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21" name="Text 18"/>
          <p:cNvSpPr/>
          <p:nvPr/>
        </p:nvSpPr>
        <p:spPr>
          <a:xfrm>
            <a:off x="7573327" y="5682377"/>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4</a:t>
            </a:r>
            <a:endParaRPr lang="en-US" sz="2624" dirty="0"/>
          </a:p>
        </p:txBody>
      </p:sp>
      <p:sp>
        <p:nvSpPr>
          <p:cNvPr id="22" name="Text 19"/>
          <p:cNvSpPr/>
          <p:nvPr/>
        </p:nvSpPr>
        <p:spPr>
          <a:xfrm>
            <a:off x="8148399" y="5717024"/>
            <a:ext cx="2221944"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Active feedback</a:t>
            </a:r>
            <a:endParaRPr lang="en-US" sz="2187" dirty="0"/>
          </a:p>
        </p:txBody>
      </p:sp>
      <p:sp>
        <p:nvSpPr>
          <p:cNvPr id="23" name="Text 20"/>
          <p:cNvSpPr/>
          <p:nvPr/>
        </p:nvSpPr>
        <p:spPr>
          <a:xfrm>
            <a:off x="8148399" y="6286381"/>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Use non-verbal cues like nodding and smiling to show engagement. Creates positive and supportive communication.</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3291"/>
          </a:xfrm>
          <a:prstGeom prst="rect">
            <a:avLst/>
          </a:prstGeom>
          <a:solidFill>
            <a:srgbClr val="080E26"/>
          </a:solidFill>
          <a:ln w="13573">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3291"/>
          </a:xfrm>
          <a:prstGeom prst="rect">
            <a:avLst/>
          </a:prstGeom>
        </p:spPr>
      </p:pic>
      <p:sp>
        <p:nvSpPr>
          <p:cNvPr id="5" name="Shape 2"/>
          <p:cNvSpPr/>
          <p:nvPr/>
        </p:nvSpPr>
        <p:spPr>
          <a:xfrm>
            <a:off x="0" y="0"/>
            <a:ext cx="14630400" cy="8233291"/>
          </a:xfrm>
          <a:prstGeom prst="rect">
            <a:avLst/>
          </a:prstGeom>
          <a:solidFill>
            <a:srgbClr val="080E26">
              <a:alpha val="80000"/>
            </a:srgbClr>
          </a:solidFill>
          <a:ln/>
        </p:spPr>
        <p:txBody>
          <a:bodyPr/>
          <a:lstStyle/>
          <a:p>
            <a:endParaRPr lang="en-US"/>
          </a:p>
        </p:txBody>
      </p:sp>
      <p:sp>
        <p:nvSpPr>
          <p:cNvPr id="6" name="Text 3"/>
          <p:cNvSpPr/>
          <p:nvPr/>
        </p:nvSpPr>
        <p:spPr>
          <a:xfrm>
            <a:off x="2148007" y="598289"/>
            <a:ext cx="9243060" cy="815816"/>
          </a:xfrm>
          <a:prstGeom prst="rect">
            <a:avLst/>
          </a:prstGeom>
          <a:noFill/>
          <a:ln/>
        </p:spPr>
        <p:txBody>
          <a:bodyPr wrap="none" rtlCol="0" anchor="t"/>
          <a:lstStyle/>
          <a:p>
            <a:pPr marL="0" indent="0">
              <a:lnSpc>
                <a:spcPts val="6424"/>
              </a:lnSpc>
              <a:buNone/>
            </a:pPr>
            <a:r>
              <a:rPr lang="en-US" sz="5139" dirty="0">
                <a:solidFill>
                  <a:srgbClr val="FFFFFF"/>
                </a:solidFill>
                <a:latin typeface="Fraunces" pitchFamily="34" charset="0"/>
                <a:ea typeface="Fraunces" pitchFamily="34" charset="-122"/>
                <a:cs typeface="Fraunces" pitchFamily="34" charset="-120"/>
              </a:rPr>
              <a:t>Conflict Resolution Strategies</a:t>
            </a:r>
            <a:endParaRPr lang="en-US" sz="5139" dirty="0"/>
          </a:p>
        </p:txBody>
      </p:sp>
      <p:sp>
        <p:nvSpPr>
          <p:cNvPr id="7" name="Text 4"/>
          <p:cNvSpPr/>
          <p:nvPr/>
        </p:nvSpPr>
        <p:spPr>
          <a:xfrm>
            <a:off x="2148007" y="1740337"/>
            <a:ext cx="10334268" cy="696039"/>
          </a:xfrm>
          <a:prstGeom prst="rect">
            <a:avLst/>
          </a:prstGeom>
          <a:noFill/>
          <a:ln/>
        </p:spPr>
        <p:txBody>
          <a:bodyPr wrap="square" rtlCol="0" anchor="t"/>
          <a:lstStyle/>
          <a:p>
            <a:pPr marL="0" indent="0">
              <a:lnSpc>
                <a:spcPts val="2741"/>
              </a:lnSpc>
              <a:buNone/>
            </a:pPr>
            <a:r>
              <a:rPr lang="en-US" sz="1713" dirty="0">
                <a:solidFill>
                  <a:srgbClr val="EBECEF"/>
                </a:solidFill>
                <a:latin typeface="Epilogue" pitchFamily="34" charset="0"/>
                <a:ea typeface="Epilogue" pitchFamily="34" charset="-122"/>
                <a:cs typeface="Epilogue" pitchFamily="34" charset="-120"/>
              </a:rPr>
              <a:t>Conflict is a natural part of team dynamics, and healthcare leaders must possess effective conflict resolution skills. Consider these strategies for conflict resolution:</a:t>
            </a:r>
            <a:endParaRPr lang="en-US" sz="1713" dirty="0"/>
          </a:p>
        </p:txBody>
      </p:sp>
      <p:sp>
        <p:nvSpPr>
          <p:cNvPr id="8" name="Shape 5"/>
          <p:cNvSpPr/>
          <p:nvPr/>
        </p:nvSpPr>
        <p:spPr>
          <a:xfrm>
            <a:off x="2148007" y="2850952"/>
            <a:ext cx="489466" cy="489466"/>
          </a:xfrm>
          <a:prstGeom prst="roundRect">
            <a:avLst>
              <a:gd name="adj" fmla="val 20002"/>
            </a:avLst>
          </a:prstGeom>
          <a:solidFill>
            <a:srgbClr val="283157"/>
          </a:solidFill>
          <a:ln w="13573">
            <a:solidFill>
              <a:srgbClr val="303B69"/>
            </a:solidFill>
            <a:prstDash val="solid"/>
          </a:ln>
        </p:spPr>
        <p:txBody>
          <a:bodyPr/>
          <a:lstStyle/>
          <a:p>
            <a:endParaRPr lang="en-US"/>
          </a:p>
        </p:txBody>
      </p:sp>
      <p:sp>
        <p:nvSpPr>
          <p:cNvPr id="9" name="Text 6"/>
          <p:cNvSpPr/>
          <p:nvPr/>
        </p:nvSpPr>
        <p:spPr>
          <a:xfrm>
            <a:off x="2316480" y="2891671"/>
            <a:ext cx="152400" cy="407908"/>
          </a:xfrm>
          <a:prstGeom prst="rect">
            <a:avLst/>
          </a:prstGeom>
          <a:noFill/>
          <a:ln/>
        </p:spPr>
        <p:txBody>
          <a:bodyPr wrap="none" rtlCol="0" anchor="t"/>
          <a:lstStyle/>
          <a:p>
            <a:pPr marL="0" indent="0" algn="ctr">
              <a:lnSpc>
                <a:spcPts val="3212"/>
              </a:lnSpc>
              <a:buNone/>
            </a:pPr>
            <a:r>
              <a:rPr lang="en-US" sz="2570" dirty="0">
                <a:solidFill>
                  <a:srgbClr val="EBECEF"/>
                </a:solidFill>
                <a:latin typeface="Fraunces" pitchFamily="34" charset="0"/>
                <a:ea typeface="Fraunces" pitchFamily="34" charset="-122"/>
                <a:cs typeface="Fraunces" pitchFamily="34" charset="-120"/>
              </a:rPr>
              <a:t>1</a:t>
            </a:r>
            <a:endParaRPr lang="en-US" sz="2570" dirty="0"/>
          </a:p>
        </p:txBody>
      </p:sp>
      <p:sp>
        <p:nvSpPr>
          <p:cNvPr id="10" name="Text 7"/>
          <p:cNvSpPr/>
          <p:nvPr/>
        </p:nvSpPr>
        <p:spPr>
          <a:xfrm>
            <a:off x="2855000" y="2925723"/>
            <a:ext cx="4114800" cy="339923"/>
          </a:xfrm>
          <a:prstGeom prst="rect">
            <a:avLst/>
          </a:prstGeom>
          <a:noFill/>
          <a:ln/>
        </p:spPr>
        <p:txBody>
          <a:bodyPr wrap="none" rtlCol="0" anchor="t"/>
          <a:lstStyle/>
          <a:p>
            <a:pPr marL="0" indent="0">
              <a:lnSpc>
                <a:spcPts val="2677"/>
              </a:lnSpc>
              <a:buNone/>
            </a:pPr>
            <a:r>
              <a:rPr lang="en-US" sz="2141" dirty="0">
                <a:solidFill>
                  <a:srgbClr val="EBECEF"/>
                </a:solidFill>
                <a:latin typeface="Fraunces" pitchFamily="34" charset="0"/>
                <a:ea typeface="Fraunces" pitchFamily="34" charset="-122"/>
                <a:cs typeface="Fraunces" pitchFamily="34" charset="-120"/>
              </a:rPr>
              <a:t>Active listening during conflicts</a:t>
            </a:r>
            <a:endParaRPr lang="en-US" sz="2141" dirty="0"/>
          </a:p>
        </p:txBody>
      </p:sp>
      <p:sp>
        <p:nvSpPr>
          <p:cNvPr id="11" name="Text 8"/>
          <p:cNvSpPr/>
          <p:nvPr/>
        </p:nvSpPr>
        <p:spPr>
          <a:xfrm>
            <a:off x="2855000" y="3483173"/>
            <a:ext cx="4351377" cy="1392079"/>
          </a:xfrm>
          <a:prstGeom prst="rect">
            <a:avLst/>
          </a:prstGeom>
          <a:noFill/>
          <a:ln/>
        </p:spPr>
        <p:txBody>
          <a:bodyPr wrap="square" rtlCol="0" anchor="t"/>
          <a:lstStyle/>
          <a:p>
            <a:pPr marL="0" indent="0">
              <a:lnSpc>
                <a:spcPts val="2741"/>
              </a:lnSpc>
              <a:buNone/>
            </a:pPr>
            <a:r>
              <a:rPr lang="en-US" sz="1713" dirty="0">
                <a:solidFill>
                  <a:srgbClr val="EBECEF"/>
                </a:solidFill>
                <a:latin typeface="Epilogue" pitchFamily="34" charset="0"/>
                <a:ea typeface="Epilogue" pitchFamily="34" charset="-122"/>
                <a:cs typeface="Epilogue" pitchFamily="34" charset="-120"/>
              </a:rPr>
              <a:t>Apply active listening techniques to ensure that all parties feel heard and understood. This helps build empathy and find common ground.</a:t>
            </a:r>
            <a:endParaRPr lang="en-US" sz="1713" dirty="0"/>
          </a:p>
        </p:txBody>
      </p:sp>
      <p:sp>
        <p:nvSpPr>
          <p:cNvPr id="12" name="Shape 9"/>
          <p:cNvSpPr/>
          <p:nvPr/>
        </p:nvSpPr>
        <p:spPr>
          <a:xfrm>
            <a:off x="7423904" y="2850952"/>
            <a:ext cx="489466" cy="489466"/>
          </a:xfrm>
          <a:prstGeom prst="roundRect">
            <a:avLst>
              <a:gd name="adj" fmla="val 20002"/>
            </a:avLst>
          </a:prstGeom>
          <a:solidFill>
            <a:srgbClr val="283157"/>
          </a:solidFill>
          <a:ln w="13573">
            <a:solidFill>
              <a:srgbClr val="303B69"/>
            </a:solidFill>
            <a:prstDash val="solid"/>
          </a:ln>
        </p:spPr>
        <p:txBody>
          <a:bodyPr/>
          <a:lstStyle/>
          <a:p>
            <a:endParaRPr lang="en-US"/>
          </a:p>
        </p:txBody>
      </p:sp>
      <p:sp>
        <p:nvSpPr>
          <p:cNvPr id="13" name="Text 10"/>
          <p:cNvSpPr/>
          <p:nvPr/>
        </p:nvSpPr>
        <p:spPr>
          <a:xfrm>
            <a:off x="7569517" y="2891671"/>
            <a:ext cx="198120" cy="407908"/>
          </a:xfrm>
          <a:prstGeom prst="rect">
            <a:avLst/>
          </a:prstGeom>
          <a:noFill/>
          <a:ln/>
        </p:spPr>
        <p:txBody>
          <a:bodyPr wrap="none" rtlCol="0" anchor="t"/>
          <a:lstStyle/>
          <a:p>
            <a:pPr marL="0" indent="0" algn="ctr">
              <a:lnSpc>
                <a:spcPts val="3212"/>
              </a:lnSpc>
              <a:buNone/>
            </a:pPr>
            <a:r>
              <a:rPr lang="en-US" sz="2570" dirty="0">
                <a:solidFill>
                  <a:srgbClr val="EBECEF"/>
                </a:solidFill>
                <a:latin typeface="Fraunces" pitchFamily="34" charset="0"/>
                <a:ea typeface="Fraunces" pitchFamily="34" charset="-122"/>
                <a:cs typeface="Fraunces" pitchFamily="34" charset="-120"/>
              </a:rPr>
              <a:t>2</a:t>
            </a:r>
            <a:endParaRPr lang="en-US" sz="2570" dirty="0"/>
          </a:p>
        </p:txBody>
      </p:sp>
      <p:sp>
        <p:nvSpPr>
          <p:cNvPr id="14" name="Text 11"/>
          <p:cNvSpPr/>
          <p:nvPr/>
        </p:nvSpPr>
        <p:spPr>
          <a:xfrm>
            <a:off x="8130897" y="2925723"/>
            <a:ext cx="3185160" cy="339923"/>
          </a:xfrm>
          <a:prstGeom prst="rect">
            <a:avLst/>
          </a:prstGeom>
          <a:noFill/>
          <a:ln/>
        </p:spPr>
        <p:txBody>
          <a:bodyPr wrap="none" rtlCol="0" anchor="t"/>
          <a:lstStyle/>
          <a:p>
            <a:pPr marL="0" indent="0">
              <a:lnSpc>
                <a:spcPts val="2677"/>
              </a:lnSpc>
              <a:buNone/>
            </a:pPr>
            <a:r>
              <a:rPr lang="en-US" sz="2141" dirty="0">
                <a:solidFill>
                  <a:srgbClr val="EBECEF"/>
                </a:solidFill>
                <a:latin typeface="Fraunces" pitchFamily="34" charset="0"/>
                <a:ea typeface="Fraunces" pitchFamily="34" charset="-122"/>
                <a:cs typeface="Fraunces" pitchFamily="34" charset="-120"/>
              </a:rPr>
              <a:t>Seek common objectives</a:t>
            </a:r>
            <a:endParaRPr lang="en-US" sz="2141" dirty="0"/>
          </a:p>
        </p:txBody>
      </p:sp>
      <p:sp>
        <p:nvSpPr>
          <p:cNvPr id="15" name="Text 12"/>
          <p:cNvSpPr/>
          <p:nvPr/>
        </p:nvSpPr>
        <p:spPr>
          <a:xfrm>
            <a:off x="8130897" y="3483173"/>
            <a:ext cx="4351377" cy="1392079"/>
          </a:xfrm>
          <a:prstGeom prst="rect">
            <a:avLst/>
          </a:prstGeom>
          <a:noFill/>
          <a:ln/>
        </p:spPr>
        <p:txBody>
          <a:bodyPr wrap="square" rtlCol="0" anchor="t"/>
          <a:lstStyle/>
          <a:p>
            <a:pPr marL="0" indent="0">
              <a:lnSpc>
                <a:spcPts val="2741"/>
              </a:lnSpc>
              <a:buNone/>
            </a:pPr>
            <a:r>
              <a:rPr lang="en-US" sz="1713" dirty="0">
                <a:solidFill>
                  <a:srgbClr val="EBECEF"/>
                </a:solidFill>
                <a:latin typeface="Epilogue" pitchFamily="34" charset="0"/>
                <a:ea typeface="Epilogue" pitchFamily="34" charset="-122"/>
                <a:cs typeface="Epilogue" pitchFamily="34" charset="-120"/>
              </a:rPr>
              <a:t>Encourage the conflicting parties to identify shared goals or objectives. Focusing on common goals can help drive collaboration and reduce tension.</a:t>
            </a:r>
            <a:endParaRPr lang="en-US" sz="1713" dirty="0"/>
          </a:p>
        </p:txBody>
      </p:sp>
      <p:sp>
        <p:nvSpPr>
          <p:cNvPr id="16" name="Shape 13"/>
          <p:cNvSpPr/>
          <p:nvPr/>
        </p:nvSpPr>
        <p:spPr>
          <a:xfrm>
            <a:off x="2148007" y="5262682"/>
            <a:ext cx="489466" cy="489466"/>
          </a:xfrm>
          <a:prstGeom prst="roundRect">
            <a:avLst>
              <a:gd name="adj" fmla="val 20002"/>
            </a:avLst>
          </a:prstGeom>
          <a:solidFill>
            <a:srgbClr val="283157"/>
          </a:solidFill>
          <a:ln w="13573">
            <a:solidFill>
              <a:srgbClr val="303B69"/>
            </a:solidFill>
            <a:prstDash val="solid"/>
          </a:ln>
        </p:spPr>
        <p:txBody>
          <a:bodyPr/>
          <a:lstStyle/>
          <a:p>
            <a:endParaRPr lang="en-US"/>
          </a:p>
        </p:txBody>
      </p:sp>
      <p:sp>
        <p:nvSpPr>
          <p:cNvPr id="17" name="Text 14"/>
          <p:cNvSpPr/>
          <p:nvPr/>
        </p:nvSpPr>
        <p:spPr>
          <a:xfrm>
            <a:off x="2301240" y="5303401"/>
            <a:ext cx="182880" cy="407908"/>
          </a:xfrm>
          <a:prstGeom prst="rect">
            <a:avLst/>
          </a:prstGeom>
          <a:noFill/>
          <a:ln/>
        </p:spPr>
        <p:txBody>
          <a:bodyPr wrap="none" rtlCol="0" anchor="t"/>
          <a:lstStyle/>
          <a:p>
            <a:pPr marL="0" indent="0" algn="ctr">
              <a:lnSpc>
                <a:spcPts val="3212"/>
              </a:lnSpc>
              <a:buNone/>
            </a:pPr>
            <a:r>
              <a:rPr lang="en-US" sz="2570" dirty="0">
                <a:solidFill>
                  <a:srgbClr val="EBECEF"/>
                </a:solidFill>
                <a:latin typeface="Fraunces" pitchFamily="34" charset="0"/>
                <a:ea typeface="Fraunces" pitchFamily="34" charset="-122"/>
                <a:cs typeface="Fraunces" pitchFamily="34" charset="-120"/>
              </a:rPr>
              <a:t>3</a:t>
            </a:r>
            <a:endParaRPr lang="en-US" sz="2570" dirty="0"/>
          </a:p>
        </p:txBody>
      </p:sp>
      <p:sp>
        <p:nvSpPr>
          <p:cNvPr id="18" name="Text 15"/>
          <p:cNvSpPr/>
          <p:nvPr/>
        </p:nvSpPr>
        <p:spPr>
          <a:xfrm>
            <a:off x="2855000" y="5337453"/>
            <a:ext cx="3078480" cy="339923"/>
          </a:xfrm>
          <a:prstGeom prst="rect">
            <a:avLst/>
          </a:prstGeom>
          <a:noFill/>
          <a:ln/>
        </p:spPr>
        <p:txBody>
          <a:bodyPr wrap="none" rtlCol="0" anchor="t"/>
          <a:lstStyle/>
          <a:p>
            <a:pPr marL="0" indent="0">
              <a:lnSpc>
                <a:spcPts val="2677"/>
              </a:lnSpc>
              <a:buNone/>
            </a:pPr>
            <a:r>
              <a:rPr lang="en-US" sz="2141" dirty="0">
                <a:solidFill>
                  <a:srgbClr val="EBECEF"/>
                </a:solidFill>
                <a:latin typeface="Fraunces" pitchFamily="34" charset="0"/>
                <a:ea typeface="Fraunces" pitchFamily="34" charset="-122"/>
                <a:cs typeface="Fraunces" pitchFamily="34" charset="-120"/>
              </a:rPr>
              <a:t>Facilitate open dialogue</a:t>
            </a:r>
            <a:endParaRPr lang="en-US" sz="2141" dirty="0"/>
          </a:p>
        </p:txBody>
      </p:sp>
      <p:sp>
        <p:nvSpPr>
          <p:cNvPr id="19" name="Text 16"/>
          <p:cNvSpPr/>
          <p:nvPr/>
        </p:nvSpPr>
        <p:spPr>
          <a:xfrm>
            <a:off x="2855000" y="5894903"/>
            <a:ext cx="4351377" cy="1740098"/>
          </a:xfrm>
          <a:prstGeom prst="rect">
            <a:avLst/>
          </a:prstGeom>
          <a:noFill/>
          <a:ln/>
        </p:spPr>
        <p:txBody>
          <a:bodyPr wrap="square" rtlCol="0" anchor="t"/>
          <a:lstStyle/>
          <a:p>
            <a:pPr marL="0" indent="0">
              <a:lnSpc>
                <a:spcPts val="2741"/>
              </a:lnSpc>
              <a:buNone/>
            </a:pPr>
            <a:r>
              <a:rPr lang="en-US" sz="1713" dirty="0">
                <a:solidFill>
                  <a:srgbClr val="EBECEF"/>
                </a:solidFill>
                <a:latin typeface="Epilogue" pitchFamily="34" charset="0"/>
                <a:ea typeface="Epilogue" pitchFamily="34" charset="-122"/>
                <a:cs typeface="Epilogue" pitchFamily="34" charset="-120"/>
              </a:rPr>
              <a:t>Create a safe space for parties involved in the conflict to express their concerns and perspectives openly. Encourage them to work towards finding a mutually agreeable solution.</a:t>
            </a:r>
            <a:endParaRPr lang="en-US" sz="1713" dirty="0"/>
          </a:p>
        </p:txBody>
      </p:sp>
      <p:sp>
        <p:nvSpPr>
          <p:cNvPr id="20" name="Shape 17"/>
          <p:cNvSpPr/>
          <p:nvPr/>
        </p:nvSpPr>
        <p:spPr>
          <a:xfrm>
            <a:off x="7423904" y="5262682"/>
            <a:ext cx="489466" cy="489466"/>
          </a:xfrm>
          <a:prstGeom prst="roundRect">
            <a:avLst>
              <a:gd name="adj" fmla="val 20002"/>
            </a:avLst>
          </a:prstGeom>
          <a:solidFill>
            <a:srgbClr val="283157"/>
          </a:solidFill>
          <a:ln w="13573">
            <a:solidFill>
              <a:srgbClr val="303B69"/>
            </a:solidFill>
            <a:prstDash val="solid"/>
          </a:ln>
        </p:spPr>
        <p:txBody>
          <a:bodyPr/>
          <a:lstStyle/>
          <a:p>
            <a:endParaRPr lang="en-US"/>
          </a:p>
        </p:txBody>
      </p:sp>
      <p:sp>
        <p:nvSpPr>
          <p:cNvPr id="21" name="Text 18"/>
          <p:cNvSpPr/>
          <p:nvPr/>
        </p:nvSpPr>
        <p:spPr>
          <a:xfrm>
            <a:off x="7569517" y="5303401"/>
            <a:ext cx="198120" cy="407908"/>
          </a:xfrm>
          <a:prstGeom prst="rect">
            <a:avLst/>
          </a:prstGeom>
          <a:noFill/>
          <a:ln/>
        </p:spPr>
        <p:txBody>
          <a:bodyPr wrap="none" rtlCol="0" anchor="t"/>
          <a:lstStyle/>
          <a:p>
            <a:pPr marL="0" indent="0" algn="ctr">
              <a:lnSpc>
                <a:spcPts val="3212"/>
              </a:lnSpc>
              <a:buNone/>
            </a:pPr>
            <a:r>
              <a:rPr lang="en-US" sz="2570" dirty="0">
                <a:solidFill>
                  <a:srgbClr val="EBECEF"/>
                </a:solidFill>
                <a:latin typeface="Fraunces" pitchFamily="34" charset="0"/>
                <a:ea typeface="Fraunces" pitchFamily="34" charset="-122"/>
                <a:cs typeface="Fraunces" pitchFamily="34" charset="-120"/>
              </a:rPr>
              <a:t>4</a:t>
            </a:r>
            <a:endParaRPr lang="en-US" sz="2570" dirty="0"/>
          </a:p>
        </p:txBody>
      </p:sp>
      <p:sp>
        <p:nvSpPr>
          <p:cNvPr id="22" name="Text 19"/>
          <p:cNvSpPr/>
          <p:nvPr/>
        </p:nvSpPr>
        <p:spPr>
          <a:xfrm>
            <a:off x="8130897" y="5337453"/>
            <a:ext cx="3147060" cy="339923"/>
          </a:xfrm>
          <a:prstGeom prst="rect">
            <a:avLst/>
          </a:prstGeom>
          <a:noFill/>
          <a:ln/>
        </p:spPr>
        <p:txBody>
          <a:bodyPr wrap="none" rtlCol="0" anchor="t"/>
          <a:lstStyle/>
          <a:p>
            <a:pPr marL="0" indent="0">
              <a:lnSpc>
                <a:spcPts val="2677"/>
              </a:lnSpc>
              <a:buNone/>
            </a:pPr>
            <a:r>
              <a:rPr lang="en-US" sz="2141" dirty="0">
                <a:solidFill>
                  <a:srgbClr val="EBECEF"/>
                </a:solidFill>
                <a:latin typeface="Fraunces" pitchFamily="34" charset="0"/>
                <a:ea typeface="Fraunces" pitchFamily="34" charset="-122"/>
                <a:cs typeface="Fraunces" pitchFamily="34" charset="-120"/>
              </a:rPr>
              <a:t>Mediation or facilitation</a:t>
            </a:r>
            <a:endParaRPr lang="en-US" sz="2141" dirty="0"/>
          </a:p>
        </p:txBody>
      </p:sp>
      <p:sp>
        <p:nvSpPr>
          <p:cNvPr id="23" name="Text 20"/>
          <p:cNvSpPr/>
          <p:nvPr/>
        </p:nvSpPr>
        <p:spPr>
          <a:xfrm>
            <a:off x="8130897" y="5894903"/>
            <a:ext cx="4351377" cy="1392079"/>
          </a:xfrm>
          <a:prstGeom prst="rect">
            <a:avLst/>
          </a:prstGeom>
          <a:noFill/>
          <a:ln/>
        </p:spPr>
        <p:txBody>
          <a:bodyPr wrap="square" rtlCol="0" anchor="t"/>
          <a:lstStyle/>
          <a:p>
            <a:pPr marL="0" indent="0">
              <a:lnSpc>
                <a:spcPts val="2741"/>
              </a:lnSpc>
              <a:buNone/>
            </a:pPr>
            <a:r>
              <a:rPr lang="en-US" sz="1713" dirty="0">
                <a:solidFill>
                  <a:srgbClr val="EBECEF"/>
                </a:solidFill>
                <a:latin typeface="Epilogue" pitchFamily="34" charset="0"/>
                <a:ea typeface="Epilogue" pitchFamily="34" charset="-122"/>
                <a:cs typeface="Epilogue" pitchFamily="34" charset="-120"/>
              </a:rPr>
              <a:t>If necessary, consider involving a neutral mediator or facilitator who can help guide the resolution process objectively and impartially.</a:t>
            </a:r>
            <a:endParaRPr lang="en-US" sz="171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2352</Words>
  <Application>Microsoft Office PowerPoint</Application>
  <PresentationFormat>Custom</PresentationFormat>
  <Paragraphs>163</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in Healthcare: Understanding Team Dynamics</dc:title>
  <dc:subject>Develop the skills to effectively lead healthcare teams.</dc:subject>
  <dc:creator/>
  <dc:description>Develop the skills to effectively lead healthcare teams.</dc:description>
  <cp:lastModifiedBy/>
  <cp:revision>1</cp:revision>
  <dcterms:created xsi:type="dcterms:W3CDTF">2023-08-30T15:29:33Z</dcterms:created>
  <dcterms:modified xsi:type="dcterms:W3CDTF">2023-08-30T15:32:25Z</dcterms:modified>
</cp:coreProperties>
</file>