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5" d="100"/>
          <a:sy n="75" d="100"/>
        </p:scale>
        <p:origin x="8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158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1606987"/>
            <a:ext cx="7477601" cy="3332798"/>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Physician Wellness: Understanding Burnout and Its Impact in GME</a:t>
            </a:r>
            <a:endParaRPr lang="en-US" sz="5249" dirty="0"/>
          </a:p>
        </p:txBody>
      </p:sp>
      <p:sp>
        <p:nvSpPr>
          <p:cNvPr id="5" name="Text 3"/>
          <p:cNvSpPr/>
          <p:nvPr/>
        </p:nvSpPr>
        <p:spPr>
          <a:xfrm>
            <a:off x="6319599" y="5273040"/>
            <a:ext cx="7477601"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Learn about physician burnout and its effects on healthcare professionals in graduate medical education (GME).</a:t>
            </a:r>
            <a:endParaRPr lang="en-US" sz="1750" dirty="0"/>
          </a:p>
        </p:txBody>
      </p:sp>
      <p:sp>
        <p:nvSpPr>
          <p:cNvPr id="8" name="Text 5"/>
          <p:cNvSpPr/>
          <p:nvPr/>
        </p:nvSpPr>
        <p:spPr>
          <a:xfrm>
            <a:off x="6319599" y="6233755"/>
            <a:ext cx="3319701" cy="388858"/>
          </a:xfrm>
          <a:prstGeom prst="rect">
            <a:avLst/>
          </a:prstGeom>
          <a:noFill/>
          <a:ln/>
        </p:spPr>
        <p:txBody>
          <a:bodyPr wrap="none" rtlCol="0" anchor="t"/>
          <a:lstStyle/>
          <a:p>
            <a:pPr marL="0" indent="0" algn="l">
              <a:lnSpc>
                <a:spcPts val="3062"/>
              </a:lnSpc>
              <a:buNone/>
            </a:pPr>
            <a:r>
              <a:rPr lang="en-US" sz="2187" b="1" dirty="0">
                <a:solidFill>
                  <a:srgbClr val="EBECEF"/>
                </a:solidFill>
                <a:latin typeface="Epilogue" pitchFamily="34" charset="0"/>
                <a:ea typeface="Epilogue" pitchFamily="34" charset="-122"/>
                <a:cs typeface="Epilogue" pitchFamily="34" charset="-120"/>
              </a:rPr>
              <a:t>by William Morse, Ph.D.</a:t>
            </a:r>
            <a:endParaRPr lang="en-US" sz="2187" dirty="0"/>
          </a:p>
        </p:txBody>
      </p:sp>
      <p:pic>
        <p:nvPicPr>
          <p:cNvPr id="9" name="Image 1"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36529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Workload and Work-related Stress</a:t>
            </a:r>
            <a:endParaRPr lang="en-US" sz="4374" dirty="0"/>
          </a:p>
        </p:txBody>
      </p:sp>
      <p:sp>
        <p:nvSpPr>
          <p:cNvPr id="5" name="Text 3"/>
          <p:cNvSpPr/>
          <p:nvPr/>
        </p:nvSpPr>
        <p:spPr>
          <a:xfrm>
            <a:off x="6319599" y="4087297"/>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One of the primary causes of burnout among physicians is the demanding workload and high levels of work-related stress. Long hours, heavy patient caseloads, administrative tasks, and the pressure to provide high-quality care contribute to feelings of exhaustion and emotional fatigue.</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534722"/>
            <a:ext cx="700278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Lack of Work-Life Balance</a:t>
            </a:r>
            <a:endParaRPr lang="en-US" sz="4374" dirty="0"/>
          </a:p>
        </p:txBody>
      </p:sp>
      <p:sp>
        <p:nvSpPr>
          <p:cNvPr id="5" name="Text 3"/>
          <p:cNvSpPr/>
          <p:nvPr/>
        </p:nvSpPr>
        <p:spPr>
          <a:xfrm>
            <a:off x="833199" y="3562350"/>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often struggle to achieve a healthy work-life balance due to the nature of their profession. The demands of GME, including extended work hours, on-call duties, and limited time off, can interfere with personal relationships, hobbies, and self-care activities. This imbalance between professional and personal life can lead to burnout over time.</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36529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Emotional Exhaustion and Empathy Fatigue</a:t>
            </a:r>
            <a:endParaRPr lang="en-US" sz="4374" dirty="0"/>
          </a:p>
        </p:txBody>
      </p:sp>
      <p:sp>
        <p:nvSpPr>
          <p:cNvPr id="5" name="Text 3"/>
          <p:cNvSpPr/>
          <p:nvPr/>
        </p:nvSpPr>
        <p:spPr>
          <a:xfrm>
            <a:off x="833199" y="4087297"/>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frequently encounter emotionally challenging situations, such as caring for critically ill patients or delivering bad news. This emotional burden, combined with the need to display empathy and compassion consistently, can lead to emotional exhaustion and empathy fatigue, contributing to burnout.</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542937"/>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Lack of Control and Autonomy</a:t>
            </a:r>
            <a:endParaRPr lang="en-US" sz="4374" dirty="0"/>
          </a:p>
        </p:txBody>
      </p:sp>
      <p:sp>
        <p:nvSpPr>
          <p:cNvPr id="5" name="Text 3"/>
          <p:cNvSpPr/>
          <p:nvPr/>
        </p:nvSpPr>
        <p:spPr>
          <a:xfrm>
            <a:off x="6319599" y="4264938"/>
            <a:ext cx="7477601"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Physicians often face limited control over their work environment, including patient volume, resource constraints, and administrative burdens. This lack of control and autonomy can lead to frustration, decreased job satisfaction, and burnout.</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467814"/>
            <a:ext cx="604266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Organizational Factors</a:t>
            </a:r>
            <a:endParaRPr lang="en-US" sz="4374" dirty="0"/>
          </a:p>
        </p:txBody>
      </p:sp>
      <p:sp>
        <p:nvSpPr>
          <p:cNvPr id="5" name="Shape 3"/>
          <p:cNvSpPr/>
          <p:nvPr/>
        </p:nvSpPr>
        <p:spPr>
          <a:xfrm>
            <a:off x="2037993" y="4703683"/>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6" name="Text 4"/>
          <p:cNvSpPr/>
          <p:nvPr/>
        </p:nvSpPr>
        <p:spPr>
          <a:xfrm>
            <a:off x="2211705" y="4745355"/>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7" name="Text 5"/>
          <p:cNvSpPr/>
          <p:nvPr/>
        </p:nvSpPr>
        <p:spPr>
          <a:xfrm>
            <a:off x="2760107" y="4745355"/>
            <a:ext cx="4381500" cy="416481"/>
          </a:xfrm>
          <a:prstGeom prst="rect">
            <a:avLst/>
          </a:prstGeom>
          <a:noFill/>
          <a:ln/>
        </p:spPr>
        <p:txBody>
          <a:bodyPr wrap="none" rtlCol="0" anchor="t"/>
          <a:lstStyle/>
          <a:p>
            <a:pPr marL="0" indent="0">
              <a:lnSpc>
                <a:spcPts val="3281"/>
              </a:lnSpc>
              <a:buNone/>
            </a:pPr>
            <a:r>
              <a:rPr lang="en-US" sz="2624" dirty="0">
                <a:solidFill>
                  <a:srgbClr val="EBECEF"/>
                </a:solidFill>
                <a:latin typeface="Fraunces" pitchFamily="34" charset="0"/>
                <a:ea typeface="Fraunces" pitchFamily="34" charset="-122"/>
                <a:cs typeface="Fraunces" pitchFamily="34" charset="-120"/>
              </a:rPr>
              <a:t>Poor organizational culture</a:t>
            </a:r>
            <a:endParaRPr lang="en-US" sz="2624" dirty="0"/>
          </a:p>
        </p:txBody>
      </p:sp>
      <p:sp>
        <p:nvSpPr>
          <p:cNvPr id="8" name="Text 6"/>
          <p:cNvSpPr/>
          <p:nvPr/>
        </p:nvSpPr>
        <p:spPr>
          <a:xfrm>
            <a:off x="2760107" y="5384006"/>
            <a:ext cx="444400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Lack of support from colleagues and supervisors</a:t>
            </a:r>
            <a:endParaRPr lang="en-US" sz="1750" dirty="0"/>
          </a:p>
        </p:txBody>
      </p:sp>
      <p:sp>
        <p:nvSpPr>
          <p:cNvPr id="9" name="Shape 7"/>
          <p:cNvSpPr/>
          <p:nvPr/>
        </p:nvSpPr>
        <p:spPr>
          <a:xfrm>
            <a:off x="7426285" y="4703683"/>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0" name="Text 8"/>
          <p:cNvSpPr/>
          <p:nvPr/>
        </p:nvSpPr>
        <p:spPr>
          <a:xfrm>
            <a:off x="7573327" y="4745355"/>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1" name="Text 9"/>
          <p:cNvSpPr/>
          <p:nvPr/>
        </p:nvSpPr>
        <p:spPr>
          <a:xfrm>
            <a:off x="8148399" y="4745355"/>
            <a:ext cx="4389120" cy="416481"/>
          </a:xfrm>
          <a:prstGeom prst="rect">
            <a:avLst/>
          </a:prstGeom>
          <a:noFill/>
          <a:ln/>
        </p:spPr>
        <p:txBody>
          <a:bodyPr wrap="none" rtlCol="0" anchor="t"/>
          <a:lstStyle/>
          <a:p>
            <a:pPr marL="0" indent="0">
              <a:lnSpc>
                <a:spcPts val="3281"/>
              </a:lnSpc>
              <a:buNone/>
            </a:pPr>
            <a:r>
              <a:rPr lang="en-US" sz="2624" dirty="0">
                <a:solidFill>
                  <a:srgbClr val="EBECEF"/>
                </a:solidFill>
                <a:latin typeface="Fraunces" pitchFamily="34" charset="0"/>
                <a:ea typeface="Fraunces" pitchFamily="34" charset="-122"/>
                <a:cs typeface="Fraunces" pitchFamily="34" charset="-120"/>
              </a:rPr>
              <a:t>Inadequate communication</a:t>
            </a:r>
            <a:endParaRPr lang="en-US" sz="2624" dirty="0"/>
          </a:p>
        </p:txBody>
      </p:sp>
      <p:sp>
        <p:nvSpPr>
          <p:cNvPr id="12" name="Text 10"/>
          <p:cNvSpPr/>
          <p:nvPr/>
        </p:nvSpPr>
        <p:spPr>
          <a:xfrm>
            <a:off x="8148399" y="5384006"/>
            <a:ext cx="4444008" cy="355402"/>
          </a:xfrm>
          <a:prstGeom prst="rect">
            <a:avLst/>
          </a:prstGeom>
          <a:noFill/>
          <a:ln/>
        </p:spPr>
        <p:txBody>
          <a:bodyPr wrap="non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Conflict within the workplace</a:t>
            </a:r>
            <a:endParaRPr lang="en-US" sz="1750" dirty="0"/>
          </a:p>
        </p:txBody>
      </p:sp>
      <p:pic>
        <p:nvPicPr>
          <p:cNvPr id="14" name="Image 0" descr="preencoded.png">
            <a:extLst>
              <a:ext uri="{FF2B5EF4-FFF2-40B4-BE49-F238E27FC236}">
                <a16:creationId xmlns:a16="http://schemas.microsoft.com/office/drawing/2014/main" id="{55726256-9AD8-8AC1-AF82-3A4C9A194B71}"/>
              </a:ext>
            </a:extLst>
          </p:cNvPr>
          <p:cNvPicPr>
            <a:picLocks noChangeAspect="1"/>
          </p:cNvPicPr>
          <p:nvPr/>
        </p:nvPicPr>
        <p:blipFill>
          <a:blip r:embed="rId3"/>
          <a:stretch>
            <a:fillRect/>
          </a:stretch>
        </p:blipFill>
        <p:spPr>
          <a:xfrm>
            <a:off x="0" y="-7006"/>
            <a:ext cx="14630400" cy="133314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1906">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781062" y="677466"/>
            <a:ext cx="5859780" cy="596622"/>
          </a:xfrm>
          <a:prstGeom prst="rect">
            <a:avLst/>
          </a:prstGeom>
          <a:noFill/>
          <a:ln/>
        </p:spPr>
        <p:txBody>
          <a:bodyPr wrap="none" rtlCol="0" anchor="t"/>
          <a:lstStyle/>
          <a:p>
            <a:pPr marL="0" indent="0">
              <a:lnSpc>
                <a:spcPts val="4698"/>
              </a:lnSpc>
              <a:buNone/>
            </a:pPr>
            <a:r>
              <a:rPr lang="en-US" sz="3758" dirty="0">
                <a:solidFill>
                  <a:srgbClr val="FFFFFF"/>
                </a:solidFill>
                <a:latin typeface="Fraunces" pitchFamily="34" charset="0"/>
                <a:ea typeface="Fraunces" pitchFamily="34" charset="-122"/>
                <a:cs typeface="Fraunces" pitchFamily="34" charset="-120"/>
              </a:rPr>
              <a:t>Consequences of Burnout</a:t>
            </a:r>
            <a:endParaRPr lang="en-US" sz="3758" dirty="0"/>
          </a:p>
        </p:txBody>
      </p:sp>
      <p:sp>
        <p:nvSpPr>
          <p:cNvPr id="7" name="Shape 4"/>
          <p:cNvSpPr/>
          <p:nvPr/>
        </p:nvSpPr>
        <p:spPr>
          <a:xfrm>
            <a:off x="2781062" y="1739384"/>
            <a:ext cx="429458" cy="429458"/>
          </a:xfrm>
          <a:prstGeom prst="roundRect">
            <a:avLst>
              <a:gd name="adj" fmla="val 20004"/>
            </a:avLst>
          </a:prstGeom>
          <a:solidFill>
            <a:srgbClr val="283157"/>
          </a:solidFill>
          <a:ln w="11906">
            <a:solidFill>
              <a:srgbClr val="303B69"/>
            </a:solidFill>
            <a:prstDash val="solid"/>
          </a:ln>
        </p:spPr>
        <p:txBody>
          <a:bodyPr/>
          <a:lstStyle/>
          <a:p>
            <a:endParaRPr lang="en-US"/>
          </a:p>
        </p:txBody>
      </p:sp>
      <p:sp>
        <p:nvSpPr>
          <p:cNvPr id="8" name="Text 5"/>
          <p:cNvSpPr/>
          <p:nvPr/>
        </p:nvSpPr>
        <p:spPr>
          <a:xfrm>
            <a:off x="2930962" y="1775103"/>
            <a:ext cx="129540" cy="357902"/>
          </a:xfrm>
          <a:prstGeom prst="rect">
            <a:avLst/>
          </a:prstGeom>
          <a:noFill/>
          <a:ln/>
        </p:spPr>
        <p:txBody>
          <a:bodyPr wrap="none" rtlCol="0" anchor="t"/>
          <a:lstStyle/>
          <a:p>
            <a:pPr marL="0" indent="0" algn="ctr">
              <a:lnSpc>
                <a:spcPts val="2819"/>
              </a:lnSpc>
              <a:buNone/>
            </a:pPr>
            <a:r>
              <a:rPr lang="en-US" sz="2255" dirty="0">
                <a:solidFill>
                  <a:srgbClr val="EBECEF"/>
                </a:solidFill>
                <a:latin typeface="Fraunces" pitchFamily="34" charset="0"/>
                <a:ea typeface="Fraunces" pitchFamily="34" charset="-122"/>
                <a:cs typeface="Fraunces" pitchFamily="34" charset="-120"/>
              </a:rPr>
              <a:t>1</a:t>
            </a:r>
            <a:endParaRPr lang="en-US" sz="2255" dirty="0"/>
          </a:p>
        </p:txBody>
      </p:sp>
      <p:sp>
        <p:nvSpPr>
          <p:cNvPr id="9" name="Text 6"/>
          <p:cNvSpPr/>
          <p:nvPr/>
        </p:nvSpPr>
        <p:spPr>
          <a:xfrm>
            <a:off x="3401378" y="1775103"/>
            <a:ext cx="3230880" cy="357902"/>
          </a:xfrm>
          <a:prstGeom prst="rect">
            <a:avLst/>
          </a:prstGeom>
          <a:noFill/>
          <a:ln/>
        </p:spPr>
        <p:txBody>
          <a:bodyPr wrap="none" rtlCol="0" anchor="t"/>
          <a:lstStyle/>
          <a:p>
            <a:pPr marL="0" indent="0">
              <a:lnSpc>
                <a:spcPts val="2819"/>
              </a:lnSpc>
              <a:buNone/>
            </a:pPr>
            <a:r>
              <a:rPr lang="en-US" sz="2255" dirty="0">
                <a:solidFill>
                  <a:srgbClr val="EBECEF"/>
                </a:solidFill>
                <a:latin typeface="Fraunces" pitchFamily="34" charset="0"/>
                <a:ea typeface="Fraunces" pitchFamily="34" charset="-122"/>
                <a:cs typeface="Fraunces" pitchFamily="34" charset="-120"/>
              </a:rPr>
              <a:t>Personal Consequences</a:t>
            </a:r>
            <a:endParaRPr lang="en-US" sz="2255" dirty="0"/>
          </a:p>
        </p:txBody>
      </p:sp>
      <p:sp>
        <p:nvSpPr>
          <p:cNvPr id="10" name="Text 7"/>
          <p:cNvSpPr/>
          <p:nvPr/>
        </p:nvSpPr>
        <p:spPr>
          <a:xfrm>
            <a:off x="3401378" y="2323862"/>
            <a:ext cx="3818334" cy="2136934"/>
          </a:xfrm>
          <a:prstGeom prst="rect">
            <a:avLst/>
          </a:prstGeom>
          <a:noFill/>
          <a:ln/>
        </p:spPr>
        <p:txBody>
          <a:bodyPr wrap="square" rtlCol="0" anchor="t"/>
          <a:lstStyle/>
          <a:p>
            <a:pPr marL="0" indent="0">
              <a:lnSpc>
                <a:spcPts val="2405"/>
              </a:lnSpc>
              <a:buNone/>
            </a:pPr>
            <a:r>
              <a:rPr lang="en-US" sz="1503" dirty="0">
                <a:solidFill>
                  <a:srgbClr val="EBECEF"/>
                </a:solidFill>
                <a:latin typeface="Epilogue" pitchFamily="34" charset="0"/>
                <a:ea typeface="Epilogue" pitchFamily="34" charset="-122"/>
                <a:cs typeface="Epilogue" pitchFamily="34" charset="-120"/>
              </a:rPr>
              <a:t>Burnout can have severe personal consequences for physicians, including physical and mental health issues like fatigue, insomnia, anxiety, depression, and substance abuse. It can also negatively affect personal relationships, resulting in conflicts and social isolation.</a:t>
            </a:r>
            <a:endParaRPr lang="en-US" sz="1503" dirty="0"/>
          </a:p>
        </p:txBody>
      </p:sp>
      <p:sp>
        <p:nvSpPr>
          <p:cNvPr id="11" name="Shape 8"/>
          <p:cNvSpPr/>
          <p:nvPr/>
        </p:nvSpPr>
        <p:spPr>
          <a:xfrm>
            <a:off x="7410569" y="1739384"/>
            <a:ext cx="429458" cy="429458"/>
          </a:xfrm>
          <a:prstGeom prst="roundRect">
            <a:avLst>
              <a:gd name="adj" fmla="val 20004"/>
            </a:avLst>
          </a:prstGeom>
          <a:solidFill>
            <a:srgbClr val="283157"/>
          </a:solidFill>
          <a:ln w="11906">
            <a:solidFill>
              <a:srgbClr val="303B69"/>
            </a:solidFill>
            <a:prstDash val="solid"/>
          </a:ln>
        </p:spPr>
        <p:txBody>
          <a:bodyPr/>
          <a:lstStyle/>
          <a:p>
            <a:endParaRPr lang="en-US"/>
          </a:p>
        </p:txBody>
      </p:sp>
      <p:sp>
        <p:nvSpPr>
          <p:cNvPr id="12" name="Text 9"/>
          <p:cNvSpPr/>
          <p:nvPr/>
        </p:nvSpPr>
        <p:spPr>
          <a:xfrm>
            <a:off x="7537609" y="1775103"/>
            <a:ext cx="175260" cy="357902"/>
          </a:xfrm>
          <a:prstGeom prst="rect">
            <a:avLst/>
          </a:prstGeom>
          <a:noFill/>
          <a:ln/>
        </p:spPr>
        <p:txBody>
          <a:bodyPr wrap="none" rtlCol="0" anchor="t"/>
          <a:lstStyle/>
          <a:p>
            <a:pPr marL="0" indent="0" algn="ctr">
              <a:lnSpc>
                <a:spcPts val="2819"/>
              </a:lnSpc>
              <a:buNone/>
            </a:pPr>
            <a:r>
              <a:rPr lang="en-US" sz="2255" dirty="0">
                <a:solidFill>
                  <a:srgbClr val="EBECEF"/>
                </a:solidFill>
                <a:latin typeface="Fraunces" pitchFamily="34" charset="0"/>
                <a:ea typeface="Fraunces" pitchFamily="34" charset="-122"/>
                <a:cs typeface="Fraunces" pitchFamily="34" charset="-120"/>
              </a:rPr>
              <a:t>2</a:t>
            </a:r>
            <a:endParaRPr lang="en-US" sz="2255" dirty="0"/>
          </a:p>
        </p:txBody>
      </p:sp>
      <p:sp>
        <p:nvSpPr>
          <p:cNvPr id="13" name="Text 10"/>
          <p:cNvSpPr/>
          <p:nvPr/>
        </p:nvSpPr>
        <p:spPr>
          <a:xfrm>
            <a:off x="8030885" y="1775103"/>
            <a:ext cx="3741420" cy="357902"/>
          </a:xfrm>
          <a:prstGeom prst="rect">
            <a:avLst/>
          </a:prstGeom>
          <a:noFill/>
          <a:ln/>
        </p:spPr>
        <p:txBody>
          <a:bodyPr wrap="none" rtlCol="0" anchor="t"/>
          <a:lstStyle/>
          <a:p>
            <a:pPr marL="0" indent="0">
              <a:lnSpc>
                <a:spcPts val="2819"/>
              </a:lnSpc>
              <a:buNone/>
            </a:pPr>
            <a:r>
              <a:rPr lang="en-US" sz="2255" dirty="0">
                <a:solidFill>
                  <a:srgbClr val="EBECEF"/>
                </a:solidFill>
                <a:latin typeface="Fraunces" pitchFamily="34" charset="0"/>
                <a:ea typeface="Fraunces" pitchFamily="34" charset="-122"/>
                <a:cs typeface="Fraunces" pitchFamily="34" charset="-120"/>
              </a:rPr>
              <a:t>Professional Consequences</a:t>
            </a:r>
            <a:endParaRPr lang="en-US" sz="2255" dirty="0"/>
          </a:p>
        </p:txBody>
      </p:sp>
      <p:sp>
        <p:nvSpPr>
          <p:cNvPr id="14" name="Text 11"/>
          <p:cNvSpPr/>
          <p:nvPr/>
        </p:nvSpPr>
        <p:spPr>
          <a:xfrm>
            <a:off x="8030885" y="2323862"/>
            <a:ext cx="3818334" cy="2136934"/>
          </a:xfrm>
          <a:prstGeom prst="rect">
            <a:avLst/>
          </a:prstGeom>
          <a:noFill/>
          <a:ln/>
        </p:spPr>
        <p:txBody>
          <a:bodyPr wrap="square" rtlCol="0" anchor="t"/>
          <a:lstStyle/>
          <a:p>
            <a:pPr marL="0" indent="0">
              <a:lnSpc>
                <a:spcPts val="2405"/>
              </a:lnSpc>
              <a:buNone/>
            </a:pPr>
            <a:r>
              <a:rPr lang="en-US" sz="1503" dirty="0">
                <a:solidFill>
                  <a:srgbClr val="EBECEF"/>
                </a:solidFill>
                <a:latin typeface="Epilogue" pitchFamily="34" charset="0"/>
                <a:ea typeface="Epilogue" pitchFamily="34" charset="-122"/>
                <a:cs typeface="Epilogue" pitchFamily="34" charset="-120"/>
              </a:rPr>
              <a:t>Burnout can lead to decreased motivation, productivity, and clinical decision-making. This can jeopardize patient safety and quality of care, and lead to medical errors, malpractice claims, and early retirement from medical practice.</a:t>
            </a:r>
            <a:endParaRPr lang="en-US" sz="1503" dirty="0"/>
          </a:p>
        </p:txBody>
      </p:sp>
      <p:sp>
        <p:nvSpPr>
          <p:cNvPr id="15" name="Shape 12"/>
          <p:cNvSpPr/>
          <p:nvPr/>
        </p:nvSpPr>
        <p:spPr>
          <a:xfrm>
            <a:off x="2781062" y="4830604"/>
            <a:ext cx="429458" cy="429458"/>
          </a:xfrm>
          <a:prstGeom prst="roundRect">
            <a:avLst>
              <a:gd name="adj" fmla="val 20004"/>
            </a:avLst>
          </a:prstGeom>
          <a:solidFill>
            <a:srgbClr val="283157"/>
          </a:solidFill>
          <a:ln w="11906">
            <a:solidFill>
              <a:srgbClr val="303B69"/>
            </a:solidFill>
            <a:prstDash val="solid"/>
          </a:ln>
        </p:spPr>
        <p:txBody>
          <a:bodyPr/>
          <a:lstStyle/>
          <a:p>
            <a:endParaRPr lang="en-US"/>
          </a:p>
        </p:txBody>
      </p:sp>
      <p:sp>
        <p:nvSpPr>
          <p:cNvPr id="16" name="Text 13"/>
          <p:cNvSpPr/>
          <p:nvPr/>
        </p:nvSpPr>
        <p:spPr>
          <a:xfrm>
            <a:off x="2915722" y="4866323"/>
            <a:ext cx="160020" cy="357902"/>
          </a:xfrm>
          <a:prstGeom prst="rect">
            <a:avLst/>
          </a:prstGeom>
          <a:noFill/>
          <a:ln/>
        </p:spPr>
        <p:txBody>
          <a:bodyPr wrap="none" rtlCol="0" anchor="t"/>
          <a:lstStyle/>
          <a:p>
            <a:pPr marL="0" indent="0" algn="ctr">
              <a:lnSpc>
                <a:spcPts val="2819"/>
              </a:lnSpc>
              <a:buNone/>
            </a:pPr>
            <a:r>
              <a:rPr lang="en-US" sz="2255" dirty="0">
                <a:solidFill>
                  <a:srgbClr val="EBECEF"/>
                </a:solidFill>
                <a:latin typeface="Fraunces" pitchFamily="34" charset="0"/>
                <a:ea typeface="Fraunces" pitchFamily="34" charset="-122"/>
                <a:cs typeface="Fraunces" pitchFamily="34" charset="-120"/>
              </a:rPr>
              <a:t>3</a:t>
            </a:r>
            <a:endParaRPr lang="en-US" sz="2255" dirty="0"/>
          </a:p>
        </p:txBody>
      </p:sp>
      <p:sp>
        <p:nvSpPr>
          <p:cNvPr id="17" name="Text 14"/>
          <p:cNvSpPr/>
          <p:nvPr/>
        </p:nvSpPr>
        <p:spPr>
          <a:xfrm>
            <a:off x="3401378" y="4866323"/>
            <a:ext cx="3665220" cy="357902"/>
          </a:xfrm>
          <a:prstGeom prst="rect">
            <a:avLst/>
          </a:prstGeom>
          <a:noFill/>
          <a:ln/>
        </p:spPr>
        <p:txBody>
          <a:bodyPr wrap="none" rtlCol="0" anchor="t"/>
          <a:lstStyle/>
          <a:p>
            <a:pPr marL="0" indent="0">
              <a:lnSpc>
                <a:spcPts val="2819"/>
              </a:lnSpc>
              <a:buNone/>
            </a:pPr>
            <a:r>
              <a:rPr lang="en-US" sz="2255" dirty="0">
                <a:solidFill>
                  <a:srgbClr val="EBECEF"/>
                </a:solidFill>
                <a:latin typeface="Fraunces" pitchFamily="34" charset="0"/>
                <a:ea typeface="Fraunces" pitchFamily="34" charset="-122"/>
                <a:cs typeface="Fraunces" pitchFamily="34" charset="-120"/>
              </a:rPr>
              <a:t>Educational Consequences</a:t>
            </a:r>
            <a:endParaRPr lang="en-US" sz="2255" dirty="0"/>
          </a:p>
        </p:txBody>
      </p:sp>
      <p:sp>
        <p:nvSpPr>
          <p:cNvPr id="18" name="Text 15"/>
          <p:cNvSpPr/>
          <p:nvPr/>
        </p:nvSpPr>
        <p:spPr>
          <a:xfrm>
            <a:off x="3401378" y="5415082"/>
            <a:ext cx="3818334" cy="2136934"/>
          </a:xfrm>
          <a:prstGeom prst="rect">
            <a:avLst/>
          </a:prstGeom>
          <a:noFill/>
          <a:ln/>
        </p:spPr>
        <p:txBody>
          <a:bodyPr wrap="square" rtlCol="0" anchor="t"/>
          <a:lstStyle/>
          <a:p>
            <a:pPr marL="0" indent="0">
              <a:lnSpc>
                <a:spcPts val="2405"/>
              </a:lnSpc>
              <a:buNone/>
            </a:pPr>
            <a:r>
              <a:rPr lang="en-US" sz="1503" dirty="0">
                <a:solidFill>
                  <a:srgbClr val="EBECEF"/>
                </a:solidFill>
                <a:latin typeface="Epilogue" pitchFamily="34" charset="0"/>
                <a:ea typeface="Epilogue" pitchFamily="34" charset="-122"/>
                <a:cs typeface="Epilogue" pitchFamily="34" charset="-120"/>
              </a:rPr>
              <a:t>Burnout can hinder learning and skill development for physicians in GME. It can lead to disengagement from educational activities and decreased commitment to lifelong learning, hindering professional growth and development.</a:t>
            </a:r>
            <a:endParaRPr lang="en-US" sz="1503" dirty="0"/>
          </a:p>
        </p:txBody>
      </p:sp>
      <p:sp>
        <p:nvSpPr>
          <p:cNvPr id="19" name="Shape 16"/>
          <p:cNvSpPr/>
          <p:nvPr/>
        </p:nvSpPr>
        <p:spPr>
          <a:xfrm>
            <a:off x="7410569" y="4830604"/>
            <a:ext cx="429458" cy="429458"/>
          </a:xfrm>
          <a:prstGeom prst="roundRect">
            <a:avLst>
              <a:gd name="adj" fmla="val 20004"/>
            </a:avLst>
          </a:prstGeom>
          <a:solidFill>
            <a:srgbClr val="283157"/>
          </a:solidFill>
          <a:ln w="11906">
            <a:solidFill>
              <a:srgbClr val="303B69"/>
            </a:solidFill>
            <a:prstDash val="solid"/>
          </a:ln>
        </p:spPr>
        <p:txBody>
          <a:bodyPr/>
          <a:lstStyle/>
          <a:p>
            <a:endParaRPr lang="en-US"/>
          </a:p>
        </p:txBody>
      </p:sp>
      <p:sp>
        <p:nvSpPr>
          <p:cNvPr id="20" name="Text 17"/>
          <p:cNvSpPr/>
          <p:nvPr/>
        </p:nvSpPr>
        <p:spPr>
          <a:xfrm>
            <a:off x="7537609" y="4866323"/>
            <a:ext cx="175260" cy="357902"/>
          </a:xfrm>
          <a:prstGeom prst="rect">
            <a:avLst/>
          </a:prstGeom>
          <a:noFill/>
          <a:ln/>
        </p:spPr>
        <p:txBody>
          <a:bodyPr wrap="none" rtlCol="0" anchor="t"/>
          <a:lstStyle/>
          <a:p>
            <a:pPr marL="0" indent="0" algn="ctr">
              <a:lnSpc>
                <a:spcPts val="2819"/>
              </a:lnSpc>
              <a:buNone/>
            </a:pPr>
            <a:r>
              <a:rPr lang="en-US" sz="2255" dirty="0">
                <a:solidFill>
                  <a:srgbClr val="EBECEF"/>
                </a:solidFill>
                <a:latin typeface="Fraunces" pitchFamily="34" charset="0"/>
                <a:ea typeface="Fraunces" pitchFamily="34" charset="-122"/>
                <a:cs typeface="Fraunces" pitchFamily="34" charset="-120"/>
              </a:rPr>
              <a:t>4</a:t>
            </a:r>
            <a:endParaRPr lang="en-US" sz="2255" dirty="0"/>
          </a:p>
        </p:txBody>
      </p:sp>
      <p:sp>
        <p:nvSpPr>
          <p:cNvPr id="21" name="Text 18"/>
          <p:cNvSpPr/>
          <p:nvPr/>
        </p:nvSpPr>
        <p:spPr>
          <a:xfrm>
            <a:off x="8030885" y="4866323"/>
            <a:ext cx="3818334" cy="715804"/>
          </a:xfrm>
          <a:prstGeom prst="rect">
            <a:avLst/>
          </a:prstGeom>
          <a:noFill/>
          <a:ln/>
        </p:spPr>
        <p:txBody>
          <a:bodyPr wrap="square" rtlCol="0" anchor="t"/>
          <a:lstStyle/>
          <a:p>
            <a:pPr marL="0" indent="0">
              <a:lnSpc>
                <a:spcPts val="2819"/>
              </a:lnSpc>
              <a:buNone/>
            </a:pPr>
            <a:r>
              <a:rPr lang="en-US" sz="2255" dirty="0">
                <a:solidFill>
                  <a:srgbClr val="EBECEF"/>
                </a:solidFill>
                <a:latin typeface="Fraunces" pitchFamily="34" charset="0"/>
                <a:ea typeface="Fraunces" pitchFamily="34" charset="-122"/>
                <a:cs typeface="Fraunces" pitchFamily="34" charset="-120"/>
              </a:rPr>
              <a:t>Healthcare System Consequences</a:t>
            </a:r>
            <a:endParaRPr lang="en-US" sz="2255" dirty="0"/>
          </a:p>
        </p:txBody>
      </p:sp>
      <p:sp>
        <p:nvSpPr>
          <p:cNvPr id="22" name="Text 19"/>
          <p:cNvSpPr/>
          <p:nvPr/>
        </p:nvSpPr>
        <p:spPr>
          <a:xfrm>
            <a:off x="8030885" y="5772983"/>
            <a:ext cx="3818334" cy="915829"/>
          </a:xfrm>
          <a:prstGeom prst="rect">
            <a:avLst/>
          </a:prstGeom>
          <a:noFill/>
          <a:ln/>
        </p:spPr>
        <p:txBody>
          <a:bodyPr wrap="square" rtlCol="0" anchor="t"/>
          <a:lstStyle/>
          <a:p>
            <a:pPr marL="0" indent="0">
              <a:lnSpc>
                <a:spcPts val="2405"/>
              </a:lnSpc>
              <a:buNone/>
            </a:pPr>
            <a:r>
              <a:rPr lang="en-US" sz="1503" dirty="0">
                <a:solidFill>
                  <a:srgbClr val="EBECEF"/>
                </a:solidFill>
                <a:latin typeface="Epilogue" pitchFamily="34" charset="0"/>
                <a:ea typeface="Epilogue" pitchFamily="34" charset="-122"/>
                <a:cs typeface="Epilogue" pitchFamily="34" charset="-120"/>
              </a:rPr>
              <a:t>Burnout can lead to physician shortages, reduced access to care, and lower healthcare quality and efficiency.</a:t>
            </a:r>
            <a:endParaRPr lang="en-US" sz="1503"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Conclusion - Causes and Consequences of Burnout</a:t>
            </a:r>
            <a:endParaRPr lang="en-US" sz="4374" dirty="0"/>
          </a:p>
        </p:txBody>
      </p:sp>
      <p:sp>
        <p:nvSpPr>
          <p:cNvPr id="5"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Understanding the causes and consequences of burnout is crucial for addressing this pervasive issue in GME. By identifying and addressing these factors, healthcare organizations and educators can implement effective strategies to promote physician well-being, enhance patient care, and create a more supportive and sustainable healthcare system.</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378994"/>
            <a:ext cx="1025652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Prevention and Intervention Strategies</a:t>
            </a:r>
            <a:endParaRPr lang="en-US" sz="4374" dirty="0"/>
          </a:p>
        </p:txBody>
      </p:sp>
      <p:sp>
        <p:nvSpPr>
          <p:cNvPr id="5" name="Text 3"/>
          <p:cNvSpPr/>
          <p:nvPr/>
        </p:nvSpPr>
        <p:spPr>
          <a:xfrm>
            <a:off x="2037993" y="4406622"/>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 burnout is a growing concern in Graduate Medical Education (GME) programs, adversely impacting doctors' well-being, patient care, and healthcare organizations. To tackle this issue, it is important to implement effective prevention and intervention strategies that address the root causes of burnout and promote physician wellness. This section will explore various strategies that can be employed to prevent burnout and intervene when it occurs.</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1058942"/>
            <a:ext cx="1013460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Building a Positive Work Environment</a:t>
            </a:r>
            <a:endParaRPr lang="en-US" sz="4374" dirty="0"/>
          </a:p>
        </p:txBody>
      </p:sp>
      <p:sp>
        <p:nvSpPr>
          <p:cNvPr id="7" name="Shape 4"/>
          <p:cNvSpPr/>
          <p:nvPr/>
        </p:nvSpPr>
        <p:spPr>
          <a:xfrm>
            <a:off x="2037993" y="2260163"/>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8" name="Text 5"/>
          <p:cNvSpPr/>
          <p:nvPr/>
        </p:nvSpPr>
        <p:spPr>
          <a:xfrm>
            <a:off x="2211705" y="2301835"/>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9" name="Text 6"/>
          <p:cNvSpPr/>
          <p:nvPr/>
        </p:nvSpPr>
        <p:spPr>
          <a:xfrm>
            <a:off x="2760107" y="2336483"/>
            <a:ext cx="264795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Emotional and Psychological Support</a:t>
            </a:r>
            <a:endParaRPr lang="en-US" sz="2187" dirty="0"/>
          </a:p>
        </p:txBody>
      </p:sp>
      <p:sp>
        <p:nvSpPr>
          <p:cNvPr id="10" name="Text 7"/>
          <p:cNvSpPr/>
          <p:nvPr/>
        </p:nvSpPr>
        <p:spPr>
          <a:xfrm>
            <a:off x="2760107" y="3600212"/>
            <a:ext cx="2647950"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Establish confidential counseling services, mentorship programs, and peer support groups to help physicians cope with stress and prevent burnout.</a:t>
            </a:r>
            <a:endParaRPr lang="en-US" sz="1750" dirty="0"/>
          </a:p>
        </p:txBody>
      </p:sp>
      <p:sp>
        <p:nvSpPr>
          <p:cNvPr id="11" name="Shape 8"/>
          <p:cNvSpPr/>
          <p:nvPr/>
        </p:nvSpPr>
        <p:spPr>
          <a:xfrm>
            <a:off x="5630228" y="2260163"/>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2" name="Text 9"/>
          <p:cNvSpPr/>
          <p:nvPr/>
        </p:nvSpPr>
        <p:spPr>
          <a:xfrm>
            <a:off x="5777270" y="2301835"/>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3" name="Text 10"/>
          <p:cNvSpPr/>
          <p:nvPr/>
        </p:nvSpPr>
        <p:spPr>
          <a:xfrm>
            <a:off x="6352342" y="2336483"/>
            <a:ext cx="246126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Work-Life Balance</a:t>
            </a:r>
            <a:endParaRPr lang="en-US" sz="2187" dirty="0"/>
          </a:p>
        </p:txBody>
      </p:sp>
      <p:sp>
        <p:nvSpPr>
          <p:cNvPr id="14" name="Text 11"/>
          <p:cNvSpPr/>
          <p:nvPr/>
        </p:nvSpPr>
        <p:spPr>
          <a:xfrm>
            <a:off x="6352342" y="2905839"/>
            <a:ext cx="2647950"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Develop policies that prioritize breaks, time off, and limitations on work hours to ensure physicians have sufficient time to recharge and engage in personal activities.</a:t>
            </a:r>
            <a:endParaRPr lang="en-US" sz="1750" dirty="0"/>
          </a:p>
        </p:txBody>
      </p:sp>
      <p:sp>
        <p:nvSpPr>
          <p:cNvPr id="15" name="Shape 12"/>
          <p:cNvSpPr/>
          <p:nvPr/>
        </p:nvSpPr>
        <p:spPr>
          <a:xfrm>
            <a:off x="9222462" y="2260163"/>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6" name="Text 13"/>
          <p:cNvSpPr/>
          <p:nvPr/>
        </p:nvSpPr>
        <p:spPr>
          <a:xfrm>
            <a:off x="9380934" y="2301835"/>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7" name="Text 14"/>
          <p:cNvSpPr/>
          <p:nvPr/>
        </p:nvSpPr>
        <p:spPr>
          <a:xfrm>
            <a:off x="9944576" y="2336483"/>
            <a:ext cx="261366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Respect Boundaries</a:t>
            </a:r>
            <a:endParaRPr lang="en-US" sz="2187" dirty="0"/>
          </a:p>
        </p:txBody>
      </p:sp>
      <p:sp>
        <p:nvSpPr>
          <p:cNvPr id="18" name="Text 15"/>
          <p:cNvSpPr/>
          <p:nvPr/>
        </p:nvSpPr>
        <p:spPr>
          <a:xfrm>
            <a:off x="9944576" y="2905839"/>
            <a:ext cx="2647950" cy="426481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Promote clear boundaries between work and personal life, including discouraging after-hours communication and setting realistic expectations, to prevent physicians from feeling overwhelmed and improve their satisfaction.</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30314"/>
          </a:xfrm>
          <a:prstGeom prst="rect">
            <a:avLst/>
          </a:prstGeom>
          <a:solidFill>
            <a:srgbClr val="080E26"/>
          </a:solidFill>
          <a:ln w="13216">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30314"/>
          </a:xfrm>
          <a:prstGeom prst="rect">
            <a:avLst/>
          </a:prstGeom>
        </p:spPr>
      </p:pic>
      <p:sp>
        <p:nvSpPr>
          <p:cNvPr id="5" name="Shape 2"/>
          <p:cNvSpPr/>
          <p:nvPr/>
        </p:nvSpPr>
        <p:spPr>
          <a:xfrm>
            <a:off x="0" y="0"/>
            <a:ext cx="14630400" cy="8230314"/>
          </a:xfrm>
          <a:prstGeom prst="rect">
            <a:avLst/>
          </a:prstGeom>
          <a:solidFill>
            <a:srgbClr val="080E26">
              <a:alpha val="80000"/>
            </a:srgbClr>
          </a:solidFill>
          <a:ln/>
        </p:spPr>
        <p:txBody>
          <a:bodyPr/>
          <a:lstStyle/>
          <a:p>
            <a:endParaRPr lang="en-US"/>
          </a:p>
        </p:txBody>
      </p:sp>
      <p:sp>
        <p:nvSpPr>
          <p:cNvPr id="6" name="Text 3"/>
          <p:cNvSpPr/>
          <p:nvPr/>
        </p:nvSpPr>
        <p:spPr>
          <a:xfrm>
            <a:off x="2280404" y="582930"/>
            <a:ext cx="10069592" cy="1324689"/>
          </a:xfrm>
          <a:prstGeom prst="rect">
            <a:avLst/>
          </a:prstGeom>
          <a:noFill/>
          <a:ln/>
        </p:spPr>
        <p:txBody>
          <a:bodyPr wrap="square" rtlCol="0" anchor="t"/>
          <a:lstStyle/>
          <a:p>
            <a:pPr marL="0" indent="0">
              <a:lnSpc>
                <a:spcPts val="5216"/>
              </a:lnSpc>
              <a:buNone/>
            </a:pPr>
            <a:r>
              <a:rPr lang="en-US" sz="4173" dirty="0">
                <a:solidFill>
                  <a:srgbClr val="FFFFFF"/>
                </a:solidFill>
                <a:latin typeface="Fraunces" pitchFamily="34" charset="0"/>
                <a:ea typeface="Fraunces" pitchFamily="34" charset="-122"/>
                <a:cs typeface="Fraunces" pitchFamily="34" charset="-120"/>
              </a:rPr>
              <a:t>Strengthening Resilience and Coping Skills</a:t>
            </a:r>
            <a:endParaRPr lang="en-US" sz="4173" dirty="0"/>
          </a:p>
        </p:txBody>
      </p:sp>
      <p:sp>
        <p:nvSpPr>
          <p:cNvPr id="7" name="Text 4"/>
          <p:cNvSpPr/>
          <p:nvPr/>
        </p:nvSpPr>
        <p:spPr>
          <a:xfrm>
            <a:off x="2280404" y="2225516"/>
            <a:ext cx="10069592" cy="1017627"/>
          </a:xfrm>
          <a:prstGeom prst="rect">
            <a:avLst/>
          </a:prstGeom>
          <a:noFill/>
          <a:ln/>
        </p:spPr>
        <p:txBody>
          <a:bodyPr wrap="square" rtlCol="0" anchor="t"/>
          <a:lstStyle/>
          <a:p>
            <a:pPr marL="0" indent="0">
              <a:lnSpc>
                <a:spcPts val="2671"/>
              </a:lnSpc>
              <a:buNone/>
            </a:pPr>
            <a:r>
              <a:rPr lang="en-US" sz="1669" dirty="0">
                <a:solidFill>
                  <a:srgbClr val="EBECEF"/>
                </a:solidFill>
                <a:latin typeface="Epilogue" pitchFamily="34" charset="0"/>
                <a:ea typeface="Epilogue" pitchFamily="34" charset="-122"/>
                <a:cs typeface="Epilogue" pitchFamily="34" charset="-120"/>
              </a:rPr>
              <a:t>Resilience and coping skills play a vital role in preventing and managing burnout. GME programs can incorporate the following strategies to help physicians build resilience and develop healthy coping mechanisms:</a:t>
            </a:r>
            <a:endParaRPr lang="en-US" sz="1669" dirty="0"/>
          </a:p>
        </p:txBody>
      </p:sp>
      <p:sp>
        <p:nvSpPr>
          <p:cNvPr id="8" name="Shape 5"/>
          <p:cNvSpPr/>
          <p:nvPr/>
        </p:nvSpPr>
        <p:spPr>
          <a:xfrm>
            <a:off x="2280404" y="3647242"/>
            <a:ext cx="476964" cy="476964"/>
          </a:xfrm>
          <a:prstGeom prst="roundRect">
            <a:avLst>
              <a:gd name="adj" fmla="val 20001"/>
            </a:avLst>
          </a:prstGeom>
          <a:solidFill>
            <a:srgbClr val="283157"/>
          </a:solidFill>
          <a:ln w="13216">
            <a:solidFill>
              <a:srgbClr val="303B69"/>
            </a:solidFill>
            <a:prstDash val="solid"/>
          </a:ln>
        </p:spPr>
        <p:txBody>
          <a:bodyPr/>
          <a:lstStyle/>
          <a:p>
            <a:endParaRPr lang="en-US"/>
          </a:p>
        </p:txBody>
      </p:sp>
      <p:sp>
        <p:nvSpPr>
          <p:cNvPr id="9" name="Text 6"/>
          <p:cNvSpPr/>
          <p:nvPr/>
        </p:nvSpPr>
        <p:spPr>
          <a:xfrm>
            <a:off x="2446496" y="3687008"/>
            <a:ext cx="144780" cy="397431"/>
          </a:xfrm>
          <a:prstGeom prst="rect">
            <a:avLst/>
          </a:prstGeom>
          <a:noFill/>
          <a:ln/>
        </p:spPr>
        <p:txBody>
          <a:bodyPr wrap="none" rtlCol="0" anchor="t"/>
          <a:lstStyle/>
          <a:p>
            <a:pPr marL="0" indent="0" algn="ctr">
              <a:lnSpc>
                <a:spcPts val="3130"/>
              </a:lnSpc>
              <a:buNone/>
            </a:pPr>
            <a:r>
              <a:rPr lang="en-US" sz="2504" dirty="0">
                <a:solidFill>
                  <a:srgbClr val="EBECEF"/>
                </a:solidFill>
                <a:latin typeface="Fraunces" pitchFamily="34" charset="0"/>
                <a:ea typeface="Fraunces" pitchFamily="34" charset="-122"/>
                <a:cs typeface="Fraunces" pitchFamily="34" charset="-120"/>
              </a:rPr>
              <a:t>1</a:t>
            </a:r>
            <a:endParaRPr lang="en-US" sz="2504" dirty="0"/>
          </a:p>
        </p:txBody>
      </p:sp>
      <p:sp>
        <p:nvSpPr>
          <p:cNvPr id="10" name="Text 7"/>
          <p:cNvSpPr/>
          <p:nvPr/>
        </p:nvSpPr>
        <p:spPr>
          <a:xfrm>
            <a:off x="2969300" y="3720108"/>
            <a:ext cx="2526387" cy="662464"/>
          </a:xfrm>
          <a:prstGeom prst="rect">
            <a:avLst/>
          </a:prstGeom>
          <a:noFill/>
          <a:ln/>
        </p:spPr>
        <p:txBody>
          <a:bodyPr wrap="square" rtlCol="0" anchor="t"/>
          <a:lstStyle/>
          <a:p>
            <a:pPr marL="0" indent="0">
              <a:lnSpc>
                <a:spcPts val="2608"/>
              </a:lnSpc>
              <a:buNone/>
            </a:pPr>
            <a:r>
              <a:rPr lang="en-US" sz="2087" dirty="0">
                <a:solidFill>
                  <a:srgbClr val="EBECEF"/>
                </a:solidFill>
                <a:latin typeface="Fraunces" pitchFamily="34" charset="0"/>
                <a:ea typeface="Fraunces" pitchFamily="34" charset="-122"/>
                <a:cs typeface="Fraunces" pitchFamily="34" charset="-120"/>
              </a:rPr>
              <a:t>Stress Management Training</a:t>
            </a:r>
            <a:endParaRPr lang="en-US" sz="2087" dirty="0"/>
          </a:p>
        </p:txBody>
      </p:sp>
      <p:sp>
        <p:nvSpPr>
          <p:cNvPr id="11" name="Text 8"/>
          <p:cNvSpPr/>
          <p:nvPr/>
        </p:nvSpPr>
        <p:spPr>
          <a:xfrm>
            <a:off x="2969300" y="4594503"/>
            <a:ext cx="2526387" cy="1696045"/>
          </a:xfrm>
          <a:prstGeom prst="rect">
            <a:avLst/>
          </a:prstGeom>
          <a:noFill/>
          <a:ln/>
        </p:spPr>
        <p:txBody>
          <a:bodyPr wrap="square" rtlCol="0" anchor="t"/>
          <a:lstStyle/>
          <a:p>
            <a:pPr marL="0" indent="0">
              <a:lnSpc>
                <a:spcPts val="2671"/>
              </a:lnSpc>
              <a:buNone/>
            </a:pPr>
            <a:r>
              <a:rPr lang="en-US" sz="1669" dirty="0">
                <a:solidFill>
                  <a:srgbClr val="EBECEF"/>
                </a:solidFill>
                <a:latin typeface="Epilogue" pitchFamily="34" charset="0"/>
                <a:ea typeface="Epilogue" pitchFamily="34" charset="-122"/>
                <a:cs typeface="Epilogue" pitchFamily="34" charset="-120"/>
              </a:rPr>
              <a:t>Stress management workshops equip physicians with effective strategies to handle stressors.</a:t>
            </a:r>
            <a:endParaRPr lang="en-US" sz="1669" dirty="0"/>
          </a:p>
        </p:txBody>
      </p:sp>
      <p:sp>
        <p:nvSpPr>
          <p:cNvPr id="12" name="Shape 9"/>
          <p:cNvSpPr/>
          <p:nvPr/>
        </p:nvSpPr>
        <p:spPr>
          <a:xfrm>
            <a:off x="5707618" y="3647242"/>
            <a:ext cx="476964" cy="476964"/>
          </a:xfrm>
          <a:prstGeom prst="roundRect">
            <a:avLst>
              <a:gd name="adj" fmla="val 20001"/>
            </a:avLst>
          </a:prstGeom>
          <a:solidFill>
            <a:srgbClr val="283157"/>
          </a:solidFill>
          <a:ln w="13216">
            <a:solidFill>
              <a:srgbClr val="303B69"/>
            </a:solidFill>
            <a:prstDash val="solid"/>
          </a:ln>
        </p:spPr>
        <p:txBody>
          <a:bodyPr/>
          <a:lstStyle/>
          <a:p>
            <a:endParaRPr lang="en-US"/>
          </a:p>
        </p:txBody>
      </p:sp>
      <p:sp>
        <p:nvSpPr>
          <p:cNvPr id="13" name="Text 10"/>
          <p:cNvSpPr/>
          <p:nvPr/>
        </p:nvSpPr>
        <p:spPr>
          <a:xfrm>
            <a:off x="5850850" y="3687008"/>
            <a:ext cx="190500" cy="397431"/>
          </a:xfrm>
          <a:prstGeom prst="rect">
            <a:avLst/>
          </a:prstGeom>
          <a:noFill/>
          <a:ln/>
        </p:spPr>
        <p:txBody>
          <a:bodyPr wrap="none" rtlCol="0" anchor="t"/>
          <a:lstStyle/>
          <a:p>
            <a:pPr marL="0" indent="0" algn="ctr">
              <a:lnSpc>
                <a:spcPts val="3130"/>
              </a:lnSpc>
              <a:buNone/>
            </a:pPr>
            <a:r>
              <a:rPr lang="en-US" sz="2504" dirty="0">
                <a:solidFill>
                  <a:srgbClr val="EBECEF"/>
                </a:solidFill>
                <a:latin typeface="Fraunces" pitchFamily="34" charset="0"/>
                <a:ea typeface="Fraunces" pitchFamily="34" charset="-122"/>
                <a:cs typeface="Fraunces" pitchFamily="34" charset="-120"/>
              </a:rPr>
              <a:t>2</a:t>
            </a:r>
            <a:endParaRPr lang="en-US" sz="2504" dirty="0"/>
          </a:p>
        </p:txBody>
      </p:sp>
      <p:sp>
        <p:nvSpPr>
          <p:cNvPr id="14" name="Text 11"/>
          <p:cNvSpPr/>
          <p:nvPr/>
        </p:nvSpPr>
        <p:spPr>
          <a:xfrm>
            <a:off x="6396514" y="3720108"/>
            <a:ext cx="2526387" cy="993696"/>
          </a:xfrm>
          <a:prstGeom prst="rect">
            <a:avLst/>
          </a:prstGeom>
          <a:noFill/>
          <a:ln/>
        </p:spPr>
        <p:txBody>
          <a:bodyPr wrap="square" rtlCol="0" anchor="t"/>
          <a:lstStyle/>
          <a:p>
            <a:pPr marL="0" indent="0">
              <a:lnSpc>
                <a:spcPts val="2608"/>
              </a:lnSpc>
              <a:buNone/>
            </a:pPr>
            <a:r>
              <a:rPr lang="en-US" sz="2087" dirty="0">
                <a:solidFill>
                  <a:srgbClr val="EBECEF"/>
                </a:solidFill>
                <a:latin typeface="Fraunces" pitchFamily="34" charset="0"/>
                <a:ea typeface="Fraunces" pitchFamily="34" charset="-122"/>
                <a:cs typeface="Fraunces" pitchFamily="34" charset="-120"/>
              </a:rPr>
              <a:t>Emotional Intelligence Training</a:t>
            </a:r>
            <a:endParaRPr lang="en-US" sz="2087" dirty="0"/>
          </a:p>
        </p:txBody>
      </p:sp>
      <p:sp>
        <p:nvSpPr>
          <p:cNvPr id="15" name="Text 12"/>
          <p:cNvSpPr/>
          <p:nvPr/>
        </p:nvSpPr>
        <p:spPr>
          <a:xfrm>
            <a:off x="6396514" y="4925735"/>
            <a:ext cx="2526387" cy="2713673"/>
          </a:xfrm>
          <a:prstGeom prst="rect">
            <a:avLst/>
          </a:prstGeom>
          <a:noFill/>
          <a:ln/>
        </p:spPr>
        <p:txBody>
          <a:bodyPr wrap="square" rtlCol="0" anchor="t"/>
          <a:lstStyle/>
          <a:p>
            <a:pPr marL="0" indent="0">
              <a:lnSpc>
                <a:spcPts val="2671"/>
              </a:lnSpc>
              <a:buNone/>
            </a:pPr>
            <a:r>
              <a:rPr lang="en-US" sz="1669" dirty="0">
                <a:solidFill>
                  <a:srgbClr val="EBECEF"/>
                </a:solidFill>
                <a:latin typeface="Epilogue" pitchFamily="34" charset="0"/>
                <a:ea typeface="Epilogue" pitchFamily="34" charset="-122"/>
                <a:cs typeface="Epilogue" pitchFamily="34" charset="-120"/>
              </a:rPr>
              <a:t>Emotional intelligence training can improve physicians' self-awareness, empathy, and interpersonal skills, reducing stress and enhancing relationships.</a:t>
            </a:r>
            <a:endParaRPr lang="en-US" sz="1669" dirty="0"/>
          </a:p>
        </p:txBody>
      </p:sp>
      <p:sp>
        <p:nvSpPr>
          <p:cNvPr id="16" name="Shape 13"/>
          <p:cNvSpPr/>
          <p:nvPr/>
        </p:nvSpPr>
        <p:spPr>
          <a:xfrm>
            <a:off x="9134832" y="3647242"/>
            <a:ext cx="476964" cy="476964"/>
          </a:xfrm>
          <a:prstGeom prst="roundRect">
            <a:avLst>
              <a:gd name="adj" fmla="val 20001"/>
            </a:avLst>
          </a:prstGeom>
          <a:solidFill>
            <a:srgbClr val="283157"/>
          </a:solidFill>
          <a:ln w="13216">
            <a:solidFill>
              <a:srgbClr val="303B69"/>
            </a:solidFill>
            <a:prstDash val="solid"/>
          </a:ln>
        </p:spPr>
        <p:txBody>
          <a:bodyPr/>
          <a:lstStyle/>
          <a:p>
            <a:endParaRPr lang="en-US"/>
          </a:p>
        </p:txBody>
      </p:sp>
      <p:sp>
        <p:nvSpPr>
          <p:cNvPr id="17" name="Text 14"/>
          <p:cNvSpPr/>
          <p:nvPr/>
        </p:nvSpPr>
        <p:spPr>
          <a:xfrm>
            <a:off x="9285684" y="3687008"/>
            <a:ext cx="175260" cy="397431"/>
          </a:xfrm>
          <a:prstGeom prst="rect">
            <a:avLst/>
          </a:prstGeom>
          <a:noFill/>
          <a:ln/>
        </p:spPr>
        <p:txBody>
          <a:bodyPr wrap="none" rtlCol="0" anchor="t"/>
          <a:lstStyle/>
          <a:p>
            <a:pPr marL="0" indent="0" algn="ctr">
              <a:lnSpc>
                <a:spcPts val="3130"/>
              </a:lnSpc>
              <a:buNone/>
            </a:pPr>
            <a:r>
              <a:rPr lang="en-US" sz="2504" dirty="0">
                <a:solidFill>
                  <a:srgbClr val="EBECEF"/>
                </a:solidFill>
                <a:latin typeface="Fraunces" pitchFamily="34" charset="0"/>
                <a:ea typeface="Fraunces" pitchFamily="34" charset="-122"/>
                <a:cs typeface="Fraunces" pitchFamily="34" charset="-120"/>
              </a:rPr>
              <a:t>3</a:t>
            </a:r>
            <a:endParaRPr lang="en-US" sz="2504" dirty="0"/>
          </a:p>
        </p:txBody>
      </p:sp>
      <p:sp>
        <p:nvSpPr>
          <p:cNvPr id="18" name="Text 15"/>
          <p:cNvSpPr/>
          <p:nvPr/>
        </p:nvSpPr>
        <p:spPr>
          <a:xfrm>
            <a:off x="9823728" y="3720108"/>
            <a:ext cx="2526387" cy="662464"/>
          </a:xfrm>
          <a:prstGeom prst="rect">
            <a:avLst/>
          </a:prstGeom>
          <a:noFill/>
          <a:ln/>
        </p:spPr>
        <p:txBody>
          <a:bodyPr wrap="square" rtlCol="0" anchor="t"/>
          <a:lstStyle/>
          <a:p>
            <a:pPr marL="0" indent="0">
              <a:lnSpc>
                <a:spcPts val="2608"/>
              </a:lnSpc>
              <a:buNone/>
            </a:pPr>
            <a:r>
              <a:rPr lang="en-US" sz="2087" dirty="0">
                <a:solidFill>
                  <a:srgbClr val="EBECEF"/>
                </a:solidFill>
                <a:latin typeface="Fraunces" pitchFamily="34" charset="0"/>
                <a:ea typeface="Fraunces" pitchFamily="34" charset="-122"/>
                <a:cs typeface="Fraunces" pitchFamily="34" charset="-120"/>
              </a:rPr>
              <a:t>Mind-Body Practices</a:t>
            </a:r>
            <a:endParaRPr lang="en-US" sz="2087" dirty="0"/>
          </a:p>
        </p:txBody>
      </p:sp>
      <p:sp>
        <p:nvSpPr>
          <p:cNvPr id="19" name="Text 16"/>
          <p:cNvSpPr/>
          <p:nvPr/>
        </p:nvSpPr>
        <p:spPr>
          <a:xfrm>
            <a:off x="9823728" y="4594503"/>
            <a:ext cx="2526387" cy="3052882"/>
          </a:xfrm>
          <a:prstGeom prst="rect">
            <a:avLst/>
          </a:prstGeom>
          <a:noFill/>
          <a:ln/>
        </p:spPr>
        <p:txBody>
          <a:bodyPr wrap="square" rtlCol="0" anchor="t"/>
          <a:lstStyle/>
          <a:p>
            <a:pPr marL="0" indent="0">
              <a:lnSpc>
                <a:spcPts val="2671"/>
              </a:lnSpc>
              <a:buNone/>
            </a:pPr>
            <a:r>
              <a:rPr lang="en-US" sz="1669" dirty="0">
                <a:solidFill>
                  <a:srgbClr val="EBECEF"/>
                </a:solidFill>
                <a:latin typeface="Epilogue" pitchFamily="34" charset="0"/>
                <a:ea typeface="Epilogue" pitchFamily="34" charset="-122"/>
                <a:cs typeface="Epilogue" pitchFamily="34" charset="-120"/>
              </a:rPr>
              <a:t>Encouraging physicians to engage in mind-body practices such as yoga, meditation, or exercise can support their overall well-being and help them cope with the demands of their profession.</a:t>
            </a:r>
            <a:endParaRPr lang="en-US" sz="1669"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378994"/>
            <a:ext cx="4443889"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Overview</a:t>
            </a:r>
            <a:endParaRPr lang="en-US" sz="4374" dirty="0"/>
          </a:p>
        </p:txBody>
      </p:sp>
      <p:sp>
        <p:nvSpPr>
          <p:cNvPr id="5" name="Text 3"/>
          <p:cNvSpPr/>
          <p:nvPr/>
        </p:nvSpPr>
        <p:spPr>
          <a:xfrm>
            <a:off x="2037993" y="4406622"/>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This course provides a comprehensive understanding of physician burnout and its impact in graduate medical education. Participants will explore the causes, signs, and consequences of burnout, as well as strategies for prevention and intervention. The course aims to promote physician wellness and improve the overall resilience and satisfaction of healthcare professionals in GME.</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950357"/>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Promoting Workload Balance to Prevent Burnout</a:t>
            </a:r>
            <a:endParaRPr lang="en-US" sz="4374" dirty="0"/>
          </a:p>
        </p:txBody>
      </p:sp>
      <p:sp>
        <p:nvSpPr>
          <p:cNvPr id="7" name="Text 4"/>
          <p:cNvSpPr/>
          <p:nvPr/>
        </p:nvSpPr>
        <p:spPr>
          <a:xfrm>
            <a:off x="2037993" y="2672358"/>
            <a:ext cx="10554414"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Excessive workload and job demands can lead to physician burnout. GME programs can help prevent burnout by implementing strategies that promote workload balance:</a:t>
            </a:r>
            <a:endParaRPr lang="en-US" sz="1750" dirty="0"/>
          </a:p>
        </p:txBody>
      </p:sp>
      <p:sp>
        <p:nvSpPr>
          <p:cNvPr id="8" name="Shape 5"/>
          <p:cNvSpPr/>
          <p:nvPr/>
        </p:nvSpPr>
        <p:spPr>
          <a:xfrm>
            <a:off x="2037993" y="3806666"/>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9" name="Text 6"/>
          <p:cNvSpPr/>
          <p:nvPr/>
        </p:nvSpPr>
        <p:spPr>
          <a:xfrm>
            <a:off x="2211705" y="3848338"/>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10" name="Text 7"/>
          <p:cNvSpPr/>
          <p:nvPr/>
        </p:nvSpPr>
        <p:spPr>
          <a:xfrm>
            <a:off x="2760107" y="3882985"/>
            <a:ext cx="264795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Optimal Scheduling and Workload Management</a:t>
            </a:r>
            <a:endParaRPr lang="en-US" sz="2187" dirty="0"/>
          </a:p>
        </p:txBody>
      </p:sp>
      <p:sp>
        <p:nvSpPr>
          <p:cNvPr id="11" name="Text 8"/>
          <p:cNvSpPr/>
          <p:nvPr/>
        </p:nvSpPr>
        <p:spPr>
          <a:xfrm>
            <a:off x="2760107" y="5146715"/>
            <a:ext cx="2647950"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Realistic caseloads, equitable workload distribution, and reduced administrative burden help maintain physician well-being.</a:t>
            </a:r>
            <a:endParaRPr lang="en-US" sz="1750" dirty="0"/>
          </a:p>
        </p:txBody>
      </p:sp>
      <p:sp>
        <p:nvSpPr>
          <p:cNvPr id="12" name="Shape 9"/>
          <p:cNvSpPr/>
          <p:nvPr/>
        </p:nvSpPr>
        <p:spPr>
          <a:xfrm>
            <a:off x="5630228" y="3806666"/>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3" name="Text 10"/>
          <p:cNvSpPr/>
          <p:nvPr/>
        </p:nvSpPr>
        <p:spPr>
          <a:xfrm>
            <a:off x="5777270" y="3848338"/>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4" name="Text 11"/>
          <p:cNvSpPr/>
          <p:nvPr/>
        </p:nvSpPr>
        <p:spPr>
          <a:xfrm>
            <a:off x="6352342" y="3882985"/>
            <a:ext cx="264795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Streamlining Documentation Processes</a:t>
            </a:r>
            <a:endParaRPr lang="en-US" sz="2187" dirty="0"/>
          </a:p>
        </p:txBody>
      </p:sp>
      <p:sp>
        <p:nvSpPr>
          <p:cNvPr id="15" name="Text 12"/>
          <p:cNvSpPr/>
          <p:nvPr/>
        </p:nvSpPr>
        <p:spPr>
          <a:xfrm>
            <a:off x="6352342" y="5146715"/>
            <a:ext cx="2647950"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Streamlining documentation processes can reduce paperwork burden on physicians.</a:t>
            </a:r>
            <a:endParaRPr lang="en-US" sz="1750" dirty="0"/>
          </a:p>
        </p:txBody>
      </p:sp>
      <p:sp>
        <p:nvSpPr>
          <p:cNvPr id="16" name="Shape 13"/>
          <p:cNvSpPr/>
          <p:nvPr/>
        </p:nvSpPr>
        <p:spPr>
          <a:xfrm>
            <a:off x="9222462" y="3806666"/>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7" name="Text 14"/>
          <p:cNvSpPr/>
          <p:nvPr/>
        </p:nvSpPr>
        <p:spPr>
          <a:xfrm>
            <a:off x="9380934" y="3848338"/>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8" name="Text 15"/>
          <p:cNvSpPr/>
          <p:nvPr/>
        </p:nvSpPr>
        <p:spPr>
          <a:xfrm>
            <a:off x="9944576" y="3882985"/>
            <a:ext cx="264795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Encouraging Teamwork and Collaboration</a:t>
            </a:r>
            <a:endParaRPr lang="en-US" sz="2187" dirty="0"/>
          </a:p>
        </p:txBody>
      </p:sp>
      <p:sp>
        <p:nvSpPr>
          <p:cNvPr id="19" name="Text 16"/>
          <p:cNvSpPr/>
          <p:nvPr/>
        </p:nvSpPr>
        <p:spPr>
          <a:xfrm>
            <a:off x="9944576" y="5146715"/>
            <a:ext cx="2647950"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Collaboration and teamwork reduce workload and create a supportive environment for physicians.</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1240750"/>
            <a:ext cx="920496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Facilitating Self-Care and Wellness</a:t>
            </a:r>
            <a:endParaRPr lang="en-US" sz="4374" dirty="0"/>
          </a:p>
        </p:txBody>
      </p:sp>
      <p:sp>
        <p:nvSpPr>
          <p:cNvPr id="7" name="Shape 4"/>
          <p:cNvSpPr/>
          <p:nvPr/>
        </p:nvSpPr>
        <p:spPr>
          <a:xfrm>
            <a:off x="2037993" y="2441972"/>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8" name="Text 5"/>
          <p:cNvSpPr/>
          <p:nvPr/>
        </p:nvSpPr>
        <p:spPr>
          <a:xfrm>
            <a:off x="2211705" y="2483644"/>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9" name="Text 6"/>
          <p:cNvSpPr/>
          <p:nvPr/>
        </p:nvSpPr>
        <p:spPr>
          <a:xfrm>
            <a:off x="2760107" y="2518291"/>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Education on self-care</a:t>
            </a:r>
            <a:endParaRPr lang="en-US" sz="2187" dirty="0"/>
          </a:p>
        </p:txBody>
      </p:sp>
      <p:sp>
        <p:nvSpPr>
          <p:cNvPr id="10" name="Text 7"/>
          <p:cNvSpPr/>
          <p:nvPr/>
        </p:nvSpPr>
        <p:spPr>
          <a:xfrm>
            <a:off x="2760107" y="3434834"/>
            <a:ext cx="2647950" cy="355401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Providing education on self-care practices, including healthy eating, exercise, sleep hygiene, and stress reduction techniques, can empower physicians to take better care of themselves.</a:t>
            </a:r>
            <a:endParaRPr lang="en-US" sz="1750" dirty="0"/>
          </a:p>
        </p:txBody>
      </p:sp>
      <p:sp>
        <p:nvSpPr>
          <p:cNvPr id="11" name="Shape 8"/>
          <p:cNvSpPr/>
          <p:nvPr/>
        </p:nvSpPr>
        <p:spPr>
          <a:xfrm>
            <a:off x="5630228" y="2441972"/>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2" name="Text 9"/>
          <p:cNvSpPr/>
          <p:nvPr/>
        </p:nvSpPr>
        <p:spPr>
          <a:xfrm>
            <a:off x="5777270" y="2483644"/>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3" name="Text 10"/>
          <p:cNvSpPr/>
          <p:nvPr/>
        </p:nvSpPr>
        <p:spPr>
          <a:xfrm>
            <a:off x="6352342" y="2518291"/>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Wellness programs and resources</a:t>
            </a:r>
            <a:endParaRPr lang="en-US" sz="2187" dirty="0"/>
          </a:p>
        </p:txBody>
      </p:sp>
      <p:sp>
        <p:nvSpPr>
          <p:cNvPr id="14" name="Text 11"/>
          <p:cNvSpPr/>
          <p:nvPr/>
        </p:nvSpPr>
        <p:spPr>
          <a:xfrm>
            <a:off x="6352342" y="3434834"/>
            <a:ext cx="2647950" cy="3198614"/>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Offering wellness programs such as yoga, meditation classes, or on-site fitness facilities can encourage physicians to engage in activities that promote relaxation and physical well-being.</a:t>
            </a:r>
            <a:endParaRPr lang="en-US" sz="1750" dirty="0"/>
          </a:p>
        </p:txBody>
      </p:sp>
      <p:sp>
        <p:nvSpPr>
          <p:cNvPr id="15" name="Shape 12"/>
          <p:cNvSpPr/>
          <p:nvPr/>
        </p:nvSpPr>
        <p:spPr>
          <a:xfrm>
            <a:off x="9222462" y="2441972"/>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6" name="Text 13"/>
          <p:cNvSpPr/>
          <p:nvPr/>
        </p:nvSpPr>
        <p:spPr>
          <a:xfrm>
            <a:off x="9380934" y="2483644"/>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7" name="Text 14"/>
          <p:cNvSpPr/>
          <p:nvPr/>
        </p:nvSpPr>
        <p:spPr>
          <a:xfrm>
            <a:off x="9944576" y="2518291"/>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Access to mental health support</a:t>
            </a:r>
            <a:endParaRPr lang="en-US" sz="2187" dirty="0"/>
          </a:p>
        </p:txBody>
      </p:sp>
      <p:sp>
        <p:nvSpPr>
          <p:cNvPr id="18" name="Text 15"/>
          <p:cNvSpPr/>
          <p:nvPr/>
        </p:nvSpPr>
        <p:spPr>
          <a:xfrm>
            <a:off x="9944576" y="3434834"/>
            <a:ext cx="2647950" cy="3198614"/>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Ensuring easy access to mental health resources, including counseling services and psychiatric support, can reduce barriers to seeking help and monitor physicians' mental well-being.</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773442"/>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Access to Mental Health Support</a:t>
            </a:r>
            <a:endParaRPr lang="en-US" sz="4374" dirty="0"/>
          </a:p>
        </p:txBody>
      </p:sp>
      <p:sp>
        <p:nvSpPr>
          <p:cNvPr id="5" name="Text 3"/>
          <p:cNvSpPr/>
          <p:nvPr/>
        </p:nvSpPr>
        <p:spPr>
          <a:xfrm>
            <a:off x="833199" y="4495443"/>
            <a:ext cx="7477601" cy="355402"/>
          </a:xfrm>
          <a:prstGeom prst="rect">
            <a:avLst/>
          </a:prstGeom>
          <a:noFill/>
          <a:ln/>
        </p:spPr>
        <p:txBody>
          <a:bodyPr wrap="non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[INCLUDE ORGANIZATION SPECIFIC DETAILS]</a:t>
            </a:r>
            <a:endParaRPr lang="en-US" sz="1750" dirty="0"/>
          </a:p>
        </p:txBody>
      </p:sp>
      <p:sp>
        <p:nvSpPr>
          <p:cNvPr id="6" name="Text 4"/>
          <p:cNvSpPr/>
          <p:nvPr/>
        </p:nvSpPr>
        <p:spPr>
          <a:xfrm>
            <a:off x="833199" y="5100757"/>
            <a:ext cx="7477601" cy="355402"/>
          </a:xfrm>
          <a:prstGeom prst="rect">
            <a:avLst/>
          </a:prstGeom>
          <a:noFill/>
          <a:ln/>
        </p:spPr>
        <p:txBody>
          <a:bodyPr wrap="non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[CONTACT INFORMATION AND RESOURCES]</a:t>
            </a:r>
            <a:endParaRPr lang="en-US" sz="1750" dirty="0"/>
          </a:p>
        </p:txBody>
      </p:sp>
      <p:pic>
        <p:nvPicPr>
          <p:cNvPr id="7"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2854166"/>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Conclusion - Prevention and Intervention Strategies</a:t>
            </a:r>
            <a:endParaRPr lang="en-US" sz="4374" dirty="0"/>
          </a:p>
        </p:txBody>
      </p:sp>
      <p:sp>
        <p:nvSpPr>
          <p:cNvPr id="5" name="Text 3"/>
          <p:cNvSpPr/>
          <p:nvPr/>
        </p:nvSpPr>
        <p:spPr>
          <a:xfrm>
            <a:off x="2037993" y="4576167"/>
            <a:ext cx="10554414"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In summary, prevention and intervention strategies are essential for addressing physician burnout in GME programs. By creating a positive work environment, strengthening resilience and coping skills, promoting workload balance, and facilitating self-care and wellness, GME programs can support physicians in preventing burnout and maintaining their well-being. By implementing these strategies, healthcare organizations can foster a culture that values physician wellness, ultimately positively impacting patient care and healthcare quality.</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33291"/>
          </a:xfrm>
          <a:prstGeom prst="rect">
            <a:avLst/>
          </a:prstGeom>
          <a:solidFill>
            <a:srgbClr val="080E26"/>
          </a:solidFill>
          <a:ln w="13097">
            <a:solidFill>
              <a:srgbClr val="565151"/>
            </a:solidFill>
            <a:prstDash val="solid"/>
          </a:ln>
        </p:spPr>
        <p:txBody>
          <a:bodyPr/>
          <a:lstStyle/>
          <a:p>
            <a:endParaRPr lang="en-US"/>
          </a:p>
        </p:txBody>
      </p:sp>
      <p:sp>
        <p:nvSpPr>
          <p:cNvPr id="4" name="Text 2"/>
          <p:cNvSpPr/>
          <p:nvPr/>
        </p:nvSpPr>
        <p:spPr>
          <a:xfrm>
            <a:off x="2302550" y="1846659"/>
            <a:ext cx="4335780" cy="659606"/>
          </a:xfrm>
          <a:prstGeom prst="rect">
            <a:avLst/>
          </a:prstGeom>
          <a:noFill/>
          <a:ln/>
        </p:spPr>
        <p:txBody>
          <a:bodyPr wrap="none" rtlCol="0" anchor="t"/>
          <a:lstStyle/>
          <a:p>
            <a:pPr marL="0" indent="0">
              <a:lnSpc>
                <a:spcPts val="5193"/>
              </a:lnSpc>
              <a:buNone/>
            </a:pPr>
            <a:r>
              <a:rPr lang="en-US" sz="4155" dirty="0">
                <a:solidFill>
                  <a:srgbClr val="FFFFFF"/>
                </a:solidFill>
                <a:latin typeface="Fraunces" pitchFamily="34" charset="0"/>
                <a:ea typeface="Fraunces" pitchFamily="34" charset="-122"/>
                <a:cs typeface="Fraunces" pitchFamily="34" charset="-120"/>
              </a:rPr>
              <a:t>Review of Course</a:t>
            </a:r>
            <a:endParaRPr lang="en-US" sz="4155" dirty="0"/>
          </a:p>
        </p:txBody>
      </p:sp>
      <p:sp>
        <p:nvSpPr>
          <p:cNvPr id="5" name="Shape 3"/>
          <p:cNvSpPr/>
          <p:nvPr/>
        </p:nvSpPr>
        <p:spPr>
          <a:xfrm>
            <a:off x="2302550" y="2987754"/>
            <a:ext cx="474821" cy="474821"/>
          </a:xfrm>
          <a:prstGeom prst="roundRect">
            <a:avLst>
              <a:gd name="adj" fmla="val 20003"/>
            </a:avLst>
          </a:prstGeom>
          <a:solidFill>
            <a:srgbClr val="283157"/>
          </a:solidFill>
          <a:ln w="13097">
            <a:solidFill>
              <a:srgbClr val="303B69"/>
            </a:solidFill>
            <a:prstDash val="solid"/>
          </a:ln>
        </p:spPr>
        <p:txBody>
          <a:bodyPr/>
          <a:lstStyle/>
          <a:p>
            <a:endParaRPr lang="en-US"/>
          </a:p>
        </p:txBody>
      </p:sp>
      <p:sp>
        <p:nvSpPr>
          <p:cNvPr id="6" name="Text 4"/>
          <p:cNvSpPr/>
          <p:nvPr/>
        </p:nvSpPr>
        <p:spPr>
          <a:xfrm>
            <a:off x="2467570" y="3027283"/>
            <a:ext cx="144780" cy="395645"/>
          </a:xfrm>
          <a:prstGeom prst="rect">
            <a:avLst/>
          </a:prstGeom>
          <a:noFill/>
          <a:ln/>
        </p:spPr>
        <p:txBody>
          <a:bodyPr wrap="none" rtlCol="0" anchor="t"/>
          <a:lstStyle/>
          <a:p>
            <a:pPr marL="0" indent="0" algn="ctr">
              <a:lnSpc>
                <a:spcPts val="3116"/>
              </a:lnSpc>
              <a:buNone/>
            </a:pPr>
            <a:r>
              <a:rPr lang="en-US" sz="2493" dirty="0">
                <a:solidFill>
                  <a:srgbClr val="EBECEF"/>
                </a:solidFill>
                <a:latin typeface="Fraunces" pitchFamily="34" charset="0"/>
                <a:ea typeface="Fraunces" pitchFamily="34" charset="-122"/>
                <a:cs typeface="Fraunces" pitchFamily="34" charset="-120"/>
              </a:rPr>
              <a:t>1</a:t>
            </a:r>
            <a:endParaRPr lang="en-US" sz="2493" dirty="0"/>
          </a:p>
        </p:txBody>
      </p:sp>
      <p:sp>
        <p:nvSpPr>
          <p:cNvPr id="7" name="Text 5"/>
          <p:cNvSpPr/>
          <p:nvPr/>
        </p:nvSpPr>
        <p:spPr>
          <a:xfrm>
            <a:off x="2988350" y="3060263"/>
            <a:ext cx="2110502" cy="329803"/>
          </a:xfrm>
          <a:prstGeom prst="rect">
            <a:avLst/>
          </a:prstGeom>
          <a:noFill/>
          <a:ln/>
        </p:spPr>
        <p:txBody>
          <a:bodyPr wrap="none" rtlCol="0" anchor="t"/>
          <a:lstStyle/>
          <a:p>
            <a:pPr marL="0" indent="0">
              <a:lnSpc>
                <a:spcPts val="2597"/>
              </a:lnSpc>
              <a:buNone/>
            </a:pPr>
            <a:r>
              <a:rPr lang="en-US" sz="2077" dirty="0">
                <a:solidFill>
                  <a:srgbClr val="EBECEF"/>
                </a:solidFill>
                <a:latin typeface="Fraunces" pitchFamily="34" charset="0"/>
                <a:ea typeface="Fraunces" pitchFamily="34" charset="-122"/>
                <a:cs typeface="Fraunces" pitchFamily="34" charset="-120"/>
              </a:rPr>
              <a:t>The Problem</a:t>
            </a:r>
            <a:endParaRPr lang="en-US" sz="2077" dirty="0"/>
          </a:p>
        </p:txBody>
      </p:sp>
      <p:sp>
        <p:nvSpPr>
          <p:cNvPr id="8" name="Text 6"/>
          <p:cNvSpPr/>
          <p:nvPr/>
        </p:nvSpPr>
        <p:spPr>
          <a:xfrm>
            <a:off x="2988350" y="3601045"/>
            <a:ext cx="2515314" cy="2363629"/>
          </a:xfrm>
          <a:prstGeom prst="rect">
            <a:avLst/>
          </a:prstGeom>
          <a:noFill/>
          <a:ln/>
        </p:spPr>
        <p:txBody>
          <a:bodyPr wrap="square" rtlCol="0" anchor="t"/>
          <a:lstStyle/>
          <a:p>
            <a:pPr marL="0" indent="0">
              <a:lnSpc>
                <a:spcPts val="2659"/>
              </a:lnSpc>
              <a:buNone/>
            </a:pPr>
            <a:r>
              <a:rPr lang="en-US" sz="1662" dirty="0">
                <a:solidFill>
                  <a:srgbClr val="EBECEF"/>
                </a:solidFill>
                <a:latin typeface="Epilogue" pitchFamily="34" charset="0"/>
                <a:ea typeface="Epilogue" pitchFamily="34" charset="-122"/>
                <a:cs typeface="Epilogue" pitchFamily="34" charset="-120"/>
              </a:rPr>
              <a:t>Physician burnout is a pervasive problem with significant consequences for individual physicians and the healthcare system.</a:t>
            </a:r>
            <a:endParaRPr lang="en-US" sz="1662" dirty="0"/>
          </a:p>
        </p:txBody>
      </p:sp>
      <p:sp>
        <p:nvSpPr>
          <p:cNvPr id="9" name="Shape 7"/>
          <p:cNvSpPr/>
          <p:nvPr/>
        </p:nvSpPr>
        <p:spPr>
          <a:xfrm>
            <a:off x="5714643" y="2987754"/>
            <a:ext cx="474821" cy="474821"/>
          </a:xfrm>
          <a:prstGeom prst="roundRect">
            <a:avLst>
              <a:gd name="adj" fmla="val 20003"/>
            </a:avLst>
          </a:prstGeom>
          <a:solidFill>
            <a:srgbClr val="283157"/>
          </a:solidFill>
          <a:ln w="13097">
            <a:solidFill>
              <a:srgbClr val="303B69"/>
            </a:solidFill>
            <a:prstDash val="solid"/>
          </a:ln>
        </p:spPr>
        <p:txBody>
          <a:bodyPr/>
          <a:lstStyle/>
          <a:p>
            <a:endParaRPr lang="en-US"/>
          </a:p>
        </p:txBody>
      </p:sp>
      <p:sp>
        <p:nvSpPr>
          <p:cNvPr id="10" name="Text 8"/>
          <p:cNvSpPr/>
          <p:nvPr/>
        </p:nvSpPr>
        <p:spPr>
          <a:xfrm>
            <a:off x="5856803" y="3027283"/>
            <a:ext cx="190500" cy="395645"/>
          </a:xfrm>
          <a:prstGeom prst="rect">
            <a:avLst/>
          </a:prstGeom>
          <a:noFill/>
          <a:ln/>
        </p:spPr>
        <p:txBody>
          <a:bodyPr wrap="none" rtlCol="0" anchor="t"/>
          <a:lstStyle/>
          <a:p>
            <a:pPr marL="0" indent="0" algn="ctr">
              <a:lnSpc>
                <a:spcPts val="3116"/>
              </a:lnSpc>
              <a:buNone/>
            </a:pPr>
            <a:r>
              <a:rPr lang="en-US" sz="2493" dirty="0">
                <a:solidFill>
                  <a:srgbClr val="EBECEF"/>
                </a:solidFill>
                <a:latin typeface="Fraunces" pitchFamily="34" charset="0"/>
                <a:ea typeface="Fraunces" pitchFamily="34" charset="-122"/>
                <a:cs typeface="Fraunces" pitchFamily="34" charset="-120"/>
              </a:rPr>
              <a:t>2</a:t>
            </a:r>
            <a:endParaRPr lang="en-US" sz="2493" dirty="0"/>
          </a:p>
        </p:txBody>
      </p:sp>
      <p:sp>
        <p:nvSpPr>
          <p:cNvPr id="11" name="Text 9"/>
          <p:cNvSpPr/>
          <p:nvPr/>
        </p:nvSpPr>
        <p:spPr>
          <a:xfrm>
            <a:off x="6400443" y="3060263"/>
            <a:ext cx="2110502" cy="329803"/>
          </a:xfrm>
          <a:prstGeom prst="rect">
            <a:avLst/>
          </a:prstGeom>
          <a:noFill/>
          <a:ln/>
        </p:spPr>
        <p:txBody>
          <a:bodyPr wrap="none" rtlCol="0" anchor="t"/>
          <a:lstStyle/>
          <a:p>
            <a:pPr marL="0" indent="0">
              <a:lnSpc>
                <a:spcPts val="2597"/>
              </a:lnSpc>
              <a:buNone/>
            </a:pPr>
            <a:r>
              <a:rPr lang="en-US" sz="2077" dirty="0">
                <a:solidFill>
                  <a:srgbClr val="EBECEF"/>
                </a:solidFill>
                <a:latin typeface="Fraunces" pitchFamily="34" charset="0"/>
                <a:ea typeface="Fraunces" pitchFamily="34" charset="-122"/>
                <a:cs typeface="Fraunces" pitchFamily="34" charset="-120"/>
              </a:rPr>
              <a:t>The Solution</a:t>
            </a:r>
            <a:endParaRPr lang="en-US" sz="2077" dirty="0"/>
          </a:p>
        </p:txBody>
      </p:sp>
      <p:sp>
        <p:nvSpPr>
          <p:cNvPr id="12" name="Text 10"/>
          <p:cNvSpPr/>
          <p:nvPr/>
        </p:nvSpPr>
        <p:spPr>
          <a:xfrm>
            <a:off x="6400443" y="3601045"/>
            <a:ext cx="2515314" cy="3714274"/>
          </a:xfrm>
          <a:prstGeom prst="rect">
            <a:avLst/>
          </a:prstGeom>
          <a:noFill/>
          <a:ln/>
        </p:spPr>
        <p:txBody>
          <a:bodyPr wrap="square" rtlCol="0" anchor="t"/>
          <a:lstStyle/>
          <a:p>
            <a:pPr marL="0" indent="0">
              <a:lnSpc>
                <a:spcPts val="2659"/>
              </a:lnSpc>
              <a:buNone/>
            </a:pPr>
            <a:r>
              <a:rPr lang="en-US" sz="1662" dirty="0">
                <a:solidFill>
                  <a:srgbClr val="EBECEF"/>
                </a:solidFill>
                <a:latin typeface="Epilogue" pitchFamily="34" charset="0"/>
                <a:ea typeface="Epilogue" pitchFamily="34" charset="-122"/>
                <a:cs typeface="Epilogue" pitchFamily="34" charset="-120"/>
              </a:rPr>
              <a:t>Preventing physician burnout is key to improving patient care and promoting physician well-being. Healthcare organizations can take action by addressing underlying factors and implementing supportive measures.</a:t>
            </a:r>
            <a:endParaRPr lang="en-US" sz="1662" dirty="0"/>
          </a:p>
        </p:txBody>
      </p:sp>
      <p:sp>
        <p:nvSpPr>
          <p:cNvPr id="13" name="Shape 11"/>
          <p:cNvSpPr/>
          <p:nvPr/>
        </p:nvSpPr>
        <p:spPr>
          <a:xfrm>
            <a:off x="9126736" y="2987754"/>
            <a:ext cx="474821" cy="474821"/>
          </a:xfrm>
          <a:prstGeom prst="roundRect">
            <a:avLst>
              <a:gd name="adj" fmla="val 20003"/>
            </a:avLst>
          </a:prstGeom>
          <a:solidFill>
            <a:srgbClr val="283157"/>
          </a:solidFill>
          <a:ln w="13097">
            <a:solidFill>
              <a:srgbClr val="303B69"/>
            </a:solidFill>
            <a:prstDash val="solid"/>
          </a:ln>
        </p:spPr>
        <p:txBody>
          <a:bodyPr/>
          <a:lstStyle/>
          <a:p>
            <a:endParaRPr lang="en-US"/>
          </a:p>
        </p:txBody>
      </p:sp>
      <p:sp>
        <p:nvSpPr>
          <p:cNvPr id="14" name="Text 12"/>
          <p:cNvSpPr/>
          <p:nvPr/>
        </p:nvSpPr>
        <p:spPr>
          <a:xfrm>
            <a:off x="9276517" y="3027283"/>
            <a:ext cx="175260" cy="395645"/>
          </a:xfrm>
          <a:prstGeom prst="rect">
            <a:avLst/>
          </a:prstGeom>
          <a:noFill/>
          <a:ln/>
        </p:spPr>
        <p:txBody>
          <a:bodyPr wrap="none" rtlCol="0" anchor="t"/>
          <a:lstStyle/>
          <a:p>
            <a:pPr marL="0" indent="0" algn="ctr">
              <a:lnSpc>
                <a:spcPts val="3116"/>
              </a:lnSpc>
              <a:buNone/>
            </a:pPr>
            <a:r>
              <a:rPr lang="en-US" sz="2493" dirty="0">
                <a:solidFill>
                  <a:srgbClr val="EBECEF"/>
                </a:solidFill>
                <a:latin typeface="Fraunces" pitchFamily="34" charset="0"/>
                <a:ea typeface="Fraunces" pitchFamily="34" charset="-122"/>
                <a:cs typeface="Fraunces" pitchFamily="34" charset="-120"/>
              </a:rPr>
              <a:t>3</a:t>
            </a:r>
            <a:endParaRPr lang="en-US" sz="2493" dirty="0"/>
          </a:p>
        </p:txBody>
      </p:sp>
      <p:sp>
        <p:nvSpPr>
          <p:cNvPr id="15" name="Text 13"/>
          <p:cNvSpPr/>
          <p:nvPr/>
        </p:nvSpPr>
        <p:spPr>
          <a:xfrm>
            <a:off x="9812536" y="3060263"/>
            <a:ext cx="2110502" cy="329803"/>
          </a:xfrm>
          <a:prstGeom prst="rect">
            <a:avLst/>
          </a:prstGeom>
          <a:noFill/>
          <a:ln/>
        </p:spPr>
        <p:txBody>
          <a:bodyPr wrap="none" rtlCol="0" anchor="t"/>
          <a:lstStyle/>
          <a:p>
            <a:pPr marL="0" indent="0">
              <a:lnSpc>
                <a:spcPts val="2597"/>
              </a:lnSpc>
              <a:buNone/>
            </a:pPr>
            <a:r>
              <a:rPr lang="en-US" sz="2077" dirty="0">
                <a:solidFill>
                  <a:srgbClr val="EBECEF"/>
                </a:solidFill>
                <a:latin typeface="Fraunces" pitchFamily="34" charset="0"/>
                <a:ea typeface="Fraunces" pitchFamily="34" charset="-122"/>
                <a:cs typeface="Fraunces" pitchFamily="34" charset="-120"/>
              </a:rPr>
              <a:t>The Benefits</a:t>
            </a:r>
            <a:endParaRPr lang="en-US" sz="2077" dirty="0"/>
          </a:p>
        </p:txBody>
      </p:sp>
      <p:sp>
        <p:nvSpPr>
          <p:cNvPr id="16" name="Text 14"/>
          <p:cNvSpPr/>
          <p:nvPr/>
        </p:nvSpPr>
        <p:spPr>
          <a:xfrm>
            <a:off x="9812536" y="3601045"/>
            <a:ext cx="2515314" cy="4051935"/>
          </a:xfrm>
          <a:prstGeom prst="rect">
            <a:avLst/>
          </a:prstGeom>
          <a:noFill/>
          <a:ln/>
        </p:spPr>
        <p:txBody>
          <a:bodyPr wrap="square" rtlCol="0" anchor="t"/>
          <a:lstStyle/>
          <a:p>
            <a:pPr marL="0" indent="0">
              <a:lnSpc>
                <a:spcPts val="2659"/>
              </a:lnSpc>
              <a:buNone/>
            </a:pPr>
            <a:r>
              <a:rPr lang="en-US" sz="1662" dirty="0">
                <a:solidFill>
                  <a:srgbClr val="EBECEF"/>
                </a:solidFill>
                <a:latin typeface="Epilogue" pitchFamily="34" charset="0"/>
                <a:ea typeface="Epilogue" pitchFamily="34" charset="-122"/>
                <a:cs typeface="Epilogue" pitchFamily="34" charset="-120"/>
              </a:rPr>
              <a:t>Preventing physician burnout is key to promoting physician well-being and improving patient care. Healthcare organizations can support physicians by creating a positive work environment and facilitating self-care and wellness.</a:t>
            </a:r>
            <a:endParaRPr lang="en-US" sz="1662" dirty="0"/>
          </a:p>
        </p:txBody>
      </p:sp>
      <p:pic>
        <p:nvPicPr>
          <p:cNvPr id="17" name="Image 0" descr="preencoded.png"/>
          <p:cNvPicPr>
            <a:picLocks noChangeAspect="1"/>
          </p:cNvPicPr>
          <p:nvPr/>
        </p:nvPicPr>
        <p:blipFill>
          <a:blip r:embed="rId3"/>
          <a:stretch>
            <a:fillRect/>
          </a:stretch>
        </p:blipFill>
        <p:spPr>
          <a:xfrm>
            <a:off x="0" y="0"/>
            <a:ext cx="14630400" cy="126634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852130"/>
            <a:ext cx="60731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Educational Objectives</a:t>
            </a:r>
            <a:endParaRPr lang="en-US" sz="4374" dirty="0"/>
          </a:p>
        </p:txBody>
      </p:sp>
      <p:sp>
        <p:nvSpPr>
          <p:cNvPr id="7" name="Shape 4"/>
          <p:cNvSpPr/>
          <p:nvPr/>
        </p:nvSpPr>
        <p:spPr>
          <a:xfrm>
            <a:off x="2037993" y="1879759"/>
            <a:ext cx="3370064" cy="5497592"/>
          </a:xfrm>
          <a:prstGeom prst="roundRect">
            <a:avLst>
              <a:gd name="adj" fmla="val 2967"/>
            </a:avLst>
          </a:prstGeom>
          <a:solidFill>
            <a:srgbClr val="283157"/>
          </a:solidFill>
          <a:ln w="13811">
            <a:solidFill>
              <a:srgbClr val="303B69"/>
            </a:solidFill>
            <a:prstDash val="solid"/>
          </a:ln>
        </p:spPr>
        <p:txBody>
          <a:bodyPr/>
          <a:lstStyle/>
          <a:p>
            <a:endParaRPr lang="en-US"/>
          </a:p>
        </p:txBody>
      </p:sp>
      <p:sp>
        <p:nvSpPr>
          <p:cNvPr id="8" name="Text 5"/>
          <p:cNvSpPr/>
          <p:nvPr/>
        </p:nvSpPr>
        <p:spPr>
          <a:xfrm>
            <a:off x="2273975" y="2115741"/>
            <a:ext cx="2898100" cy="1665923"/>
          </a:xfrm>
          <a:prstGeom prst="rect">
            <a:avLst/>
          </a:prstGeom>
          <a:noFill/>
          <a:ln/>
        </p:spPr>
        <p:txBody>
          <a:bodyPr wrap="square" rtlCol="0" anchor="t"/>
          <a:lstStyle/>
          <a:p>
            <a:pPr marL="0" indent="0">
              <a:lnSpc>
                <a:spcPts val="3281"/>
              </a:lnSpc>
              <a:buNone/>
            </a:pPr>
            <a:r>
              <a:rPr lang="en-US" sz="2624" dirty="0">
                <a:solidFill>
                  <a:srgbClr val="EBECEF"/>
                </a:solidFill>
                <a:latin typeface="Fraunces" pitchFamily="34" charset="0"/>
                <a:ea typeface="Fraunces" pitchFamily="34" charset="-122"/>
                <a:cs typeface="Fraunces" pitchFamily="34" charset="-120"/>
              </a:rPr>
              <a:t>Understanding Burnout Prevalence and Causes</a:t>
            </a:r>
            <a:endParaRPr lang="en-US" sz="2624" dirty="0"/>
          </a:p>
        </p:txBody>
      </p:sp>
      <p:sp>
        <p:nvSpPr>
          <p:cNvPr id="9" name="Text 6"/>
          <p:cNvSpPr/>
          <p:nvPr/>
        </p:nvSpPr>
        <p:spPr>
          <a:xfrm>
            <a:off x="2273975" y="4003834"/>
            <a:ext cx="2898100"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By the end of the course, participants should be able to identify at least four primary causes of physician burnout and explain the current prevalence rates.</a:t>
            </a:r>
            <a:endParaRPr lang="en-US" sz="1750" dirty="0"/>
          </a:p>
        </p:txBody>
      </p:sp>
      <p:sp>
        <p:nvSpPr>
          <p:cNvPr id="10" name="Shape 7"/>
          <p:cNvSpPr/>
          <p:nvPr/>
        </p:nvSpPr>
        <p:spPr>
          <a:xfrm>
            <a:off x="5630228" y="1879759"/>
            <a:ext cx="3370064" cy="5497592"/>
          </a:xfrm>
          <a:prstGeom prst="roundRect">
            <a:avLst>
              <a:gd name="adj" fmla="val 2967"/>
            </a:avLst>
          </a:prstGeom>
          <a:solidFill>
            <a:srgbClr val="283157"/>
          </a:solidFill>
          <a:ln w="13811">
            <a:solidFill>
              <a:srgbClr val="303B69"/>
            </a:solidFill>
            <a:prstDash val="solid"/>
          </a:ln>
        </p:spPr>
        <p:txBody>
          <a:bodyPr/>
          <a:lstStyle/>
          <a:p>
            <a:endParaRPr lang="en-US"/>
          </a:p>
        </p:txBody>
      </p:sp>
      <p:sp>
        <p:nvSpPr>
          <p:cNvPr id="11" name="Text 8"/>
          <p:cNvSpPr/>
          <p:nvPr/>
        </p:nvSpPr>
        <p:spPr>
          <a:xfrm>
            <a:off x="5866209" y="2115741"/>
            <a:ext cx="2898100" cy="1249442"/>
          </a:xfrm>
          <a:prstGeom prst="rect">
            <a:avLst/>
          </a:prstGeom>
          <a:noFill/>
          <a:ln/>
        </p:spPr>
        <p:txBody>
          <a:bodyPr wrap="square" rtlCol="0" anchor="t"/>
          <a:lstStyle/>
          <a:p>
            <a:pPr marL="0" indent="0">
              <a:lnSpc>
                <a:spcPts val="3281"/>
              </a:lnSpc>
              <a:buNone/>
            </a:pPr>
            <a:r>
              <a:rPr lang="en-US" sz="2624" dirty="0">
                <a:solidFill>
                  <a:srgbClr val="EBECEF"/>
                </a:solidFill>
                <a:latin typeface="Fraunces" pitchFamily="34" charset="0"/>
                <a:ea typeface="Fraunces" pitchFamily="34" charset="-122"/>
                <a:cs typeface="Fraunces" pitchFamily="34" charset="-120"/>
              </a:rPr>
              <a:t>Recognizing Consequences of Burnout</a:t>
            </a:r>
            <a:endParaRPr lang="en-US" sz="2624" dirty="0"/>
          </a:p>
        </p:txBody>
      </p:sp>
      <p:sp>
        <p:nvSpPr>
          <p:cNvPr id="12" name="Text 9"/>
          <p:cNvSpPr/>
          <p:nvPr/>
        </p:nvSpPr>
        <p:spPr>
          <a:xfrm>
            <a:off x="5866209" y="3587353"/>
            <a:ext cx="2898100" cy="355401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Within two weeks of course completion, participants should be able to analyze a given case study of a physician experiencing burnout and list at least three personal, professional, and systemic consequences.</a:t>
            </a:r>
            <a:endParaRPr lang="en-US" sz="1750" dirty="0"/>
          </a:p>
        </p:txBody>
      </p:sp>
      <p:sp>
        <p:nvSpPr>
          <p:cNvPr id="13" name="Shape 10"/>
          <p:cNvSpPr/>
          <p:nvPr/>
        </p:nvSpPr>
        <p:spPr>
          <a:xfrm>
            <a:off x="9222462" y="1879759"/>
            <a:ext cx="3370064" cy="5497592"/>
          </a:xfrm>
          <a:prstGeom prst="roundRect">
            <a:avLst>
              <a:gd name="adj" fmla="val 2967"/>
            </a:avLst>
          </a:prstGeom>
          <a:solidFill>
            <a:srgbClr val="283157"/>
          </a:solidFill>
          <a:ln w="13811">
            <a:solidFill>
              <a:srgbClr val="303B69"/>
            </a:solidFill>
            <a:prstDash val="solid"/>
          </a:ln>
        </p:spPr>
        <p:txBody>
          <a:bodyPr/>
          <a:lstStyle/>
          <a:p>
            <a:endParaRPr lang="en-US"/>
          </a:p>
        </p:txBody>
      </p:sp>
      <p:sp>
        <p:nvSpPr>
          <p:cNvPr id="14" name="Text 11"/>
          <p:cNvSpPr/>
          <p:nvPr/>
        </p:nvSpPr>
        <p:spPr>
          <a:xfrm>
            <a:off x="9458444" y="2115741"/>
            <a:ext cx="2898100" cy="1665923"/>
          </a:xfrm>
          <a:prstGeom prst="rect">
            <a:avLst/>
          </a:prstGeom>
          <a:noFill/>
          <a:ln/>
        </p:spPr>
        <p:txBody>
          <a:bodyPr wrap="square" rtlCol="0" anchor="t"/>
          <a:lstStyle/>
          <a:p>
            <a:pPr marL="0" indent="0">
              <a:lnSpc>
                <a:spcPts val="3281"/>
              </a:lnSpc>
              <a:buNone/>
            </a:pPr>
            <a:r>
              <a:rPr lang="en-US" sz="2624" dirty="0">
                <a:solidFill>
                  <a:srgbClr val="EBECEF"/>
                </a:solidFill>
                <a:latin typeface="Fraunces" pitchFamily="34" charset="0"/>
                <a:ea typeface="Fraunces" pitchFamily="34" charset="-122"/>
                <a:cs typeface="Fraunces" pitchFamily="34" charset="-120"/>
              </a:rPr>
              <a:t>Implementing Prevention and Intervention Strategies</a:t>
            </a:r>
            <a:endParaRPr lang="en-US" sz="2624" dirty="0"/>
          </a:p>
        </p:txBody>
      </p:sp>
      <p:sp>
        <p:nvSpPr>
          <p:cNvPr id="15" name="Text 12"/>
          <p:cNvSpPr/>
          <p:nvPr/>
        </p:nvSpPr>
        <p:spPr>
          <a:xfrm>
            <a:off x="9458444" y="4003834"/>
            <a:ext cx="2898100"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By the end of the course, participants should develop a comprehensive prevention and intervention plan for physician burnout tailored to a hypothetical healthcare organization.</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1224201"/>
            <a:ext cx="4443889"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Course Outline</a:t>
            </a:r>
            <a:endParaRPr lang="en-US" sz="4374" dirty="0"/>
          </a:p>
        </p:txBody>
      </p:sp>
      <p:sp>
        <p:nvSpPr>
          <p:cNvPr id="7" name="Shape 4"/>
          <p:cNvSpPr/>
          <p:nvPr/>
        </p:nvSpPr>
        <p:spPr>
          <a:xfrm>
            <a:off x="2037993" y="2251829"/>
            <a:ext cx="5166122" cy="3065264"/>
          </a:xfrm>
          <a:prstGeom prst="roundRect">
            <a:avLst>
              <a:gd name="adj" fmla="val 3262"/>
            </a:avLst>
          </a:prstGeom>
          <a:solidFill>
            <a:srgbClr val="283157"/>
          </a:solidFill>
          <a:ln w="13811">
            <a:solidFill>
              <a:srgbClr val="303B69"/>
            </a:solidFill>
            <a:prstDash val="solid"/>
          </a:ln>
        </p:spPr>
        <p:txBody>
          <a:bodyPr/>
          <a:lstStyle/>
          <a:p>
            <a:endParaRPr lang="en-US"/>
          </a:p>
        </p:txBody>
      </p:sp>
      <p:sp>
        <p:nvSpPr>
          <p:cNvPr id="8" name="Text 5"/>
          <p:cNvSpPr/>
          <p:nvPr/>
        </p:nvSpPr>
        <p:spPr>
          <a:xfrm>
            <a:off x="2273975" y="2487811"/>
            <a:ext cx="4694158" cy="832961"/>
          </a:xfrm>
          <a:prstGeom prst="rect">
            <a:avLst/>
          </a:prstGeom>
          <a:noFill/>
          <a:ln/>
        </p:spPr>
        <p:txBody>
          <a:bodyPr wrap="square" rtlCol="0" anchor="t"/>
          <a:lstStyle/>
          <a:p>
            <a:pPr marL="0" indent="0">
              <a:lnSpc>
                <a:spcPts val="3281"/>
              </a:lnSpc>
              <a:buNone/>
            </a:pPr>
            <a:r>
              <a:rPr lang="en-US" sz="2624" dirty="0">
                <a:solidFill>
                  <a:srgbClr val="EBECEF"/>
                </a:solidFill>
                <a:latin typeface="Fraunces" pitchFamily="34" charset="0"/>
                <a:ea typeface="Fraunces" pitchFamily="34" charset="-122"/>
                <a:cs typeface="Fraunces" pitchFamily="34" charset="-120"/>
              </a:rPr>
              <a:t>Introduction to Physician Burnout</a:t>
            </a:r>
            <a:endParaRPr lang="en-US" sz="2624" dirty="0"/>
          </a:p>
        </p:txBody>
      </p:sp>
      <p:sp>
        <p:nvSpPr>
          <p:cNvPr id="9" name="Text 6"/>
          <p:cNvSpPr/>
          <p:nvPr/>
        </p:nvSpPr>
        <p:spPr>
          <a:xfrm>
            <a:off x="2273975" y="3542943"/>
            <a:ext cx="469415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Overview of physician burnout and its prevalence in GME.</a:t>
            </a:r>
            <a:endParaRPr lang="en-US" sz="1750" dirty="0"/>
          </a:p>
        </p:txBody>
      </p:sp>
      <p:sp>
        <p:nvSpPr>
          <p:cNvPr id="10" name="Shape 7"/>
          <p:cNvSpPr/>
          <p:nvPr/>
        </p:nvSpPr>
        <p:spPr>
          <a:xfrm>
            <a:off x="7426285" y="2251829"/>
            <a:ext cx="5166122" cy="3065264"/>
          </a:xfrm>
          <a:prstGeom prst="roundRect">
            <a:avLst>
              <a:gd name="adj" fmla="val 3262"/>
            </a:avLst>
          </a:prstGeom>
          <a:solidFill>
            <a:srgbClr val="283157"/>
          </a:solidFill>
          <a:ln w="13811">
            <a:solidFill>
              <a:srgbClr val="303B69"/>
            </a:solidFill>
            <a:prstDash val="solid"/>
          </a:ln>
        </p:spPr>
        <p:txBody>
          <a:bodyPr/>
          <a:lstStyle/>
          <a:p>
            <a:endParaRPr lang="en-US"/>
          </a:p>
        </p:txBody>
      </p:sp>
      <p:sp>
        <p:nvSpPr>
          <p:cNvPr id="11" name="Text 8"/>
          <p:cNvSpPr/>
          <p:nvPr/>
        </p:nvSpPr>
        <p:spPr>
          <a:xfrm>
            <a:off x="7662267" y="2487811"/>
            <a:ext cx="4694158" cy="832961"/>
          </a:xfrm>
          <a:prstGeom prst="rect">
            <a:avLst/>
          </a:prstGeom>
          <a:noFill/>
          <a:ln/>
        </p:spPr>
        <p:txBody>
          <a:bodyPr wrap="square" rtlCol="0" anchor="t"/>
          <a:lstStyle/>
          <a:p>
            <a:pPr marL="0" indent="0">
              <a:lnSpc>
                <a:spcPts val="3281"/>
              </a:lnSpc>
              <a:buNone/>
            </a:pPr>
            <a:r>
              <a:rPr lang="en-US" sz="2624" dirty="0">
                <a:solidFill>
                  <a:srgbClr val="EBECEF"/>
                </a:solidFill>
                <a:latin typeface="Fraunces" pitchFamily="34" charset="0"/>
                <a:ea typeface="Fraunces" pitchFamily="34" charset="-122"/>
                <a:cs typeface="Fraunces" pitchFamily="34" charset="-120"/>
              </a:rPr>
              <a:t>Causes and Consequences of Burnout</a:t>
            </a:r>
            <a:endParaRPr lang="en-US" sz="2624" dirty="0"/>
          </a:p>
        </p:txBody>
      </p:sp>
      <p:sp>
        <p:nvSpPr>
          <p:cNvPr id="12" name="Text 9"/>
          <p:cNvSpPr/>
          <p:nvPr/>
        </p:nvSpPr>
        <p:spPr>
          <a:xfrm>
            <a:off x="8017669" y="3570684"/>
            <a:ext cx="4338757" cy="710803"/>
          </a:xfrm>
          <a:prstGeom prst="rect">
            <a:avLst/>
          </a:prstGeom>
          <a:noFill/>
          <a:ln/>
        </p:spPr>
        <p:txBody>
          <a:bodyPr wrap="squar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Detailed exploration of multifactorial causes of burnout.</a:t>
            </a:r>
            <a:endParaRPr lang="en-US" sz="1750" dirty="0"/>
          </a:p>
        </p:txBody>
      </p:sp>
      <p:sp>
        <p:nvSpPr>
          <p:cNvPr id="13" name="Text 10"/>
          <p:cNvSpPr/>
          <p:nvPr/>
        </p:nvSpPr>
        <p:spPr>
          <a:xfrm>
            <a:off x="8017669" y="4370308"/>
            <a:ext cx="4338757" cy="710803"/>
          </a:xfrm>
          <a:prstGeom prst="rect">
            <a:avLst/>
          </a:prstGeom>
          <a:noFill/>
          <a:ln/>
        </p:spPr>
        <p:txBody>
          <a:bodyPr wrap="squar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Discussion on how burnout affects physicians and the healthcare system.</a:t>
            </a:r>
            <a:endParaRPr lang="en-US" sz="1750" dirty="0"/>
          </a:p>
        </p:txBody>
      </p:sp>
      <p:sp>
        <p:nvSpPr>
          <p:cNvPr id="14" name="Shape 11"/>
          <p:cNvSpPr/>
          <p:nvPr/>
        </p:nvSpPr>
        <p:spPr>
          <a:xfrm>
            <a:off x="2037993" y="5539264"/>
            <a:ext cx="10554414" cy="1466017"/>
          </a:xfrm>
          <a:prstGeom prst="roundRect">
            <a:avLst>
              <a:gd name="adj" fmla="val 6820"/>
            </a:avLst>
          </a:prstGeom>
          <a:solidFill>
            <a:srgbClr val="283157"/>
          </a:solidFill>
          <a:ln w="13811">
            <a:solidFill>
              <a:srgbClr val="303B69"/>
            </a:solidFill>
            <a:prstDash val="solid"/>
          </a:ln>
        </p:spPr>
        <p:txBody>
          <a:bodyPr/>
          <a:lstStyle/>
          <a:p>
            <a:endParaRPr lang="en-US"/>
          </a:p>
        </p:txBody>
      </p:sp>
      <p:sp>
        <p:nvSpPr>
          <p:cNvPr id="15" name="Text 12"/>
          <p:cNvSpPr/>
          <p:nvPr/>
        </p:nvSpPr>
        <p:spPr>
          <a:xfrm>
            <a:off x="2273975" y="5775246"/>
            <a:ext cx="6172200" cy="416481"/>
          </a:xfrm>
          <a:prstGeom prst="rect">
            <a:avLst/>
          </a:prstGeom>
          <a:noFill/>
          <a:ln/>
        </p:spPr>
        <p:txBody>
          <a:bodyPr wrap="none" rtlCol="0" anchor="t"/>
          <a:lstStyle/>
          <a:p>
            <a:pPr marL="0" indent="0">
              <a:lnSpc>
                <a:spcPts val="3281"/>
              </a:lnSpc>
              <a:buNone/>
            </a:pPr>
            <a:r>
              <a:rPr lang="en-US" sz="2624" dirty="0">
                <a:solidFill>
                  <a:srgbClr val="EBECEF"/>
                </a:solidFill>
                <a:latin typeface="Fraunces" pitchFamily="34" charset="0"/>
                <a:ea typeface="Fraunces" pitchFamily="34" charset="-122"/>
                <a:cs typeface="Fraunces" pitchFamily="34" charset="-120"/>
              </a:rPr>
              <a:t>Prevention and Intervention Strategies</a:t>
            </a:r>
            <a:endParaRPr lang="en-US" sz="2624" dirty="0"/>
          </a:p>
        </p:txBody>
      </p:sp>
      <p:sp>
        <p:nvSpPr>
          <p:cNvPr id="16" name="Text 13"/>
          <p:cNvSpPr/>
          <p:nvPr/>
        </p:nvSpPr>
        <p:spPr>
          <a:xfrm>
            <a:off x="2273975" y="6413897"/>
            <a:ext cx="10082451" cy="355402"/>
          </a:xfrm>
          <a:prstGeom prst="rect">
            <a:avLst/>
          </a:prstGeom>
          <a:noFill/>
          <a:ln/>
        </p:spPr>
        <p:txBody>
          <a:bodyPr wrap="non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Various strategies to prevent and manage burnout in GME programs.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1263015"/>
            <a:ext cx="91211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Introduction to Physician Burnout</a:t>
            </a:r>
            <a:endParaRPr lang="en-US" sz="4374" dirty="0"/>
          </a:p>
        </p:txBody>
      </p:sp>
      <p:sp>
        <p:nvSpPr>
          <p:cNvPr id="7" name="Text 4"/>
          <p:cNvSpPr/>
          <p:nvPr/>
        </p:nvSpPr>
        <p:spPr>
          <a:xfrm>
            <a:off x="2037993" y="2290643"/>
            <a:ext cx="4434840" cy="416481"/>
          </a:xfrm>
          <a:prstGeom prst="rect">
            <a:avLst/>
          </a:prstGeom>
          <a:noFill/>
          <a:ln/>
        </p:spPr>
        <p:txBody>
          <a:bodyPr wrap="none" rtlCol="0" anchor="t"/>
          <a:lstStyle/>
          <a:p>
            <a:pPr marL="0" indent="0">
              <a:lnSpc>
                <a:spcPts val="3281"/>
              </a:lnSpc>
              <a:buNone/>
            </a:pPr>
            <a:r>
              <a:rPr lang="en-US" sz="2624" dirty="0">
                <a:solidFill>
                  <a:srgbClr val="FFFFFF"/>
                </a:solidFill>
                <a:latin typeface="Fraunces" pitchFamily="34" charset="0"/>
                <a:ea typeface="Fraunces" pitchFamily="34" charset="-122"/>
                <a:cs typeface="Fraunces" pitchFamily="34" charset="-120"/>
              </a:rPr>
              <a:t>What is Physician Burnout?</a:t>
            </a:r>
            <a:endParaRPr lang="en-US" sz="2624" dirty="0"/>
          </a:p>
        </p:txBody>
      </p:sp>
      <p:sp>
        <p:nvSpPr>
          <p:cNvPr id="8" name="Text 5"/>
          <p:cNvSpPr/>
          <p:nvPr/>
        </p:nvSpPr>
        <p:spPr>
          <a:xfrm>
            <a:off x="2037993" y="3040380"/>
            <a:ext cx="10554414"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 burnout is a prevalent and concerning issue in the medical field. It refers to a state of chronic physical and emotional exhaustion, coupled with feelings of cynicism and detachment from work. Burnout affects healthcare professionals, including physicians, residents, and fellows, as they experience prolonged exposure to stressors associated with their demanding roles.</a:t>
            </a:r>
            <a:endParaRPr lang="en-US" sz="1750" dirty="0"/>
          </a:p>
        </p:txBody>
      </p:sp>
      <p:sp>
        <p:nvSpPr>
          <p:cNvPr id="9" name="Text 6"/>
          <p:cNvSpPr/>
          <p:nvPr/>
        </p:nvSpPr>
        <p:spPr>
          <a:xfrm>
            <a:off x="2037993" y="4795242"/>
            <a:ext cx="5219700" cy="416481"/>
          </a:xfrm>
          <a:prstGeom prst="rect">
            <a:avLst/>
          </a:prstGeom>
          <a:noFill/>
          <a:ln/>
        </p:spPr>
        <p:txBody>
          <a:bodyPr wrap="none" rtlCol="0" anchor="t"/>
          <a:lstStyle/>
          <a:p>
            <a:pPr marL="0" indent="0">
              <a:lnSpc>
                <a:spcPts val="3281"/>
              </a:lnSpc>
              <a:buNone/>
            </a:pPr>
            <a:r>
              <a:rPr lang="en-US" sz="2624" dirty="0">
                <a:solidFill>
                  <a:srgbClr val="FFFFFF"/>
                </a:solidFill>
                <a:latin typeface="Fraunces" pitchFamily="34" charset="0"/>
                <a:ea typeface="Fraunces" pitchFamily="34" charset="-122"/>
                <a:cs typeface="Fraunces" pitchFamily="34" charset="-120"/>
              </a:rPr>
              <a:t>Prevalence of Physician Burnout</a:t>
            </a:r>
            <a:endParaRPr lang="en-US" sz="2624" dirty="0"/>
          </a:p>
        </p:txBody>
      </p:sp>
      <p:sp>
        <p:nvSpPr>
          <p:cNvPr id="10" name="Text 7"/>
          <p:cNvSpPr/>
          <p:nvPr/>
        </p:nvSpPr>
        <p:spPr>
          <a:xfrm>
            <a:off x="2037993" y="5544979"/>
            <a:ext cx="10554414"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The prevalence of burnout among physicians is alarmingly high. Numerous studies have shown that many physicians experience burnout at some point. Based on recent surveys, the overall prevalence of physician burnout ranges from 40% to 60%. This staggering prevalence is a cause for concern as burnout harms physicians and patient care.</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31981"/>
          </a:xfrm>
          <a:prstGeom prst="rect">
            <a:avLst/>
          </a:prstGeom>
          <a:solidFill>
            <a:srgbClr val="080E26"/>
          </a:solidFill>
          <a:ln w="13097">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31981"/>
          </a:xfrm>
          <a:prstGeom prst="rect">
            <a:avLst/>
          </a:prstGeom>
        </p:spPr>
      </p:pic>
      <p:sp>
        <p:nvSpPr>
          <p:cNvPr id="5" name="Shape 2"/>
          <p:cNvSpPr/>
          <p:nvPr/>
        </p:nvSpPr>
        <p:spPr>
          <a:xfrm>
            <a:off x="0" y="0"/>
            <a:ext cx="14630400" cy="8231981"/>
          </a:xfrm>
          <a:prstGeom prst="rect">
            <a:avLst/>
          </a:prstGeom>
          <a:solidFill>
            <a:srgbClr val="080E26">
              <a:alpha val="80000"/>
            </a:srgbClr>
          </a:solidFill>
          <a:ln/>
        </p:spPr>
        <p:txBody>
          <a:bodyPr/>
          <a:lstStyle/>
          <a:p>
            <a:endParaRPr lang="en-US"/>
          </a:p>
        </p:txBody>
      </p:sp>
      <p:sp>
        <p:nvSpPr>
          <p:cNvPr id="6" name="Text 3"/>
          <p:cNvSpPr/>
          <p:nvPr/>
        </p:nvSpPr>
        <p:spPr>
          <a:xfrm>
            <a:off x="2320052" y="578287"/>
            <a:ext cx="7185660" cy="657225"/>
          </a:xfrm>
          <a:prstGeom prst="rect">
            <a:avLst/>
          </a:prstGeom>
          <a:noFill/>
          <a:ln/>
        </p:spPr>
        <p:txBody>
          <a:bodyPr wrap="none" rtlCol="0" anchor="t"/>
          <a:lstStyle/>
          <a:p>
            <a:pPr marL="0" indent="0">
              <a:lnSpc>
                <a:spcPts val="5175"/>
              </a:lnSpc>
              <a:buNone/>
            </a:pPr>
            <a:r>
              <a:rPr lang="en-US" sz="4140" dirty="0">
                <a:solidFill>
                  <a:srgbClr val="FFFFFF"/>
                </a:solidFill>
                <a:latin typeface="Fraunces" pitchFamily="34" charset="0"/>
                <a:ea typeface="Fraunces" pitchFamily="34" charset="-122"/>
                <a:cs typeface="Fraunces" pitchFamily="34" charset="-120"/>
              </a:rPr>
              <a:t>Causes of Physician Burnout</a:t>
            </a:r>
            <a:endParaRPr lang="en-US" sz="4140" dirty="0"/>
          </a:p>
        </p:txBody>
      </p:sp>
      <p:sp>
        <p:nvSpPr>
          <p:cNvPr id="7" name="Shape 4"/>
          <p:cNvSpPr/>
          <p:nvPr/>
        </p:nvSpPr>
        <p:spPr>
          <a:xfrm>
            <a:off x="2320052" y="1748076"/>
            <a:ext cx="473154" cy="473154"/>
          </a:xfrm>
          <a:prstGeom prst="roundRect">
            <a:avLst>
              <a:gd name="adj" fmla="val 20003"/>
            </a:avLst>
          </a:prstGeom>
          <a:solidFill>
            <a:srgbClr val="283157"/>
          </a:solidFill>
          <a:ln w="13097">
            <a:solidFill>
              <a:srgbClr val="303B69"/>
            </a:solidFill>
            <a:prstDash val="solid"/>
          </a:ln>
        </p:spPr>
        <p:txBody>
          <a:bodyPr/>
          <a:lstStyle/>
          <a:p>
            <a:endParaRPr lang="en-US"/>
          </a:p>
        </p:txBody>
      </p:sp>
      <p:sp>
        <p:nvSpPr>
          <p:cNvPr id="8" name="Text 5"/>
          <p:cNvSpPr/>
          <p:nvPr/>
        </p:nvSpPr>
        <p:spPr>
          <a:xfrm>
            <a:off x="2484239" y="1787485"/>
            <a:ext cx="144780" cy="394335"/>
          </a:xfrm>
          <a:prstGeom prst="rect">
            <a:avLst/>
          </a:prstGeom>
          <a:noFill/>
          <a:ln/>
        </p:spPr>
        <p:txBody>
          <a:bodyPr wrap="none" rtlCol="0" anchor="t"/>
          <a:lstStyle/>
          <a:p>
            <a:pPr marL="0" indent="0" algn="ctr">
              <a:lnSpc>
                <a:spcPts val="3105"/>
              </a:lnSpc>
              <a:buNone/>
            </a:pPr>
            <a:r>
              <a:rPr lang="en-US" sz="2484" dirty="0">
                <a:solidFill>
                  <a:srgbClr val="EBECEF"/>
                </a:solidFill>
                <a:latin typeface="Fraunces" pitchFamily="34" charset="0"/>
                <a:ea typeface="Fraunces" pitchFamily="34" charset="-122"/>
                <a:cs typeface="Fraunces" pitchFamily="34" charset="-120"/>
              </a:rPr>
              <a:t>1</a:t>
            </a:r>
            <a:endParaRPr lang="en-US" sz="2484" dirty="0"/>
          </a:p>
        </p:txBody>
      </p:sp>
      <p:sp>
        <p:nvSpPr>
          <p:cNvPr id="9" name="Text 6"/>
          <p:cNvSpPr/>
          <p:nvPr/>
        </p:nvSpPr>
        <p:spPr>
          <a:xfrm>
            <a:off x="3003471" y="1787485"/>
            <a:ext cx="2506504" cy="788670"/>
          </a:xfrm>
          <a:prstGeom prst="rect">
            <a:avLst/>
          </a:prstGeom>
          <a:noFill/>
          <a:ln/>
        </p:spPr>
        <p:txBody>
          <a:bodyPr wrap="square" rtlCol="0" anchor="t"/>
          <a:lstStyle/>
          <a:p>
            <a:pPr marL="0" indent="0">
              <a:lnSpc>
                <a:spcPts val="3105"/>
              </a:lnSpc>
              <a:buNone/>
            </a:pPr>
            <a:r>
              <a:rPr lang="en-US" sz="2484" dirty="0">
                <a:solidFill>
                  <a:srgbClr val="EBECEF"/>
                </a:solidFill>
                <a:latin typeface="Fraunces" pitchFamily="34" charset="0"/>
                <a:ea typeface="Fraunces" pitchFamily="34" charset="-122"/>
                <a:cs typeface="Fraunces" pitchFamily="34" charset="-120"/>
              </a:rPr>
              <a:t>Workload and Time Pressure</a:t>
            </a:r>
            <a:endParaRPr lang="en-US" sz="2484" dirty="0"/>
          </a:p>
        </p:txBody>
      </p:sp>
      <p:sp>
        <p:nvSpPr>
          <p:cNvPr id="10" name="Text 7"/>
          <p:cNvSpPr/>
          <p:nvPr/>
        </p:nvSpPr>
        <p:spPr>
          <a:xfrm>
            <a:off x="3003471" y="2786420"/>
            <a:ext cx="2506504" cy="1681758"/>
          </a:xfrm>
          <a:prstGeom prst="rect">
            <a:avLst/>
          </a:prstGeom>
          <a:noFill/>
          <a:ln/>
        </p:spPr>
        <p:txBody>
          <a:bodyPr wrap="square" rtlCol="0" anchor="t"/>
          <a:lstStyle/>
          <a:p>
            <a:pPr marL="0" indent="0">
              <a:lnSpc>
                <a:spcPts val="2650"/>
              </a:lnSpc>
              <a:buNone/>
            </a:pPr>
            <a:r>
              <a:rPr lang="en-US" sz="1656" dirty="0">
                <a:solidFill>
                  <a:srgbClr val="EBECEF"/>
                </a:solidFill>
                <a:latin typeface="Epilogue" pitchFamily="34" charset="0"/>
                <a:ea typeface="Epilogue" pitchFamily="34" charset="-122"/>
                <a:cs typeface="Epilogue" pitchFamily="34" charset="-120"/>
              </a:rPr>
              <a:t>Physicians face heavy workloads and administrative tasks, leading to stress and burnout.</a:t>
            </a:r>
            <a:endParaRPr lang="en-US" sz="1656" dirty="0"/>
          </a:p>
        </p:txBody>
      </p:sp>
      <p:sp>
        <p:nvSpPr>
          <p:cNvPr id="11" name="Shape 8"/>
          <p:cNvSpPr/>
          <p:nvPr/>
        </p:nvSpPr>
        <p:spPr>
          <a:xfrm>
            <a:off x="5720239" y="1748076"/>
            <a:ext cx="473154" cy="473154"/>
          </a:xfrm>
          <a:prstGeom prst="roundRect">
            <a:avLst>
              <a:gd name="adj" fmla="val 20003"/>
            </a:avLst>
          </a:prstGeom>
          <a:solidFill>
            <a:srgbClr val="283157"/>
          </a:solidFill>
          <a:ln w="13097">
            <a:solidFill>
              <a:srgbClr val="303B69"/>
            </a:solidFill>
            <a:prstDash val="solid"/>
          </a:ln>
        </p:spPr>
        <p:txBody>
          <a:bodyPr/>
          <a:lstStyle/>
          <a:p>
            <a:endParaRPr lang="en-US"/>
          </a:p>
        </p:txBody>
      </p:sp>
      <p:sp>
        <p:nvSpPr>
          <p:cNvPr id="12" name="Text 9"/>
          <p:cNvSpPr/>
          <p:nvPr/>
        </p:nvSpPr>
        <p:spPr>
          <a:xfrm>
            <a:off x="5861566" y="1787485"/>
            <a:ext cx="190500" cy="394335"/>
          </a:xfrm>
          <a:prstGeom prst="rect">
            <a:avLst/>
          </a:prstGeom>
          <a:noFill/>
          <a:ln/>
        </p:spPr>
        <p:txBody>
          <a:bodyPr wrap="none" rtlCol="0" anchor="t"/>
          <a:lstStyle/>
          <a:p>
            <a:pPr marL="0" indent="0" algn="ctr">
              <a:lnSpc>
                <a:spcPts val="3105"/>
              </a:lnSpc>
              <a:buNone/>
            </a:pPr>
            <a:r>
              <a:rPr lang="en-US" sz="2484" dirty="0">
                <a:solidFill>
                  <a:srgbClr val="EBECEF"/>
                </a:solidFill>
                <a:latin typeface="Fraunces" pitchFamily="34" charset="0"/>
                <a:ea typeface="Fraunces" pitchFamily="34" charset="-122"/>
                <a:cs typeface="Fraunces" pitchFamily="34" charset="-120"/>
              </a:rPr>
              <a:t>2</a:t>
            </a:r>
            <a:endParaRPr lang="en-US" sz="2484" dirty="0"/>
          </a:p>
        </p:txBody>
      </p:sp>
      <p:sp>
        <p:nvSpPr>
          <p:cNvPr id="13" name="Text 10"/>
          <p:cNvSpPr/>
          <p:nvPr/>
        </p:nvSpPr>
        <p:spPr>
          <a:xfrm>
            <a:off x="6403658" y="1787485"/>
            <a:ext cx="2506504" cy="788670"/>
          </a:xfrm>
          <a:prstGeom prst="rect">
            <a:avLst/>
          </a:prstGeom>
          <a:noFill/>
          <a:ln/>
        </p:spPr>
        <p:txBody>
          <a:bodyPr wrap="square" rtlCol="0" anchor="t"/>
          <a:lstStyle/>
          <a:p>
            <a:pPr marL="0" indent="0">
              <a:lnSpc>
                <a:spcPts val="3105"/>
              </a:lnSpc>
              <a:buNone/>
            </a:pPr>
            <a:r>
              <a:rPr lang="en-US" sz="2484" dirty="0">
                <a:solidFill>
                  <a:srgbClr val="EBECEF"/>
                </a:solidFill>
                <a:latin typeface="Fraunces" pitchFamily="34" charset="0"/>
                <a:ea typeface="Fraunces" pitchFamily="34" charset="-122"/>
                <a:cs typeface="Fraunces" pitchFamily="34" charset="-120"/>
              </a:rPr>
              <a:t>Lack of Control and Autonomy</a:t>
            </a:r>
            <a:endParaRPr lang="en-US" sz="2484" dirty="0"/>
          </a:p>
        </p:txBody>
      </p:sp>
      <p:sp>
        <p:nvSpPr>
          <p:cNvPr id="14" name="Text 11"/>
          <p:cNvSpPr/>
          <p:nvPr/>
        </p:nvSpPr>
        <p:spPr>
          <a:xfrm>
            <a:off x="6403658" y="2786420"/>
            <a:ext cx="2506504" cy="1681758"/>
          </a:xfrm>
          <a:prstGeom prst="rect">
            <a:avLst/>
          </a:prstGeom>
          <a:noFill/>
          <a:ln/>
        </p:spPr>
        <p:txBody>
          <a:bodyPr wrap="square" rtlCol="0" anchor="t"/>
          <a:lstStyle/>
          <a:p>
            <a:pPr marL="0" indent="0">
              <a:lnSpc>
                <a:spcPts val="2650"/>
              </a:lnSpc>
              <a:buNone/>
            </a:pPr>
            <a:r>
              <a:rPr lang="en-US" sz="1656" dirty="0">
                <a:solidFill>
                  <a:srgbClr val="EBECEF"/>
                </a:solidFill>
                <a:latin typeface="Epilogue" pitchFamily="34" charset="0"/>
                <a:ea typeface="Epilogue" pitchFamily="34" charset="-122"/>
                <a:cs typeface="Epilogue" pitchFamily="34" charset="-120"/>
              </a:rPr>
              <a:t>Physician burnout can result from limited autonomy and control over clinical decisions and work environment.</a:t>
            </a:r>
            <a:endParaRPr lang="en-US" sz="1656" dirty="0"/>
          </a:p>
        </p:txBody>
      </p:sp>
      <p:sp>
        <p:nvSpPr>
          <p:cNvPr id="15" name="Shape 12"/>
          <p:cNvSpPr/>
          <p:nvPr/>
        </p:nvSpPr>
        <p:spPr>
          <a:xfrm>
            <a:off x="9120426" y="1748076"/>
            <a:ext cx="473154" cy="473154"/>
          </a:xfrm>
          <a:prstGeom prst="roundRect">
            <a:avLst>
              <a:gd name="adj" fmla="val 20003"/>
            </a:avLst>
          </a:prstGeom>
          <a:solidFill>
            <a:srgbClr val="283157"/>
          </a:solidFill>
          <a:ln w="13097">
            <a:solidFill>
              <a:srgbClr val="303B69"/>
            </a:solidFill>
            <a:prstDash val="solid"/>
          </a:ln>
        </p:spPr>
        <p:txBody>
          <a:bodyPr/>
          <a:lstStyle/>
          <a:p>
            <a:endParaRPr lang="en-US"/>
          </a:p>
        </p:txBody>
      </p:sp>
      <p:sp>
        <p:nvSpPr>
          <p:cNvPr id="16" name="Text 13"/>
          <p:cNvSpPr/>
          <p:nvPr/>
        </p:nvSpPr>
        <p:spPr>
          <a:xfrm>
            <a:off x="9269373" y="1787485"/>
            <a:ext cx="175260" cy="394335"/>
          </a:xfrm>
          <a:prstGeom prst="rect">
            <a:avLst/>
          </a:prstGeom>
          <a:noFill/>
          <a:ln/>
        </p:spPr>
        <p:txBody>
          <a:bodyPr wrap="none" rtlCol="0" anchor="t"/>
          <a:lstStyle/>
          <a:p>
            <a:pPr marL="0" indent="0" algn="ctr">
              <a:lnSpc>
                <a:spcPts val="3105"/>
              </a:lnSpc>
              <a:buNone/>
            </a:pPr>
            <a:r>
              <a:rPr lang="en-US" sz="2484" dirty="0">
                <a:solidFill>
                  <a:srgbClr val="EBECEF"/>
                </a:solidFill>
                <a:latin typeface="Fraunces" pitchFamily="34" charset="0"/>
                <a:ea typeface="Fraunces" pitchFamily="34" charset="-122"/>
                <a:cs typeface="Fraunces" pitchFamily="34" charset="-120"/>
              </a:rPr>
              <a:t>3</a:t>
            </a:r>
            <a:endParaRPr lang="en-US" sz="2484" dirty="0"/>
          </a:p>
        </p:txBody>
      </p:sp>
      <p:sp>
        <p:nvSpPr>
          <p:cNvPr id="17" name="Text 14"/>
          <p:cNvSpPr/>
          <p:nvPr/>
        </p:nvSpPr>
        <p:spPr>
          <a:xfrm>
            <a:off x="9803844" y="1787485"/>
            <a:ext cx="2506504" cy="1183005"/>
          </a:xfrm>
          <a:prstGeom prst="rect">
            <a:avLst/>
          </a:prstGeom>
          <a:noFill/>
          <a:ln/>
        </p:spPr>
        <p:txBody>
          <a:bodyPr wrap="square" rtlCol="0" anchor="t"/>
          <a:lstStyle/>
          <a:p>
            <a:pPr marL="0" indent="0">
              <a:lnSpc>
                <a:spcPts val="3105"/>
              </a:lnSpc>
              <a:buNone/>
            </a:pPr>
            <a:r>
              <a:rPr lang="en-US" sz="2484" dirty="0">
                <a:solidFill>
                  <a:srgbClr val="EBECEF"/>
                </a:solidFill>
                <a:latin typeface="Fraunces" pitchFamily="34" charset="0"/>
                <a:ea typeface="Fraunces" pitchFamily="34" charset="-122"/>
                <a:cs typeface="Fraunces" pitchFamily="34" charset="-120"/>
              </a:rPr>
              <a:t>Emotional Demands and Patient Care</a:t>
            </a:r>
            <a:endParaRPr lang="en-US" sz="2484" dirty="0"/>
          </a:p>
        </p:txBody>
      </p:sp>
      <p:sp>
        <p:nvSpPr>
          <p:cNvPr id="18" name="Text 15"/>
          <p:cNvSpPr/>
          <p:nvPr/>
        </p:nvSpPr>
        <p:spPr>
          <a:xfrm>
            <a:off x="9803844" y="3180755"/>
            <a:ext cx="2506504" cy="1345406"/>
          </a:xfrm>
          <a:prstGeom prst="rect">
            <a:avLst/>
          </a:prstGeom>
          <a:noFill/>
          <a:ln/>
        </p:spPr>
        <p:txBody>
          <a:bodyPr wrap="square" rtlCol="0" anchor="t"/>
          <a:lstStyle/>
          <a:p>
            <a:pPr marL="0" indent="0">
              <a:lnSpc>
                <a:spcPts val="2650"/>
              </a:lnSpc>
              <a:buNone/>
            </a:pPr>
            <a:r>
              <a:rPr lang="en-US" sz="1656" dirty="0">
                <a:solidFill>
                  <a:srgbClr val="EBECEF"/>
                </a:solidFill>
                <a:latin typeface="Epilogue" pitchFamily="34" charset="0"/>
                <a:ea typeface="Epilogue" pitchFamily="34" charset="-122"/>
                <a:cs typeface="Epilogue" pitchFamily="34" charset="-120"/>
              </a:rPr>
              <a:t>Physicians often face emotionally challenging situations that can lead to burnout.</a:t>
            </a:r>
            <a:endParaRPr lang="en-US" sz="1656" dirty="0"/>
          </a:p>
        </p:txBody>
      </p:sp>
      <p:sp>
        <p:nvSpPr>
          <p:cNvPr id="19" name="Shape 16"/>
          <p:cNvSpPr/>
          <p:nvPr/>
        </p:nvSpPr>
        <p:spPr>
          <a:xfrm>
            <a:off x="2320052" y="4933593"/>
            <a:ext cx="473154" cy="473154"/>
          </a:xfrm>
          <a:prstGeom prst="roundRect">
            <a:avLst>
              <a:gd name="adj" fmla="val 20003"/>
            </a:avLst>
          </a:prstGeom>
          <a:solidFill>
            <a:srgbClr val="283157"/>
          </a:solidFill>
          <a:ln w="13097">
            <a:solidFill>
              <a:srgbClr val="303B69"/>
            </a:solidFill>
            <a:prstDash val="solid"/>
          </a:ln>
        </p:spPr>
        <p:txBody>
          <a:bodyPr/>
          <a:lstStyle/>
          <a:p>
            <a:endParaRPr lang="en-US"/>
          </a:p>
        </p:txBody>
      </p:sp>
      <p:sp>
        <p:nvSpPr>
          <p:cNvPr id="20" name="Text 17"/>
          <p:cNvSpPr/>
          <p:nvPr/>
        </p:nvSpPr>
        <p:spPr>
          <a:xfrm>
            <a:off x="2461379" y="4973003"/>
            <a:ext cx="190500" cy="394335"/>
          </a:xfrm>
          <a:prstGeom prst="rect">
            <a:avLst/>
          </a:prstGeom>
          <a:noFill/>
          <a:ln/>
        </p:spPr>
        <p:txBody>
          <a:bodyPr wrap="none" rtlCol="0" anchor="t"/>
          <a:lstStyle/>
          <a:p>
            <a:pPr marL="0" indent="0" algn="ctr">
              <a:lnSpc>
                <a:spcPts val="3105"/>
              </a:lnSpc>
              <a:buNone/>
            </a:pPr>
            <a:r>
              <a:rPr lang="en-US" sz="2484" dirty="0">
                <a:solidFill>
                  <a:srgbClr val="EBECEF"/>
                </a:solidFill>
                <a:latin typeface="Fraunces" pitchFamily="34" charset="0"/>
                <a:ea typeface="Fraunces" pitchFamily="34" charset="-122"/>
                <a:cs typeface="Fraunces" pitchFamily="34" charset="-120"/>
              </a:rPr>
              <a:t>4</a:t>
            </a:r>
            <a:endParaRPr lang="en-US" sz="2484" dirty="0"/>
          </a:p>
        </p:txBody>
      </p:sp>
      <p:sp>
        <p:nvSpPr>
          <p:cNvPr id="21" name="Text 18"/>
          <p:cNvSpPr/>
          <p:nvPr/>
        </p:nvSpPr>
        <p:spPr>
          <a:xfrm>
            <a:off x="3003471" y="4973003"/>
            <a:ext cx="3429000" cy="394335"/>
          </a:xfrm>
          <a:prstGeom prst="rect">
            <a:avLst/>
          </a:prstGeom>
          <a:noFill/>
          <a:ln/>
        </p:spPr>
        <p:txBody>
          <a:bodyPr wrap="none" rtlCol="0" anchor="t"/>
          <a:lstStyle/>
          <a:p>
            <a:pPr marL="0" indent="0">
              <a:lnSpc>
                <a:spcPts val="3105"/>
              </a:lnSpc>
              <a:buNone/>
            </a:pPr>
            <a:r>
              <a:rPr lang="en-US" sz="2484" dirty="0">
                <a:solidFill>
                  <a:srgbClr val="EBECEF"/>
                </a:solidFill>
                <a:latin typeface="Fraunces" pitchFamily="34" charset="0"/>
                <a:ea typeface="Fraunces" pitchFamily="34" charset="-122"/>
                <a:cs typeface="Fraunces" pitchFamily="34" charset="-120"/>
              </a:rPr>
              <a:t>Organizational Factors</a:t>
            </a:r>
            <a:endParaRPr lang="en-US" sz="2484" dirty="0"/>
          </a:p>
        </p:txBody>
      </p:sp>
      <p:sp>
        <p:nvSpPr>
          <p:cNvPr id="22" name="Text 19"/>
          <p:cNvSpPr/>
          <p:nvPr/>
        </p:nvSpPr>
        <p:spPr>
          <a:xfrm>
            <a:off x="3003471" y="5577602"/>
            <a:ext cx="4206597" cy="1009055"/>
          </a:xfrm>
          <a:prstGeom prst="rect">
            <a:avLst/>
          </a:prstGeom>
          <a:noFill/>
          <a:ln/>
        </p:spPr>
        <p:txBody>
          <a:bodyPr wrap="square" rtlCol="0" anchor="t"/>
          <a:lstStyle/>
          <a:p>
            <a:pPr marL="0" indent="0">
              <a:lnSpc>
                <a:spcPts val="2650"/>
              </a:lnSpc>
              <a:buNone/>
            </a:pPr>
            <a:r>
              <a:rPr lang="en-US" sz="1656" dirty="0">
                <a:solidFill>
                  <a:srgbClr val="EBECEF"/>
                </a:solidFill>
                <a:latin typeface="Epilogue" pitchFamily="34" charset="0"/>
                <a:ea typeface="Epilogue" pitchFamily="34" charset="-122"/>
                <a:cs typeface="Epilogue" pitchFamily="34" charset="-120"/>
              </a:rPr>
              <a:t>Physician burnout can result from inadequate resources, high caseloads, and insufficient staffing.</a:t>
            </a:r>
            <a:endParaRPr lang="en-US" sz="1656" dirty="0"/>
          </a:p>
        </p:txBody>
      </p:sp>
      <p:sp>
        <p:nvSpPr>
          <p:cNvPr id="23" name="Shape 20"/>
          <p:cNvSpPr/>
          <p:nvPr/>
        </p:nvSpPr>
        <p:spPr>
          <a:xfrm>
            <a:off x="7420332" y="4933593"/>
            <a:ext cx="473154" cy="473154"/>
          </a:xfrm>
          <a:prstGeom prst="roundRect">
            <a:avLst>
              <a:gd name="adj" fmla="val 20003"/>
            </a:avLst>
          </a:prstGeom>
          <a:solidFill>
            <a:srgbClr val="283157"/>
          </a:solidFill>
          <a:ln w="13097">
            <a:solidFill>
              <a:srgbClr val="303B69"/>
            </a:solidFill>
            <a:prstDash val="solid"/>
          </a:ln>
        </p:spPr>
        <p:txBody>
          <a:bodyPr/>
          <a:lstStyle/>
          <a:p>
            <a:endParaRPr lang="en-US"/>
          </a:p>
        </p:txBody>
      </p:sp>
      <p:sp>
        <p:nvSpPr>
          <p:cNvPr id="24" name="Text 21"/>
          <p:cNvSpPr/>
          <p:nvPr/>
        </p:nvSpPr>
        <p:spPr>
          <a:xfrm>
            <a:off x="7565469" y="4973003"/>
            <a:ext cx="182880" cy="394335"/>
          </a:xfrm>
          <a:prstGeom prst="rect">
            <a:avLst/>
          </a:prstGeom>
          <a:noFill/>
          <a:ln/>
        </p:spPr>
        <p:txBody>
          <a:bodyPr wrap="none" rtlCol="0" anchor="t"/>
          <a:lstStyle/>
          <a:p>
            <a:pPr marL="0" indent="0" algn="ctr">
              <a:lnSpc>
                <a:spcPts val="3105"/>
              </a:lnSpc>
              <a:buNone/>
            </a:pPr>
            <a:r>
              <a:rPr lang="en-US" sz="2484" dirty="0">
                <a:solidFill>
                  <a:srgbClr val="EBECEF"/>
                </a:solidFill>
                <a:latin typeface="Fraunces" pitchFamily="34" charset="0"/>
                <a:ea typeface="Fraunces" pitchFamily="34" charset="-122"/>
                <a:cs typeface="Fraunces" pitchFamily="34" charset="-120"/>
              </a:rPr>
              <a:t>5</a:t>
            </a:r>
            <a:endParaRPr lang="en-US" sz="2484" dirty="0"/>
          </a:p>
        </p:txBody>
      </p:sp>
      <p:sp>
        <p:nvSpPr>
          <p:cNvPr id="25" name="Text 22"/>
          <p:cNvSpPr/>
          <p:nvPr/>
        </p:nvSpPr>
        <p:spPr>
          <a:xfrm>
            <a:off x="8103751" y="4973003"/>
            <a:ext cx="4206597" cy="788670"/>
          </a:xfrm>
          <a:prstGeom prst="rect">
            <a:avLst/>
          </a:prstGeom>
          <a:noFill/>
          <a:ln/>
        </p:spPr>
        <p:txBody>
          <a:bodyPr wrap="square" rtlCol="0" anchor="t"/>
          <a:lstStyle/>
          <a:p>
            <a:pPr marL="0" indent="0">
              <a:lnSpc>
                <a:spcPts val="3105"/>
              </a:lnSpc>
              <a:buNone/>
            </a:pPr>
            <a:r>
              <a:rPr lang="en-US" sz="2484" dirty="0">
                <a:solidFill>
                  <a:srgbClr val="EBECEF"/>
                </a:solidFill>
                <a:latin typeface="Fraunces" pitchFamily="34" charset="0"/>
                <a:ea typeface="Fraunces" pitchFamily="34" charset="-122"/>
                <a:cs typeface="Fraunces" pitchFamily="34" charset="-120"/>
              </a:rPr>
              <a:t>Lack of Wellness Resources and Support</a:t>
            </a:r>
            <a:endParaRPr lang="en-US" sz="2484" dirty="0"/>
          </a:p>
        </p:txBody>
      </p:sp>
      <p:sp>
        <p:nvSpPr>
          <p:cNvPr id="26" name="Text 23"/>
          <p:cNvSpPr/>
          <p:nvPr/>
        </p:nvSpPr>
        <p:spPr>
          <a:xfrm>
            <a:off x="8103751" y="5971937"/>
            <a:ext cx="4206597" cy="1681758"/>
          </a:xfrm>
          <a:prstGeom prst="rect">
            <a:avLst/>
          </a:prstGeom>
          <a:noFill/>
          <a:ln/>
        </p:spPr>
        <p:txBody>
          <a:bodyPr wrap="square" rtlCol="0" anchor="t"/>
          <a:lstStyle/>
          <a:p>
            <a:pPr marL="0" indent="0">
              <a:lnSpc>
                <a:spcPts val="2650"/>
              </a:lnSpc>
              <a:buNone/>
            </a:pPr>
            <a:r>
              <a:rPr lang="en-US" sz="1656" dirty="0">
                <a:solidFill>
                  <a:srgbClr val="EBECEF"/>
                </a:solidFill>
                <a:latin typeface="Epilogue" pitchFamily="34" charset="0"/>
                <a:ea typeface="Epilogue" pitchFamily="34" charset="-122"/>
                <a:cs typeface="Epilogue" pitchFamily="34" charset="-120"/>
              </a:rPr>
              <a:t>Physician burnout can persist when professional and emotional support is insufficient, which may be due to limited access to wellness programs and counseling services.</a:t>
            </a:r>
            <a:endParaRPr lang="en-US" sz="1656"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719"/>
          </a:xfrm>
          <a:prstGeom prst="rect">
            <a:avLst/>
          </a:prstGeom>
          <a:solidFill>
            <a:srgbClr val="080E26"/>
          </a:solidFill>
          <a:ln w="11073">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719"/>
          </a:xfrm>
          <a:prstGeom prst="rect">
            <a:avLst/>
          </a:prstGeom>
        </p:spPr>
      </p:pic>
      <p:sp>
        <p:nvSpPr>
          <p:cNvPr id="5" name="Shape 2"/>
          <p:cNvSpPr/>
          <p:nvPr/>
        </p:nvSpPr>
        <p:spPr>
          <a:xfrm>
            <a:off x="0" y="0"/>
            <a:ext cx="14630400" cy="8229719"/>
          </a:xfrm>
          <a:prstGeom prst="rect">
            <a:avLst/>
          </a:prstGeom>
          <a:solidFill>
            <a:srgbClr val="080E26">
              <a:alpha val="80000"/>
            </a:srgbClr>
          </a:solidFill>
          <a:ln/>
        </p:spPr>
        <p:txBody>
          <a:bodyPr/>
          <a:lstStyle/>
          <a:p>
            <a:endParaRPr lang="en-US"/>
          </a:p>
        </p:txBody>
      </p:sp>
      <p:sp>
        <p:nvSpPr>
          <p:cNvPr id="6" name="Text 3"/>
          <p:cNvSpPr/>
          <p:nvPr/>
        </p:nvSpPr>
        <p:spPr>
          <a:xfrm>
            <a:off x="3102769" y="487680"/>
            <a:ext cx="6934200" cy="554236"/>
          </a:xfrm>
          <a:prstGeom prst="rect">
            <a:avLst/>
          </a:prstGeom>
          <a:noFill/>
          <a:ln/>
        </p:spPr>
        <p:txBody>
          <a:bodyPr wrap="none" rtlCol="0" anchor="t"/>
          <a:lstStyle/>
          <a:p>
            <a:pPr marL="0" indent="0">
              <a:lnSpc>
                <a:spcPts val="4364"/>
              </a:lnSpc>
              <a:buNone/>
            </a:pPr>
            <a:r>
              <a:rPr lang="en-US" sz="3491" dirty="0">
                <a:solidFill>
                  <a:srgbClr val="FFFFFF"/>
                </a:solidFill>
                <a:latin typeface="Fraunces" pitchFamily="34" charset="0"/>
                <a:ea typeface="Fraunces" pitchFamily="34" charset="-122"/>
                <a:cs typeface="Fraunces" pitchFamily="34" charset="-120"/>
              </a:rPr>
              <a:t>Impact of Burnout on Physicians</a:t>
            </a:r>
            <a:endParaRPr lang="en-US" sz="3491" dirty="0"/>
          </a:p>
        </p:txBody>
      </p:sp>
      <p:sp>
        <p:nvSpPr>
          <p:cNvPr id="7" name="Text 4"/>
          <p:cNvSpPr/>
          <p:nvPr/>
        </p:nvSpPr>
        <p:spPr>
          <a:xfrm>
            <a:off x="3102769" y="1307902"/>
            <a:ext cx="8424743" cy="851535"/>
          </a:xfrm>
          <a:prstGeom prst="rect">
            <a:avLst/>
          </a:prstGeom>
          <a:noFill/>
          <a:ln/>
        </p:spPr>
        <p:txBody>
          <a:bodyPr wrap="square" rtlCol="0" anchor="t"/>
          <a:lstStyle/>
          <a:p>
            <a:pPr marL="0" indent="0">
              <a:lnSpc>
                <a:spcPts val="2235"/>
              </a:lnSpc>
              <a:buNone/>
            </a:pPr>
            <a:r>
              <a:rPr lang="en-US" sz="1397" dirty="0">
                <a:solidFill>
                  <a:srgbClr val="EBECEF"/>
                </a:solidFill>
                <a:latin typeface="Epilogue" pitchFamily="34" charset="0"/>
                <a:ea typeface="Epilogue" pitchFamily="34" charset="-122"/>
                <a:cs typeface="Epilogue" pitchFamily="34" charset="-120"/>
              </a:rPr>
              <a:t>The consequences of physician burnout extend beyond individual well-being and can have significant implications for physicians and the healthcare system. Some effects of burnout include:</a:t>
            </a:r>
            <a:endParaRPr lang="en-US" sz="1397" dirty="0"/>
          </a:p>
        </p:txBody>
      </p:sp>
      <p:sp>
        <p:nvSpPr>
          <p:cNvPr id="8" name="Shape 5"/>
          <p:cNvSpPr/>
          <p:nvPr/>
        </p:nvSpPr>
        <p:spPr>
          <a:xfrm>
            <a:off x="3102769" y="2525078"/>
            <a:ext cx="398978" cy="398978"/>
          </a:xfrm>
          <a:prstGeom prst="roundRect">
            <a:avLst>
              <a:gd name="adj" fmla="val 20005"/>
            </a:avLst>
          </a:prstGeom>
          <a:solidFill>
            <a:srgbClr val="283157"/>
          </a:solidFill>
          <a:ln w="11073">
            <a:solidFill>
              <a:srgbClr val="303B69"/>
            </a:solidFill>
            <a:prstDash val="solid"/>
          </a:ln>
        </p:spPr>
        <p:txBody>
          <a:bodyPr/>
          <a:lstStyle/>
          <a:p>
            <a:endParaRPr lang="en-US"/>
          </a:p>
        </p:txBody>
      </p:sp>
      <p:sp>
        <p:nvSpPr>
          <p:cNvPr id="9" name="Text 6"/>
          <p:cNvSpPr/>
          <p:nvPr/>
        </p:nvSpPr>
        <p:spPr>
          <a:xfrm>
            <a:off x="3241238" y="2558296"/>
            <a:ext cx="121920" cy="332542"/>
          </a:xfrm>
          <a:prstGeom prst="rect">
            <a:avLst/>
          </a:prstGeom>
          <a:noFill/>
          <a:ln/>
        </p:spPr>
        <p:txBody>
          <a:bodyPr wrap="none" rtlCol="0" anchor="t"/>
          <a:lstStyle/>
          <a:p>
            <a:pPr marL="0" indent="0" algn="ctr">
              <a:lnSpc>
                <a:spcPts val="2619"/>
              </a:lnSpc>
              <a:buNone/>
            </a:pPr>
            <a:r>
              <a:rPr lang="en-US" sz="2095" dirty="0">
                <a:solidFill>
                  <a:srgbClr val="EBECEF"/>
                </a:solidFill>
                <a:latin typeface="Fraunces" pitchFamily="34" charset="0"/>
                <a:ea typeface="Fraunces" pitchFamily="34" charset="-122"/>
                <a:cs typeface="Fraunces" pitchFamily="34" charset="-120"/>
              </a:rPr>
              <a:t>1</a:t>
            </a:r>
            <a:endParaRPr lang="en-US" sz="2095" dirty="0"/>
          </a:p>
        </p:txBody>
      </p:sp>
      <p:sp>
        <p:nvSpPr>
          <p:cNvPr id="10" name="Text 7"/>
          <p:cNvSpPr/>
          <p:nvPr/>
        </p:nvSpPr>
        <p:spPr>
          <a:xfrm>
            <a:off x="3679031" y="2558296"/>
            <a:ext cx="3547467" cy="665083"/>
          </a:xfrm>
          <a:prstGeom prst="rect">
            <a:avLst/>
          </a:prstGeom>
          <a:noFill/>
          <a:ln/>
        </p:spPr>
        <p:txBody>
          <a:bodyPr wrap="square" rtlCol="0" anchor="t"/>
          <a:lstStyle/>
          <a:p>
            <a:pPr marL="0" indent="0">
              <a:lnSpc>
                <a:spcPts val="2619"/>
              </a:lnSpc>
              <a:buNone/>
            </a:pPr>
            <a:r>
              <a:rPr lang="en-US" sz="2095" dirty="0">
                <a:solidFill>
                  <a:srgbClr val="EBECEF"/>
                </a:solidFill>
                <a:latin typeface="Fraunces" pitchFamily="34" charset="0"/>
                <a:ea typeface="Fraunces" pitchFamily="34" charset="-122"/>
                <a:cs typeface="Fraunces" pitchFamily="34" charset="-120"/>
              </a:rPr>
              <a:t>Diminished Personal Well-being</a:t>
            </a:r>
            <a:endParaRPr lang="en-US" sz="2095" dirty="0"/>
          </a:p>
        </p:txBody>
      </p:sp>
      <p:sp>
        <p:nvSpPr>
          <p:cNvPr id="11" name="Text 8"/>
          <p:cNvSpPr/>
          <p:nvPr/>
        </p:nvSpPr>
        <p:spPr>
          <a:xfrm>
            <a:off x="3679031" y="3400663"/>
            <a:ext cx="3547467" cy="1419225"/>
          </a:xfrm>
          <a:prstGeom prst="rect">
            <a:avLst/>
          </a:prstGeom>
          <a:noFill/>
          <a:ln/>
        </p:spPr>
        <p:txBody>
          <a:bodyPr wrap="square" rtlCol="0" anchor="t"/>
          <a:lstStyle/>
          <a:p>
            <a:pPr marL="0" indent="0">
              <a:lnSpc>
                <a:spcPts val="2235"/>
              </a:lnSpc>
              <a:buNone/>
            </a:pPr>
            <a:r>
              <a:rPr lang="en-US" sz="1397" dirty="0">
                <a:solidFill>
                  <a:srgbClr val="EBECEF"/>
                </a:solidFill>
                <a:latin typeface="Epilogue" pitchFamily="34" charset="0"/>
                <a:ea typeface="Epilogue" pitchFamily="34" charset="-122"/>
                <a:cs typeface="Epilogue" pitchFamily="34" charset="-120"/>
              </a:rPr>
              <a:t>Burnout harms physicians' health and happiness, causing anxiety, depression, and substance abuse. It also hurts personal relationships and work-life balance.</a:t>
            </a:r>
            <a:endParaRPr lang="en-US" sz="1397" dirty="0"/>
          </a:p>
        </p:txBody>
      </p:sp>
      <p:sp>
        <p:nvSpPr>
          <p:cNvPr id="12" name="Shape 9"/>
          <p:cNvSpPr/>
          <p:nvPr/>
        </p:nvSpPr>
        <p:spPr>
          <a:xfrm>
            <a:off x="7403783" y="2525078"/>
            <a:ext cx="398978" cy="398978"/>
          </a:xfrm>
          <a:prstGeom prst="roundRect">
            <a:avLst>
              <a:gd name="adj" fmla="val 20005"/>
            </a:avLst>
          </a:prstGeom>
          <a:solidFill>
            <a:srgbClr val="283157"/>
          </a:solidFill>
          <a:ln w="11073">
            <a:solidFill>
              <a:srgbClr val="303B69"/>
            </a:solidFill>
            <a:prstDash val="solid"/>
          </a:ln>
        </p:spPr>
        <p:txBody>
          <a:bodyPr/>
          <a:lstStyle/>
          <a:p>
            <a:endParaRPr lang="en-US"/>
          </a:p>
        </p:txBody>
      </p:sp>
      <p:sp>
        <p:nvSpPr>
          <p:cNvPr id="13" name="Text 10"/>
          <p:cNvSpPr/>
          <p:nvPr/>
        </p:nvSpPr>
        <p:spPr>
          <a:xfrm>
            <a:off x="7523202" y="2558296"/>
            <a:ext cx="160020" cy="332542"/>
          </a:xfrm>
          <a:prstGeom prst="rect">
            <a:avLst/>
          </a:prstGeom>
          <a:noFill/>
          <a:ln/>
        </p:spPr>
        <p:txBody>
          <a:bodyPr wrap="none" rtlCol="0" anchor="t"/>
          <a:lstStyle/>
          <a:p>
            <a:pPr marL="0" indent="0" algn="ctr">
              <a:lnSpc>
                <a:spcPts val="2619"/>
              </a:lnSpc>
              <a:buNone/>
            </a:pPr>
            <a:r>
              <a:rPr lang="en-US" sz="2095" dirty="0">
                <a:solidFill>
                  <a:srgbClr val="EBECEF"/>
                </a:solidFill>
                <a:latin typeface="Fraunces" pitchFamily="34" charset="0"/>
                <a:ea typeface="Fraunces" pitchFamily="34" charset="-122"/>
                <a:cs typeface="Fraunces" pitchFamily="34" charset="-120"/>
              </a:rPr>
              <a:t>2</a:t>
            </a:r>
            <a:endParaRPr lang="en-US" sz="2095" dirty="0"/>
          </a:p>
        </p:txBody>
      </p:sp>
      <p:sp>
        <p:nvSpPr>
          <p:cNvPr id="14" name="Text 11"/>
          <p:cNvSpPr/>
          <p:nvPr/>
        </p:nvSpPr>
        <p:spPr>
          <a:xfrm>
            <a:off x="7980045" y="2558296"/>
            <a:ext cx="3547467" cy="665083"/>
          </a:xfrm>
          <a:prstGeom prst="rect">
            <a:avLst/>
          </a:prstGeom>
          <a:noFill/>
          <a:ln/>
        </p:spPr>
        <p:txBody>
          <a:bodyPr wrap="square" rtlCol="0" anchor="t"/>
          <a:lstStyle/>
          <a:p>
            <a:pPr marL="0" indent="0">
              <a:lnSpc>
                <a:spcPts val="2619"/>
              </a:lnSpc>
              <a:buNone/>
            </a:pPr>
            <a:r>
              <a:rPr lang="en-US" sz="2095" dirty="0">
                <a:solidFill>
                  <a:srgbClr val="EBECEF"/>
                </a:solidFill>
                <a:latin typeface="Fraunces" pitchFamily="34" charset="0"/>
                <a:ea typeface="Fraunces" pitchFamily="34" charset="-122"/>
                <a:cs typeface="Fraunces" pitchFamily="34" charset="-120"/>
              </a:rPr>
              <a:t>Reduced Professional Performance</a:t>
            </a:r>
            <a:endParaRPr lang="en-US" sz="2095" dirty="0"/>
          </a:p>
        </p:txBody>
      </p:sp>
      <p:sp>
        <p:nvSpPr>
          <p:cNvPr id="15" name="Text 12"/>
          <p:cNvSpPr/>
          <p:nvPr/>
        </p:nvSpPr>
        <p:spPr>
          <a:xfrm>
            <a:off x="7980045" y="3400663"/>
            <a:ext cx="3547467" cy="1135380"/>
          </a:xfrm>
          <a:prstGeom prst="rect">
            <a:avLst/>
          </a:prstGeom>
          <a:noFill/>
          <a:ln/>
        </p:spPr>
        <p:txBody>
          <a:bodyPr wrap="square" rtlCol="0" anchor="t"/>
          <a:lstStyle/>
          <a:p>
            <a:pPr marL="0" indent="0">
              <a:lnSpc>
                <a:spcPts val="2235"/>
              </a:lnSpc>
              <a:buNone/>
            </a:pPr>
            <a:r>
              <a:rPr lang="en-US" sz="1397" dirty="0">
                <a:solidFill>
                  <a:srgbClr val="EBECEF"/>
                </a:solidFill>
                <a:latin typeface="Epilogue" pitchFamily="34" charset="0"/>
                <a:ea typeface="Epilogue" pitchFamily="34" charset="-122"/>
                <a:cs typeface="Epilogue" pitchFamily="34" charset="-120"/>
              </a:rPr>
              <a:t>Burnout harms physicians' performance and patient care, causing skill decline, low productivity, and medical errors. It also reduces empathy and care quality.</a:t>
            </a:r>
            <a:endParaRPr lang="en-US" sz="1397" dirty="0"/>
          </a:p>
        </p:txBody>
      </p:sp>
      <p:sp>
        <p:nvSpPr>
          <p:cNvPr id="16" name="Shape 13"/>
          <p:cNvSpPr/>
          <p:nvPr/>
        </p:nvSpPr>
        <p:spPr>
          <a:xfrm>
            <a:off x="3102769" y="5163383"/>
            <a:ext cx="398978" cy="398978"/>
          </a:xfrm>
          <a:prstGeom prst="roundRect">
            <a:avLst>
              <a:gd name="adj" fmla="val 20005"/>
            </a:avLst>
          </a:prstGeom>
          <a:solidFill>
            <a:srgbClr val="283157"/>
          </a:solidFill>
          <a:ln w="11073">
            <a:solidFill>
              <a:srgbClr val="303B69"/>
            </a:solidFill>
            <a:prstDash val="solid"/>
          </a:ln>
        </p:spPr>
        <p:txBody>
          <a:bodyPr/>
          <a:lstStyle/>
          <a:p>
            <a:endParaRPr lang="en-US"/>
          </a:p>
        </p:txBody>
      </p:sp>
      <p:sp>
        <p:nvSpPr>
          <p:cNvPr id="17" name="Text 14"/>
          <p:cNvSpPr/>
          <p:nvPr/>
        </p:nvSpPr>
        <p:spPr>
          <a:xfrm>
            <a:off x="3229808" y="5196602"/>
            <a:ext cx="144780" cy="332542"/>
          </a:xfrm>
          <a:prstGeom prst="rect">
            <a:avLst/>
          </a:prstGeom>
          <a:noFill/>
          <a:ln/>
        </p:spPr>
        <p:txBody>
          <a:bodyPr wrap="none" rtlCol="0" anchor="t"/>
          <a:lstStyle/>
          <a:p>
            <a:pPr marL="0" indent="0" algn="ctr">
              <a:lnSpc>
                <a:spcPts val="2619"/>
              </a:lnSpc>
              <a:buNone/>
            </a:pPr>
            <a:r>
              <a:rPr lang="en-US" sz="2095" dirty="0">
                <a:solidFill>
                  <a:srgbClr val="EBECEF"/>
                </a:solidFill>
                <a:latin typeface="Fraunces" pitchFamily="34" charset="0"/>
                <a:ea typeface="Fraunces" pitchFamily="34" charset="-122"/>
                <a:cs typeface="Fraunces" pitchFamily="34" charset="-120"/>
              </a:rPr>
              <a:t>3</a:t>
            </a:r>
            <a:endParaRPr lang="en-US" sz="2095" dirty="0"/>
          </a:p>
        </p:txBody>
      </p:sp>
      <p:sp>
        <p:nvSpPr>
          <p:cNvPr id="18" name="Text 15"/>
          <p:cNvSpPr/>
          <p:nvPr/>
        </p:nvSpPr>
        <p:spPr>
          <a:xfrm>
            <a:off x="3679031" y="5196602"/>
            <a:ext cx="3547467" cy="665083"/>
          </a:xfrm>
          <a:prstGeom prst="rect">
            <a:avLst/>
          </a:prstGeom>
          <a:noFill/>
          <a:ln/>
        </p:spPr>
        <p:txBody>
          <a:bodyPr wrap="square" rtlCol="0" anchor="t"/>
          <a:lstStyle/>
          <a:p>
            <a:pPr marL="0" indent="0">
              <a:lnSpc>
                <a:spcPts val="2619"/>
              </a:lnSpc>
              <a:buNone/>
            </a:pPr>
            <a:r>
              <a:rPr lang="en-US" sz="2095" dirty="0">
                <a:solidFill>
                  <a:srgbClr val="EBECEF"/>
                </a:solidFill>
                <a:latin typeface="Fraunces" pitchFamily="34" charset="0"/>
                <a:ea typeface="Fraunces" pitchFamily="34" charset="-122"/>
                <a:cs typeface="Fraunces" pitchFamily="34" charset="-120"/>
              </a:rPr>
              <a:t>Higher Turnover and Lower Job Satisfaction</a:t>
            </a:r>
            <a:endParaRPr lang="en-US" sz="2095" dirty="0"/>
          </a:p>
        </p:txBody>
      </p:sp>
      <p:sp>
        <p:nvSpPr>
          <p:cNvPr id="19" name="Text 16"/>
          <p:cNvSpPr/>
          <p:nvPr/>
        </p:nvSpPr>
        <p:spPr>
          <a:xfrm>
            <a:off x="3679031" y="6038969"/>
            <a:ext cx="3547467" cy="1703070"/>
          </a:xfrm>
          <a:prstGeom prst="rect">
            <a:avLst/>
          </a:prstGeom>
          <a:noFill/>
          <a:ln/>
        </p:spPr>
        <p:txBody>
          <a:bodyPr wrap="square" rtlCol="0" anchor="t"/>
          <a:lstStyle/>
          <a:p>
            <a:pPr marL="0" indent="0">
              <a:lnSpc>
                <a:spcPts val="2235"/>
              </a:lnSpc>
              <a:buNone/>
            </a:pPr>
            <a:r>
              <a:rPr lang="en-US" sz="1397" dirty="0">
                <a:solidFill>
                  <a:srgbClr val="EBECEF"/>
                </a:solidFill>
                <a:latin typeface="Epilogue" pitchFamily="34" charset="0"/>
                <a:ea typeface="Epilogue" pitchFamily="34" charset="-122"/>
                <a:cs typeface="Epilogue" pitchFamily="34" charset="-120"/>
              </a:rPr>
              <a:t>Burnout leads to high physician turnover, damaging patient care and burdening healthcare systems. It also lowers job satisfaction, prompting some physicians to leave clinical practice or switch to non-patient care roles.</a:t>
            </a:r>
            <a:endParaRPr lang="en-US" sz="1397" dirty="0"/>
          </a:p>
        </p:txBody>
      </p:sp>
      <p:sp>
        <p:nvSpPr>
          <p:cNvPr id="20" name="Shape 17"/>
          <p:cNvSpPr/>
          <p:nvPr/>
        </p:nvSpPr>
        <p:spPr>
          <a:xfrm>
            <a:off x="7403783" y="5163383"/>
            <a:ext cx="398978" cy="398978"/>
          </a:xfrm>
          <a:prstGeom prst="roundRect">
            <a:avLst>
              <a:gd name="adj" fmla="val 20005"/>
            </a:avLst>
          </a:prstGeom>
          <a:solidFill>
            <a:srgbClr val="283157"/>
          </a:solidFill>
          <a:ln w="11073">
            <a:solidFill>
              <a:srgbClr val="303B69"/>
            </a:solidFill>
            <a:prstDash val="solid"/>
          </a:ln>
        </p:spPr>
        <p:txBody>
          <a:bodyPr/>
          <a:lstStyle/>
          <a:p>
            <a:endParaRPr lang="en-US"/>
          </a:p>
        </p:txBody>
      </p:sp>
      <p:sp>
        <p:nvSpPr>
          <p:cNvPr id="21" name="Text 18"/>
          <p:cNvSpPr/>
          <p:nvPr/>
        </p:nvSpPr>
        <p:spPr>
          <a:xfrm>
            <a:off x="7523202" y="5196602"/>
            <a:ext cx="160020" cy="332542"/>
          </a:xfrm>
          <a:prstGeom prst="rect">
            <a:avLst/>
          </a:prstGeom>
          <a:noFill/>
          <a:ln/>
        </p:spPr>
        <p:txBody>
          <a:bodyPr wrap="none" rtlCol="0" anchor="t"/>
          <a:lstStyle/>
          <a:p>
            <a:pPr marL="0" indent="0" algn="ctr">
              <a:lnSpc>
                <a:spcPts val="2619"/>
              </a:lnSpc>
              <a:buNone/>
            </a:pPr>
            <a:r>
              <a:rPr lang="en-US" sz="2095" dirty="0">
                <a:solidFill>
                  <a:srgbClr val="EBECEF"/>
                </a:solidFill>
                <a:latin typeface="Fraunces" pitchFamily="34" charset="0"/>
                <a:ea typeface="Fraunces" pitchFamily="34" charset="-122"/>
                <a:cs typeface="Fraunces" pitchFamily="34" charset="-120"/>
              </a:rPr>
              <a:t>4</a:t>
            </a:r>
            <a:endParaRPr lang="en-US" sz="2095" dirty="0"/>
          </a:p>
        </p:txBody>
      </p:sp>
      <p:sp>
        <p:nvSpPr>
          <p:cNvPr id="22" name="Text 19"/>
          <p:cNvSpPr/>
          <p:nvPr/>
        </p:nvSpPr>
        <p:spPr>
          <a:xfrm>
            <a:off x="7980045" y="5196602"/>
            <a:ext cx="3547467" cy="665083"/>
          </a:xfrm>
          <a:prstGeom prst="rect">
            <a:avLst/>
          </a:prstGeom>
          <a:noFill/>
          <a:ln/>
        </p:spPr>
        <p:txBody>
          <a:bodyPr wrap="square" rtlCol="0" anchor="t"/>
          <a:lstStyle/>
          <a:p>
            <a:pPr marL="0" indent="0">
              <a:lnSpc>
                <a:spcPts val="2619"/>
              </a:lnSpc>
              <a:buNone/>
            </a:pPr>
            <a:r>
              <a:rPr lang="en-US" sz="2095" dirty="0">
                <a:solidFill>
                  <a:srgbClr val="EBECEF"/>
                </a:solidFill>
                <a:latin typeface="Fraunces" pitchFamily="34" charset="0"/>
                <a:ea typeface="Fraunces" pitchFamily="34" charset="-122"/>
                <a:cs typeface="Fraunces" pitchFamily="34" charset="-120"/>
              </a:rPr>
              <a:t>Negative Organizational Climate</a:t>
            </a:r>
            <a:endParaRPr lang="en-US" sz="2095" dirty="0"/>
          </a:p>
        </p:txBody>
      </p:sp>
      <p:sp>
        <p:nvSpPr>
          <p:cNvPr id="23" name="Text 20"/>
          <p:cNvSpPr/>
          <p:nvPr/>
        </p:nvSpPr>
        <p:spPr>
          <a:xfrm>
            <a:off x="7980045" y="6038969"/>
            <a:ext cx="3547467" cy="1135380"/>
          </a:xfrm>
          <a:prstGeom prst="rect">
            <a:avLst/>
          </a:prstGeom>
          <a:noFill/>
          <a:ln/>
        </p:spPr>
        <p:txBody>
          <a:bodyPr wrap="square" rtlCol="0" anchor="t"/>
          <a:lstStyle/>
          <a:p>
            <a:pPr marL="0" indent="0">
              <a:lnSpc>
                <a:spcPts val="2235"/>
              </a:lnSpc>
              <a:buNone/>
            </a:pPr>
            <a:r>
              <a:rPr lang="en-US" sz="1397" dirty="0">
                <a:solidFill>
                  <a:srgbClr val="EBECEF"/>
                </a:solidFill>
                <a:latin typeface="Epilogue" pitchFamily="34" charset="0"/>
                <a:ea typeface="Epilogue" pitchFamily="34" charset="-122"/>
                <a:cs typeface="Epilogue" pitchFamily="34" charset="-120"/>
              </a:rPr>
              <a:t>Burnout can lower morale and affect the work environment, which can perpetuate burnout and harm patient safety.</a:t>
            </a:r>
            <a:endParaRPr lang="en-US" sz="1397"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Conclusion: Addressing Physician Burnout</a:t>
            </a:r>
            <a:endParaRPr lang="en-US" sz="4374" dirty="0"/>
          </a:p>
        </p:txBody>
      </p:sp>
      <p:sp>
        <p:nvSpPr>
          <p:cNvPr id="5" name="Text 3"/>
          <p:cNvSpPr/>
          <p:nvPr/>
        </p:nvSpPr>
        <p:spPr>
          <a:xfrm>
            <a:off x="63195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Physician burnout is a pervasive and complex issue that has far-reaching effects on the healthcare system. By addressing its causes and implementing supportive measures, healthcare organizations can help mitigate the prevalence and impact of physician burnout. Prioritizing physician well-being can improve patient care and promote a healthier work environment.</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Causes and Consequences of Burnout</a:t>
            </a:r>
            <a:endParaRPr lang="en-US" sz="4374" dirty="0"/>
          </a:p>
        </p:txBody>
      </p:sp>
      <p:sp>
        <p:nvSpPr>
          <p:cNvPr id="5"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Burnout is pervasive among physicians and can significantly affect their well-being and professional practice. In this topic, we will explore the causes of burnout and its consequences in the context of Graduate Medical Education (GME). Understanding these factors is crucial for developing effective strategies to prevent and address burnout in the medical profession.</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1907</Words>
  <Application>Microsoft Office PowerPoint</Application>
  <PresentationFormat>Custom</PresentationFormat>
  <Paragraphs>172</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Epilogue</vt:lpstr>
      <vt:lpstr>Fraunces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Physician Wellness: Understanding Burnout and Its Impact in GME</dc:title>
  <dc:subject/>
  <dc:creator/>
  <cp:lastModifiedBy>William Morse</cp:lastModifiedBy>
  <cp:revision>3</cp:revision>
  <dcterms:created xsi:type="dcterms:W3CDTF">2023-08-30T17:53:02Z</dcterms:created>
  <dcterms:modified xsi:type="dcterms:W3CDTF">2023-08-30T18:03:51Z</dcterms:modified>
</cp:coreProperties>
</file>