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5" d="100"/>
          <a:sy n="75" d="100"/>
        </p:scale>
        <p:origin x="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8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3423285"/>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Root Cause Analysis in Quality Improvement in Healthcare</a:t>
            </a:r>
            <a:endParaRPr lang="en-US" sz="4374" dirty="0"/>
          </a:p>
        </p:txBody>
      </p:sp>
      <p:sp>
        <p:nvSpPr>
          <p:cNvPr id="5" name="Text 3"/>
          <p:cNvSpPr/>
          <p:nvPr/>
        </p:nvSpPr>
        <p:spPr>
          <a:xfrm>
            <a:off x="2037993" y="5145286"/>
            <a:ext cx="10554414"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Improve healthcare quality by identifying and addressing root causes of problems</a:t>
            </a:r>
            <a:endParaRPr lang="en-US" sz="1750" dirty="0"/>
          </a:p>
        </p:txBody>
      </p:sp>
      <p:sp>
        <p:nvSpPr>
          <p:cNvPr id="8" name="Text 5"/>
          <p:cNvSpPr/>
          <p:nvPr/>
        </p:nvSpPr>
        <p:spPr>
          <a:xfrm>
            <a:off x="2037993" y="5750600"/>
            <a:ext cx="3397607" cy="388858"/>
          </a:xfrm>
          <a:prstGeom prst="rect">
            <a:avLst/>
          </a:prstGeom>
          <a:noFill/>
          <a:ln/>
        </p:spPr>
        <p:txBody>
          <a:bodyPr wrap="none" rtlCol="0" anchor="t"/>
          <a:lstStyle/>
          <a:p>
            <a:pPr marL="0" indent="0" algn="l">
              <a:lnSpc>
                <a:spcPts val="3062"/>
              </a:lnSpc>
              <a:buNone/>
            </a:pPr>
            <a:r>
              <a:rPr lang="en-US" sz="2187" b="1" dirty="0">
                <a:solidFill>
                  <a:srgbClr val="EBECEF"/>
                </a:solidFill>
                <a:latin typeface="Epilogue" pitchFamily="34" charset="0"/>
                <a:ea typeface="Epilogue" pitchFamily="34" charset="-122"/>
                <a:cs typeface="Epilogue" pitchFamily="34" charset="-120"/>
              </a:rPr>
              <a:t>by William Morse. Ph.D.</a:t>
            </a:r>
            <a:endParaRPr lang="en-US" sz="2187" dirty="0"/>
          </a:p>
        </p:txBody>
      </p:sp>
      <p:pic>
        <p:nvPicPr>
          <p:cNvPr id="9" name="Image 1"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Shape 3"/>
          <p:cNvSpPr/>
          <p:nvPr/>
        </p:nvSpPr>
        <p:spPr>
          <a:xfrm>
            <a:off x="2037993" y="1428036"/>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7" name="Text 4"/>
          <p:cNvSpPr/>
          <p:nvPr/>
        </p:nvSpPr>
        <p:spPr>
          <a:xfrm>
            <a:off x="2211705" y="1469708"/>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8" name="Text 5"/>
          <p:cNvSpPr/>
          <p:nvPr/>
        </p:nvSpPr>
        <p:spPr>
          <a:xfrm>
            <a:off x="2760107" y="1504355"/>
            <a:ext cx="25450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Define the problem</a:t>
            </a:r>
            <a:endParaRPr lang="en-US" sz="2187" dirty="0"/>
          </a:p>
        </p:txBody>
      </p:sp>
      <p:sp>
        <p:nvSpPr>
          <p:cNvPr id="9" name="Text 6"/>
          <p:cNvSpPr/>
          <p:nvPr/>
        </p:nvSpPr>
        <p:spPr>
          <a:xfrm>
            <a:off x="2760107" y="2073712"/>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Gather details about the incident.</a:t>
            </a:r>
            <a:endParaRPr lang="en-US" sz="1750" dirty="0"/>
          </a:p>
        </p:txBody>
      </p:sp>
      <p:sp>
        <p:nvSpPr>
          <p:cNvPr id="10" name="Shape 7"/>
          <p:cNvSpPr/>
          <p:nvPr/>
        </p:nvSpPr>
        <p:spPr>
          <a:xfrm>
            <a:off x="5630228" y="1428036"/>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1" name="Text 8"/>
          <p:cNvSpPr/>
          <p:nvPr/>
        </p:nvSpPr>
        <p:spPr>
          <a:xfrm>
            <a:off x="5777270" y="1469708"/>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2" name="Text 9"/>
          <p:cNvSpPr/>
          <p:nvPr/>
        </p:nvSpPr>
        <p:spPr>
          <a:xfrm>
            <a:off x="6352342" y="1504355"/>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Gather data and evidence</a:t>
            </a:r>
            <a:endParaRPr lang="en-US" sz="2187" dirty="0"/>
          </a:p>
        </p:txBody>
      </p:sp>
      <p:sp>
        <p:nvSpPr>
          <p:cNvPr id="13" name="Text 10"/>
          <p:cNvSpPr/>
          <p:nvPr/>
        </p:nvSpPr>
        <p:spPr>
          <a:xfrm>
            <a:off x="6352342" y="2420898"/>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Collect all relevant data.</a:t>
            </a:r>
            <a:endParaRPr lang="en-US" sz="1750" dirty="0"/>
          </a:p>
        </p:txBody>
      </p:sp>
      <p:sp>
        <p:nvSpPr>
          <p:cNvPr id="14" name="Shape 11"/>
          <p:cNvSpPr/>
          <p:nvPr/>
        </p:nvSpPr>
        <p:spPr>
          <a:xfrm>
            <a:off x="9222462" y="1428036"/>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5" name="Text 12"/>
          <p:cNvSpPr/>
          <p:nvPr/>
        </p:nvSpPr>
        <p:spPr>
          <a:xfrm>
            <a:off x="9380934" y="1469708"/>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6" name="Text 13"/>
          <p:cNvSpPr/>
          <p:nvPr/>
        </p:nvSpPr>
        <p:spPr>
          <a:xfrm>
            <a:off x="9944576" y="1504355"/>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Identify immediate causes</a:t>
            </a:r>
            <a:endParaRPr lang="en-US" sz="2187" dirty="0"/>
          </a:p>
        </p:txBody>
      </p:sp>
      <p:sp>
        <p:nvSpPr>
          <p:cNvPr id="17" name="Text 14"/>
          <p:cNvSpPr/>
          <p:nvPr/>
        </p:nvSpPr>
        <p:spPr>
          <a:xfrm>
            <a:off x="9944576" y="2420898"/>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Identify the factors directly involved.</a:t>
            </a:r>
            <a:endParaRPr lang="en-US" sz="1750" dirty="0"/>
          </a:p>
        </p:txBody>
      </p:sp>
      <p:sp>
        <p:nvSpPr>
          <p:cNvPr id="18" name="Shape 15"/>
          <p:cNvSpPr/>
          <p:nvPr/>
        </p:nvSpPr>
        <p:spPr>
          <a:xfrm>
            <a:off x="2037993" y="352746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9" name="Text 16"/>
          <p:cNvSpPr/>
          <p:nvPr/>
        </p:nvSpPr>
        <p:spPr>
          <a:xfrm>
            <a:off x="2185035" y="3569137"/>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0" name="Text 17"/>
          <p:cNvSpPr/>
          <p:nvPr/>
        </p:nvSpPr>
        <p:spPr>
          <a:xfrm>
            <a:off x="2760107" y="3603784"/>
            <a:ext cx="2647950" cy="1041559"/>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Identify contributing factors</a:t>
            </a:r>
            <a:endParaRPr lang="en-US" sz="2187" dirty="0"/>
          </a:p>
        </p:txBody>
      </p:sp>
      <p:sp>
        <p:nvSpPr>
          <p:cNvPr id="21" name="Text 18"/>
          <p:cNvSpPr/>
          <p:nvPr/>
        </p:nvSpPr>
        <p:spPr>
          <a:xfrm>
            <a:off x="2760107" y="4867513"/>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Analyze the broader context.</a:t>
            </a:r>
            <a:endParaRPr lang="en-US" sz="1750" dirty="0"/>
          </a:p>
        </p:txBody>
      </p:sp>
      <p:sp>
        <p:nvSpPr>
          <p:cNvPr id="22" name="Shape 19"/>
          <p:cNvSpPr/>
          <p:nvPr/>
        </p:nvSpPr>
        <p:spPr>
          <a:xfrm>
            <a:off x="5630228" y="352746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3" name="Text 20"/>
          <p:cNvSpPr/>
          <p:nvPr/>
        </p:nvSpPr>
        <p:spPr>
          <a:xfrm>
            <a:off x="5784890" y="3569137"/>
            <a:ext cx="1905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5</a:t>
            </a:r>
            <a:endParaRPr lang="en-US" sz="2624" dirty="0"/>
          </a:p>
        </p:txBody>
      </p:sp>
      <p:sp>
        <p:nvSpPr>
          <p:cNvPr id="24" name="Text 21"/>
          <p:cNvSpPr/>
          <p:nvPr/>
        </p:nvSpPr>
        <p:spPr>
          <a:xfrm>
            <a:off x="6352342" y="3603784"/>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Determine root causes</a:t>
            </a:r>
            <a:endParaRPr lang="en-US" sz="2187" dirty="0"/>
          </a:p>
        </p:txBody>
      </p:sp>
      <p:sp>
        <p:nvSpPr>
          <p:cNvPr id="25" name="Text 22"/>
          <p:cNvSpPr/>
          <p:nvPr/>
        </p:nvSpPr>
        <p:spPr>
          <a:xfrm>
            <a:off x="6352342" y="4520327"/>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Find the underlying issues.</a:t>
            </a:r>
            <a:endParaRPr lang="en-US" sz="1750" dirty="0"/>
          </a:p>
        </p:txBody>
      </p:sp>
      <p:sp>
        <p:nvSpPr>
          <p:cNvPr id="26" name="Shape 23"/>
          <p:cNvSpPr/>
          <p:nvPr/>
        </p:nvSpPr>
        <p:spPr>
          <a:xfrm>
            <a:off x="9222462" y="352746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7" name="Text 24"/>
          <p:cNvSpPr/>
          <p:nvPr/>
        </p:nvSpPr>
        <p:spPr>
          <a:xfrm>
            <a:off x="9373314" y="3569137"/>
            <a:ext cx="19812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6</a:t>
            </a:r>
            <a:endParaRPr lang="en-US" sz="2624" dirty="0"/>
          </a:p>
        </p:txBody>
      </p:sp>
      <p:sp>
        <p:nvSpPr>
          <p:cNvPr id="28" name="Text 25"/>
          <p:cNvSpPr/>
          <p:nvPr/>
        </p:nvSpPr>
        <p:spPr>
          <a:xfrm>
            <a:off x="9944576" y="3603784"/>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Develop corrective actions</a:t>
            </a:r>
            <a:endParaRPr lang="en-US" sz="2187" dirty="0"/>
          </a:p>
        </p:txBody>
      </p:sp>
      <p:sp>
        <p:nvSpPr>
          <p:cNvPr id="29" name="Text 26"/>
          <p:cNvSpPr/>
          <p:nvPr/>
        </p:nvSpPr>
        <p:spPr>
          <a:xfrm>
            <a:off x="9944576" y="4520327"/>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Create a plan to prevent recurrence.</a:t>
            </a:r>
            <a:endParaRPr lang="en-US" sz="1750" dirty="0"/>
          </a:p>
        </p:txBody>
      </p:sp>
      <p:sp>
        <p:nvSpPr>
          <p:cNvPr id="30" name="Shape 27"/>
          <p:cNvSpPr/>
          <p:nvPr/>
        </p:nvSpPr>
        <p:spPr>
          <a:xfrm>
            <a:off x="2037993" y="5974080"/>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31" name="Text 28"/>
          <p:cNvSpPr/>
          <p:nvPr/>
        </p:nvSpPr>
        <p:spPr>
          <a:xfrm>
            <a:off x="2200275" y="6015752"/>
            <a:ext cx="17526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7</a:t>
            </a:r>
            <a:endParaRPr lang="en-US" sz="2624" dirty="0"/>
          </a:p>
        </p:txBody>
      </p:sp>
      <p:sp>
        <p:nvSpPr>
          <p:cNvPr id="32" name="Text 29"/>
          <p:cNvSpPr/>
          <p:nvPr/>
        </p:nvSpPr>
        <p:spPr>
          <a:xfrm>
            <a:off x="2760107" y="6050399"/>
            <a:ext cx="31623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Implement and monitor</a:t>
            </a:r>
            <a:endParaRPr lang="en-US" sz="2187" dirty="0"/>
          </a:p>
        </p:txBody>
      </p:sp>
      <p:sp>
        <p:nvSpPr>
          <p:cNvPr id="33" name="Text 30"/>
          <p:cNvSpPr/>
          <p:nvPr/>
        </p:nvSpPr>
        <p:spPr>
          <a:xfrm>
            <a:off x="2760107" y="6619756"/>
            <a:ext cx="9832300"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Put the plan into action and evaluate progress.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2187535"/>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Introduction to Root Cause Analysis</a:t>
            </a:r>
            <a:endParaRPr lang="en-US" sz="4374" dirty="0"/>
          </a:p>
        </p:txBody>
      </p:sp>
      <p:sp>
        <p:nvSpPr>
          <p:cNvPr id="5" name="Text 3"/>
          <p:cNvSpPr/>
          <p:nvPr/>
        </p:nvSpPr>
        <p:spPr>
          <a:xfrm>
            <a:off x="6319599" y="3909536"/>
            <a:ext cx="7477601"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Introduction to Root Cause Analysis module has provided a solid foundation for understanding the importance of identifying underlying causes of problems in healthcare. With the knowledge gained about key concepts and principles of root cause analysis, participants can now initiate quality improvement initiatives with a systematic approach.</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3209568"/>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Methods and Tools for Root Cause Analysis</a:t>
            </a:r>
            <a:endParaRPr lang="en-US" sz="4374" dirty="0"/>
          </a:p>
        </p:txBody>
      </p:sp>
      <p:sp>
        <p:nvSpPr>
          <p:cNvPr id="5" name="Text 3"/>
          <p:cNvSpPr/>
          <p:nvPr/>
        </p:nvSpPr>
        <p:spPr>
          <a:xfrm>
            <a:off x="2037993" y="4931569"/>
            <a:ext cx="10554414"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Root Cause Analysis (RCA) is a systematic approach to identifying underlying reasons and contributing factors that lead to medical errors, adverse events, or near misses. Effective RCA involves various methods and tools. In this section, we explore some of the most commonly employed methods and tools for RCA in quality improvement in healthcare.</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507135"/>
          </a:xfrm>
          <a:prstGeom prst="rect">
            <a:avLst/>
          </a:prstGeom>
          <a:solidFill>
            <a:srgbClr val="080E26"/>
          </a:solidFill>
          <a:ln w="10835">
            <a:solidFill>
              <a:srgbClr val="565151"/>
            </a:solidFill>
            <a:prstDash val="solid"/>
          </a:ln>
        </p:spPr>
        <p:txBody>
          <a:bodyPr/>
          <a:lstStyle/>
          <a:p>
            <a:endParaRPr lang="en-US"/>
          </a:p>
        </p:txBody>
      </p:sp>
      <p:sp>
        <p:nvSpPr>
          <p:cNvPr id="4" name="Text 2"/>
          <p:cNvSpPr/>
          <p:nvPr/>
        </p:nvSpPr>
        <p:spPr>
          <a:xfrm>
            <a:off x="3191113" y="477441"/>
            <a:ext cx="5661660" cy="542568"/>
          </a:xfrm>
          <a:prstGeom prst="rect">
            <a:avLst/>
          </a:prstGeom>
          <a:noFill/>
          <a:ln/>
        </p:spPr>
        <p:txBody>
          <a:bodyPr wrap="none" rtlCol="0" anchor="t"/>
          <a:lstStyle/>
          <a:p>
            <a:pPr marL="0" indent="0">
              <a:lnSpc>
                <a:spcPts val="4273"/>
              </a:lnSpc>
              <a:buNone/>
            </a:pPr>
            <a:r>
              <a:rPr lang="en-US" sz="3418" dirty="0">
                <a:solidFill>
                  <a:srgbClr val="FFFFFF"/>
                </a:solidFill>
                <a:latin typeface="Fraunces" pitchFamily="34" charset="0"/>
                <a:ea typeface="Fraunces" pitchFamily="34" charset="-122"/>
                <a:cs typeface="Fraunces" pitchFamily="34" charset="-120"/>
              </a:rPr>
              <a:t>Methods and Tools for RCA</a:t>
            </a:r>
            <a:endParaRPr lang="en-US" sz="3418" dirty="0"/>
          </a:p>
        </p:txBody>
      </p:sp>
      <p:sp>
        <p:nvSpPr>
          <p:cNvPr id="5" name="Shape 3"/>
          <p:cNvSpPr/>
          <p:nvPr/>
        </p:nvSpPr>
        <p:spPr>
          <a:xfrm>
            <a:off x="3191113" y="1367195"/>
            <a:ext cx="2633662" cy="2201942"/>
          </a:xfrm>
          <a:prstGeom prst="roundRect">
            <a:avLst>
              <a:gd name="adj" fmla="val 3549"/>
            </a:avLst>
          </a:prstGeom>
          <a:solidFill>
            <a:srgbClr val="283157"/>
          </a:solidFill>
          <a:ln w="10835">
            <a:solidFill>
              <a:srgbClr val="303B69"/>
            </a:solidFill>
            <a:prstDash val="solid"/>
          </a:ln>
        </p:spPr>
        <p:txBody>
          <a:bodyPr/>
          <a:lstStyle/>
          <a:p>
            <a:endParaRPr lang="en-US"/>
          </a:p>
        </p:txBody>
      </p:sp>
      <p:sp>
        <p:nvSpPr>
          <p:cNvPr id="6" name="Text 4"/>
          <p:cNvSpPr/>
          <p:nvPr/>
        </p:nvSpPr>
        <p:spPr>
          <a:xfrm>
            <a:off x="3375541" y="1551623"/>
            <a:ext cx="1736408"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The Five Whys</a:t>
            </a:r>
            <a:endParaRPr lang="en-US" sz="1709" dirty="0"/>
          </a:p>
        </p:txBody>
      </p:sp>
      <p:sp>
        <p:nvSpPr>
          <p:cNvPr id="7" name="Text 5"/>
          <p:cNvSpPr/>
          <p:nvPr/>
        </p:nvSpPr>
        <p:spPr>
          <a:xfrm>
            <a:off x="3375541" y="1996440"/>
            <a:ext cx="2264807" cy="1110615"/>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A simple questioning technique for identifying root causes by repeatedly asking "why."</a:t>
            </a:r>
            <a:endParaRPr lang="en-US" sz="1367" dirty="0"/>
          </a:p>
        </p:txBody>
      </p:sp>
      <p:sp>
        <p:nvSpPr>
          <p:cNvPr id="8" name="Shape 6"/>
          <p:cNvSpPr/>
          <p:nvPr/>
        </p:nvSpPr>
        <p:spPr>
          <a:xfrm>
            <a:off x="5998369" y="1367195"/>
            <a:ext cx="2633662" cy="2201942"/>
          </a:xfrm>
          <a:prstGeom prst="roundRect">
            <a:avLst>
              <a:gd name="adj" fmla="val 3549"/>
            </a:avLst>
          </a:prstGeom>
          <a:solidFill>
            <a:srgbClr val="283157"/>
          </a:solidFill>
          <a:ln w="10835">
            <a:solidFill>
              <a:srgbClr val="303B69"/>
            </a:solidFill>
            <a:prstDash val="solid"/>
          </a:ln>
        </p:spPr>
        <p:txBody>
          <a:bodyPr/>
          <a:lstStyle/>
          <a:p>
            <a:endParaRPr lang="en-US"/>
          </a:p>
        </p:txBody>
      </p:sp>
      <p:sp>
        <p:nvSpPr>
          <p:cNvPr id="9" name="Text 7"/>
          <p:cNvSpPr/>
          <p:nvPr/>
        </p:nvSpPr>
        <p:spPr>
          <a:xfrm>
            <a:off x="6182797" y="1551623"/>
            <a:ext cx="1905000"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Fishbone Diagram</a:t>
            </a:r>
            <a:endParaRPr lang="en-US" sz="1709" dirty="0"/>
          </a:p>
        </p:txBody>
      </p:sp>
      <p:sp>
        <p:nvSpPr>
          <p:cNvPr id="10" name="Text 8"/>
          <p:cNvSpPr/>
          <p:nvPr/>
        </p:nvSpPr>
        <p:spPr>
          <a:xfrm>
            <a:off x="6182797" y="1996440"/>
            <a:ext cx="2264807" cy="1110615"/>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A visual tool for categorizing potential causes into different categories.</a:t>
            </a:r>
            <a:endParaRPr lang="en-US" sz="1367" dirty="0"/>
          </a:p>
        </p:txBody>
      </p:sp>
      <p:sp>
        <p:nvSpPr>
          <p:cNvPr id="11" name="Shape 9"/>
          <p:cNvSpPr/>
          <p:nvPr/>
        </p:nvSpPr>
        <p:spPr>
          <a:xfrm>
            <a:off x="8805624" y="1367195"/>
            <a:ext cx="2633662" cy="2201942"/>
          </a:xfrm>
          <a:prstGeom prst="roundRect">
            <a:avLst>
              <a:gd name="adj" fmla="val 3549"/>
            </a:avLst>
          </a:prstGeom>
          <a:solidFill>
            <a:srgbClr val="283157"/>
          </a:solidFill>
          <a:ln w="10835">
            <a:solidFill>
              <a:srgbClr val="303B69"/>
            </a:solidFill>
            <a:prstDash val="solid"/>
          </a:ln>
        </p:spPr>
        <p:txBody>
          <a:bodyPr/>
          <a:lstStyle/>
          <a:p>
            <a:endParaRPr lang="en-US"/>
          </a:p>
        </p:txBody>
      </p:sp>
      <p:sp>
        <p:nvSpPr>
          <p:cNvPr id="12" name="Text 10"/>
          <p:cNvSpPr/>
          <p:nvPr/>
        </p:nvSpPr>
        <p:spPr>
          <a:xfrm>
            <a:off x="8990052" y="1551623"/>
            <a:ext cx="1736408"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Flowcharts</a:t>
            </a:r>
            <a:endParaRPr lang="en-US" sz="1709" dirty="0"/>
          </a:p>
        </p:txBody>
      </p:sp>
      <p:sp>
        <p:nvSpPr>
          <p:cNvPr id="13" name="Text 11"/>
          <p:cNvSpPr/>
          <p:nvPr/>
        </p:nvSpPr>
        <p:spPr>
          <a:xfrm>
            <a:off x="8990052" y="1996440"/>
            <a:ext cx="2264807" cy="1388269"/>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Graphical representations of processes to identify critical steps or decision points.</a:t>
            </a:r>
            <a:endParaRPr lang="en-US" sz="1367" dirty="0"/>
          </a:p>
        </p:txBody>
      </p:sp>
      <p:sp>
        <p:nvSpPr>
          <p:cNvPr id="14" name="Shape 12"/>
          <p:cNvSpPr/>
          <p:nvPr/>
        </p:nvSpPr>
        <p:spPr>
          <a:xfrm>
            <a:off x="3191113" y="3742730"/>
            <a:ext cx="2633662" cy="2744391"/>
          </a:xfrm>
          <a:prstGeom prst="roundRect">
            <a:avLst>
              <a:gd name="adj" fmla="val 2967"/>
            </a:avLst>
          </a:prstGeom>
          <a:solidFill>
            <a:srgbClr val="283157"/>
          </a:solidFill>
          <a:ln w="10835">
            <a:solidFill>
              <a:srgbClr val="303B69"/>
            </a:solidFill>
            <a:prstDash val="solid"/>
          </a:ln>
        </p:spPr>
        <p:txBody>
          <a:bodyPr/>
          <a:lstStyle/>
          <a:p>
            <a:endParaRPr lang="en-US"/>
          </a:p>
        </p:txBody>
      </p:sp>
      <p:sp>
        <p:nvSpPr>
          <p:cNvPr id="15" name="Text 13"/>
          <p:cNvSpPr/>
          <p:nvPr/>
        </p:nvSpPr>
        <p:spPr>
          <a:xfrm>
            <a:off x="3375541" y="3927157"/>
            <a:ext cx="1736408"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Pareto Analysis</a:t>
            </a:r>
            <a:endParaRPr lang="en-US" sz="1709" dirty="0"/>
          </a:p>
        </p:txBody>
      </p:sp>
      <p:sp>
        <p:nvSpPr>
          <p:cNvPr id="16" name="Text 14"/>
          <p:cNvSpPr/>
          <p:nvPr/>
        </p:nvSpPr>
        <p:spPr>
          <a:xfrm>
            <a:off x="3375541" y="4371975"/>
            <a:ext cx="2264807" cy="1110615"/>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A technique for prioritizing the most significant causes based on the 80/20 rule.</a:t>
            </a:r>
            <a:endParaRPr lang="en-US" sz="1367" dirty="0"/>
          </a:p>
        </p:txBody>
      </p:sp>
      <p:sp>
        <p:nvSpPr>
          <p:cNvPr id="17" name="Shape 15"/>
          <p:cNvSpPr/>
          <p:nvPr/>
        </p:nvSpPr>
        <p:spPr>
          <a:xfrm>
            <a:off x="5998369" y="3742730"/>
            <a:ext cx="2633662" cy="2744391"/>
          </a:xfrm>
          <a:prstGeom prst="roundRect">
            <a:avLst>
              <a:gd name="adj" fmla="val 2967"/>
            </a:avLst>
          </a:prstGeom>
          <a:solidFill>
            <a:srgbClr val="283157"/>
          </a:solidFill>
          <a:ln w="10835">
            <a:solidFill>
              <a:srgbClr val="303B69"/>
            </a:solidFill>
            <a:prstDash val="solid"/>
          </a:ln>
        </p:spPr>
        <p:txBody>
          <a:bodyPr/>
          <a:lstStyle/>
          <a:p>
            <a:endParaRPr lang="en-US"/>
          </a:p>
        </p:txBody>
      </p:sp>
      <p:sp>
        <p:nvSpPr>
          <p:cNvPr id="18" name="Text 16"/>
          <p:cNvSpPr/>
          <p:nvPr/>
        </p:nvSpPr>
        <p:spPr>
          <a:xfrm>
            <a:off x="6182797" y="3927157"/>
            <a:ext cx="2264807" cy="813673"/>
          </a:xfrm>
          <a:prstGeom prst="rect">
            <a:avLst/>
          </a:prstGeom>
          <a:noFill/>
          <a:ln/>
        </p:spPr>
        <p:txBody>
          <a:bodyPr wrap="squar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Failure Mode and Effects Analysis (FMEA)</a:t>
            </a:r>
            <a:endParaRPr lang="en-US" sz="1709" dirty="0"/>
          </a:p>
        </p:txBody>
      </p:sp>
      <p:sp>
        <p:nvSpPr>
          <p:cNvPr id="19" name="Text 17"/>
          <p:cNvSpPr/>
          <p:nvPr/>
        </p:nvSpPr>
        <p:spPr>
          <a:xfrm>
            <a:off x="6182797" y="4914424"/>
            <a:ext cx="2264807" cy="1388269"/>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A proactive technique for identifying and mitigating potential failures within a system, process, or product.</a:t>
            </a:r>
            <a:endParaRPr lang="en-US" sz="1367" dirty="0"/>
          </a:p>
        </p:txBody>
      </p:sp>
      <p:sp>
        <p:nvSpPr>
          <p:cNvPr id="20" name="Shape 18"/>
          <p:cNvSpPr/>
          <p:nvPr/>
        </p:nvSpPr>
        <p:spPr>
          <a:xfrm>
            <a:off x="8805624" y="3742730"/>
            <a:ext cx="2633662" cy="2744391"/>
          </a:xfrm>
          <a:prstGeom prst="roundRect">
            <a:avLst>
              <a:gd name="adj" fmla="val 2967"/>
            </a:avLst>
          </a:prstGeom>
          <a:solidFill>
            <a:srgbClr val="283157"/>
          </a:solidFill>
          <a:ln w="10835">
            <a:solidFill>
              <a:srgbClr val="303B69"/>
            </a:solidFill>
            <a:prstDash val="solid"/>
          </a:ln>
        </p:spPr>
        <p:txBody>
          <a:bodyPr/>
          <a:lstStyle/>
          <a:p>
            <a:endParaRPr lang="en-US"/>
          </a:p>
        </p:txBody>
      </p:sp>
      <p:sp>
        <p:nvSpPr>
          <p:cNvPr id="21" name="Text 19"/>
          <p:cNvSpPr/>
          <p:nvPr/>
        </p:nvSpPr>
        <p:spPr>
          <a:xfrm>
            <a:off x="8990052" y="3927157"/>
            <a:ext cx="1988820"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Statistical Analysis</a:t>
            </a:r>
            <a:endParaRPr lang="en-US" sz="1709" dirty="0"/>
          </a:p>
        </p:txBody>
      </p:sp>
      <p:sp>
        <p:nvSpPr>
          <p:cNvPr id="22" name="Text 20"/>
          <p:cNvSpPr/>
          <p:nvPr/>
        </p:nvSpPr>
        <p:spPr>
          <a:xfrm>
            <a:off x="8990052" y="4371975"/>
            <a:ext cx="2264807" cy="832961"/>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Quantitative methods for identifying patterns and trends in data.</a:t>
            </a:r>
            <a:endParaRPr lang="en-US" sz="1367" dirty="0"/>
          </a:p>
        </p:txBody>
      </p:sp>
      <p:sp>
        <p:nvSpPr>
          <p:cNvPr id="23" name="Shape 21"/>
          <p:cNvSpPr/>
          <p:nvPr/>
        </p:nvSpPr>
        <p:spPr>
          <a:xfrm>
            <a:off x="3191113" y="6660713"/>
            <a:ext cx="8248055" cy="1368981"/>
          </a:xfrm>
          <a:prstGeom prst="roundRect">
            <a:avLst>
              <a:gd name="adj" fmla="val 5708"/>
            </a:avLst>
          </a:prstGeom>
          <a:solidFill>
            <a:srgbClr val="283157"/>
          </a:solidFill>
          <a:ln w="10835">
            <a:solidFill>
              <a:srgbClr val="303B69"/>
            </a:solidFill>
            <a:prstDash val="solid"/>
          </a:ln>
        </p:spPr>
        <p:txBody>
          <a:bodyPr/>
          <a:lstStyle/>
          <a:p>
            <a:endParaRPr lang="en-US"/>
          </a:p>
        </p:txBody>
      </p:sp>
      <p:sp>
        <p:nvSpPr>
          <p:cNvPr id="24" name="Text 22"/>
          <p:cNvSpPr/>
          <p:nvPr/>
        </p:nvSpPr>
        <p:spPr>
          <a:xfrm>
            <a:off x="3375541" y="6845141"/>
            <a:ext cx="1736408" cy="271224"/>
          </a:xfrm>
          <a:prstGeom prst="rect">
            <a:avLst/>
          </a:prstGeom>
          <a:noFill/>
          <a:ln/>
        </p:spPr>
        <p:txBody>
          <a:bodyPr wrap="none" rtlCol="0" anchor="t"/>
          <a:lstStyle/>
          <a:p>
            <a:pPr marL="0" indent="0">
              <a:lnSpc>
                <a:spcPts val="2136"/>
              </a:lnSpc>
              <a:buNone/>
            </a:pPr>
            <a:r>
              <a:rPr lang="en-US" sz="1709" dirty="0">
                <a:solidFill>
                  <a:srgbClr val="EBECEF"/>
                </a:solidFill>
                <a:latin typeface="Fraunces" pitchFamily="34" charset="0"/>
                <a:ea typeface="Fraunces" pitchFamily="34" charset="-122"/>
                <a:cs typeface="Fraunces" pitchFamily="34" charset="-120"/>
              </a:rPr>
              <a:t>Failure Analysis</a:t>
            </a:r>
            <a:endParaRPr lang="en-US" sz="1709" dirty="0"/>
          </a:p>
        </p:txBody>
      </p:sp>
      <p:sp>
        <p:nvSpPr>
          <p:cNvPr id="25" name="Text 23"/>
          <p:cNvSpPr/>
          <p:nvPr/>
        </p:nvSpPr>
        <p:spPr>
          <a:xfrm>
            <a:off x="3375541" y="7289959"/>
            <a:ext cx="7879199" cy="555308"/>
          </a:xfrm>
          <a:prstGeom prst="rect">
            <a:avLst/>
          </a:prstGeom>
          <a:noFill/>
          <a:ln/>
        </p:spPr>
        <p:txBody>
          <a:bodyPr wrap="square" rtlCol="0" anchor="t"/>
          <a:lstStyle/>
          <a:p>
            <a:pPr marL="0" indent="0">
              <a:lnSpc>
                <a:spcPts val="2188"/>
              </a:lnSpc>
              <a:buNone/>
            </a:pPr>
            <a:r>
              <a:rPr lang="en-US" sz="1367" dirty="0">
                <a:solidFill>
                  <a:srgbClr val="EBECEF"/>
                </a:solidFill>
                <a:latin typeface="Epilogue" pitchFamily="34" charset="0"/>
                <a:ea typeface="Epilogue" pitchFamily="34" charset="-122"/>
                <a:cs typeface="Epilogue" pitchFamily="34" charset="-120"/>
              </a:rPr>
              <a:t>Investigative techniques for understanding the reasons behind failures of components, systems, or processes.</a:t>
            </a:r>
            <a:endParaRPr lang="en-US" sz="136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833199" y="2365296"/>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The Five Whys: A Simple Yet Powerful RCA Method</a:t>
            </a:r>
            <a:endParaRPr lang="en-US" sz="4374" dirty="0"/>
          </a:p>
        </p:txBody>
      </p:sp>
      <p:sp>
        <p:nvSpPr>
          <p:cNvPr id="5" name="Text 3"/>
          <p:cNvSpPr/>
          <p:nvPr/>
        </p:nvSpPr>
        <p:spPr>
          <a:xfrm>
            <a:off x="833199" y="4087297"/>
            <a:ext cx="7477601"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Five Whys is a questioning technique used to identify root causes of incidents. It involves repeatedly asking "why" to delve deeper into the causal factors behind an event. By peeling away the layers of causes and effects, investigators can identify the root cause and take action to prevent recurrence.</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00000"/>
          </a:solidFill>
          <a:ln w="13811">
            <a:solidFill>
              <a:srgbClr val="565151"/>
            </a:solidFill>
            <a:prstDash val="solid"/>
          </a:ln>
        </p:spPr>
        <p:txBody>
          <a:bodyPr/>
          <a:lstStyle/>
          <a:p>
            <a:endParaRPr lang="en-US"/>
          </a:p>
        </p:txBody>
      </p:sp>
      <p:sp>
        <p:nvSpPr>
          <p:cNvPr id="4" name="Text 2"/>
          <p:cNvSpPr/>
          <p:nvPr/>
        </p:nvSpPr>
        <p:spPr>
          <a:xfrm>
            <a:off x="833199" y="1662708"/>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The Fishbone Diagram: A Visual Tool for Root Cause Analysis</a:t>
            </a:r>
            <a:endParaRPr lang="en-US" sz="4374" dirty="0"/>
          </a:p>
        </p:txBody>
      </p:sp>
      <p:sp>
        <p:nvSpPr>
          <p:cNvPr id="5" name="Text 3"/>
          <p:cNvSpPr/>
          <p:nvPr/>
        </p:nvSpPr>
        <p:spPr>
          <a:xfrm>
            <a:off x="833199" y="4079081"/>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Fishbone Diagram, also known as the Ishikawa Diagram or Cause and Effect Diagram, is a powerful visual tool for analyzing the potential causes of an event or problem. By identifying and categorizing different types of causes, such as equipment, process, people, materials, or environment, investigators can conduct a comprehensive analysis to identify the root cause and take action to prevent recurrence.</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840349"/>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Flowcharts: A Visual Representation of the Process</a:t>
            </a:r>
            <a:endParaRPr lang="en-US" sz="4374" dirty="0"/>
          </a:p>
        </p:txBody>
      </p:sp>
      <p:sp>
        <p:nvSpPr>
          <p:cNvPr id="5" name="Text 3"/>
          <p:cNvSpPr/>
          <p:nvPr/>
        </p:nvSpPr>
        <p:spPr>
          <a:xfrm>
            <a:off x="6319599" y="4256723"/>
            <a:ext cx="7477601"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Flowcharts are graphical representations that display a step-by-step sequence of activities or a process. They can help investigators visualize the timeline and identify critical steps or decision points, revealing whether there were any deviations from the standard process, potential bottlenecks, or gaps in communication that contributed to the incident.</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833199" y="2365296"/>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Pareto Analysis: Prioritizing the Vital Few Causes</a:t>
            </a:r>
            <a:endParaRPr lang="en-US" sz="4374" dirty="0"/>
          </a:p>
        </p:txBody>
      </p:sp>
      <p:sp>
        <p:nvSpPr>
          <p:cNvPr id="5" name="Text 3"/>
          <p:cNvSpPr/>
          <p:nvPr/>
        </p:nvSpPr>
        <p:spPr>
          <a:xfrm>
            <a:off x="833199" y="4087297"/>
            <a:ext cx="7477601"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Also known as the 80/20 rule, Pareto Analysis assists in identifying and prioritizing the most significant causes contributing to an issue. By categorizing and quantifying different causes, investigators can identify the vital few causes that should be addressed in order to achieve the greatest improvement.</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2854166"/>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Failure Mode and Effects Analysis (FMEA)</a:t>
            </a:r>
            <a:endParaRPr lang="en-US" sz="4374" dirty="0"/>
          </a:p>
        </p:txBody>
      </p:sp>
      <p:sp>
        <p:nvSpPr>
          <p:cNvPr id="5" name="Text 3"/>
          <p:cNvSpPr/>
          <p:nvPr/>
        </p:nvSpPr>
        <p:spPr>
          <a:xfrm>
            <a:off x="2037993" y="4576167"/>
            <a:ext cx="10554414"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Failure Mode and Effects Analysis is a proactive technique used to identify and mitigate potential failure modes within a system, process, or product. While not directly focused on root cause analysis, FMEA is complementary to RCA as the identification and prevention of potential failures can help avoid future incidents. FMEA involves systematically analyzing each component or step, assessing its potential failure modes, determining its impact, and prioritizing preventive actions based on severity and likelihood.</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315522"/>
            <a:ext cx="7477601" cy="2777490"/>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Statistical Analysis: Uncover Patterns and Trends to Identify Root Causes</a:t>
            </a:r>
            <a:endParaRPr lang="en-US" sz="4374" dirty="0"/>
          </a:p>
        </p:txBody>
      </p:sp>
      <p:sp>
        <p:nvSpPr>
          <p:cNvPr id="5" name="Text 3"/>
          <p:cNvSpPr/>
          <p:nvPr/>
        </p:nvSpPr>
        <p:spPr>
          <a:xfrm>
            <a:off x="6319599" y="4426268"/>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Statistical analysis is a quantitative approach to root cause analysis. Various techniques can be employed to explore relationships and identify significant factors contributing to the incident. By utilizing statistical methods, investigators can uncover patterns, trends, and associations in data to draw evidence-based conclusions and provide insights into the root causes of the problem.</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833199" y="2357080"/>
            <a:ext cx="4443889"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Overview</a:t>
            </a:r>
            <a:endParaRPr lang="en-US" sz="4374" dirty="0"/>
          </a:p>
        </p:txBody>
      </p:sp>
      <p:sp>
        <p:nvSpPr>
          <p:cNvPr id="5" name="Text 3"/>
          <p:cNvSpPr/>
          <p:nvPr/>
        </p:nvSpPr>
        <p:spPr>
          <a:xfrm>
            <a:off x="833199" y="3384709"/>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This course provides a comprehensive understanding of root cause analysis (RCA) in quality improvement within the healthcare sector. Participants will learn essential concepts and tools for identifying, analyzing, and addressing the underlying causes of issues and errors in healthcare processes. The course emphasizes the importance of RCA in improving patient safety, reducing medical errors, and enhancing overall healthcare quality.</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670923"/>
            <a:ext cx="7477601" cy="2777490"/>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Failure Analysis: Investigating Root Causes of Failed Components, Systems, or Processes</a:t>
            </a:r>
            <a:endParaRPr lang="en-US" sz="4374" dirty="0"/>
          </a:p>
        </p:txBody>
      </p:sp>
      <p:sp>
        <p:nvSpPr>
          <p:cNvPr id="5" name="Text 3"/>
          <p:cNvSpPr/>
          <p:nvPr/>
        </p:nvSpPr>
        <p:spPr>
          <a:xfrm>
            <a:off x="6319599" y="4781669"/>
            <a:ext cx="7477601"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Failure analysis involves examining physical evidence, conducting laboratory testing, or utilizing experts to identify the root cause of the failure. This comprehensive investigation can help investigators understand the underlying reasons behind an incident and implement appropriate corrective and preventive actions.</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3209568"/>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 Methods and Tools for Root Cause Analysis</a:t>
            </a:r>
            <a:endParaRPr lang="en-US" sz="4374" dirty="0"/>
          </a:p>
        </p:txBody>
      </p:sp>
      <p:sp>
        <p:nvSpPr>
          <p:cNvPr id="5" name="Text 3"/>
          <p:cNvSpPr/>
          <p:nvPr/>
        </p:nvSpPr>
        <p:spPr>
          <a:xfrm>
            <a:off x="2037993" y="4931569"/>
            <a:ext cx="10554414"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Methods and Tools for Root Cause Analysis module equips participants with diverse techniques and tools to uncover and analyze root causes effectively. By exploring methods such as fishbone diagrams, Pareto charts, and Five Whys analysis, participants develop the skills to conduct in-depth investigations and make informed decisions based on data-driven insights.</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434941"/>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Implementing Effective Solutions</a:t>
            </a:r>
            <a:endParaRPr lang="en-US" sz="4374" dirty="0"/>
          </a:p>
        </p:txBody>
      </p:sp>
      <p:sp>
        <p:nvSpPr>
          <p:cNvPr id="5" name="Shape 3"/>
          <p:cNvSpPr/>
          <p:nvPr/>
        </p:nvSpPr>
        <p:spPr>
          <a:xfrm>
            <a:off x="6319599" y="333053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6493312" y="3372207"/>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7041713" y="3406854"/>
            <a:ext cx="63931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Key Considerations for Solution Implementation</a:t>
            </a:r>
            <a:endParaRPr lang="en-US" sz="2187" dirty="0"/>
          </a:p>
        </p:txBody>
      </p:sp>
      <p:sp>
        <p:nvSpPr>
          <p:cNvPr id="8" name="Text 6"/>
          <p:cNvSpPr/>
          <p:nvPr/>
        </p:nvSpPr>
        <p:spPr>
          <a:xfrm>
            <a:off x="7041713" y="3976211"/>
            <a:ext cx="675548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Collaborative approach, clear goals, action planning, leadership support, and continuous evaluation.</a:t>
            </a:r>
            <a:endParaRPr lang="en-US" sz="1750" dirty="0"/>
          </a:p>
        </p:txBody>
      </p:sp>
      <p:sp>
        <p:nvSpPr>
          <p:cNvPr id="9" name="Shape 7"/>
          <p:cNvSpPr/>
          <p:nvPr/>
        </p:nvSpPr>
        <p:spPr>
          <a:xfrm>
            <a:off x="6319599" y="508277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0" name="Text 8"/>
          <p:cNvSpPr/>
          <p:nvPr/>
        </p:nvSpPr>
        <p:spPr>
          <a:xfrm>
            <a:off x="6466642" y="5124450"/>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7041713" y="5159097"/>
            <a:ext cx="51587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Strategies for Solution Implementation</a:t>
            </a:r>
            <a:endParaRPr lang="en-US" sz="2187" dirty="0"/>
          </a:p>
        </p:txBody>
      </p:sp>
      <p:sp>
        <p:nvSpPr>
          <p:cNvPr id="12" name="Text 10"/>
          <p:cNvSpPr/>
          <p:nvPr/>
        </p:nvSpPr>
        <p:spPr>
          <a:xfrm>
            <a:off x="7041713" y="5728454"/>
            <a:ext cx="6755487"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Stakeholder engagement, education and training, pilot testing, transparent communication, sustainability planning, and celebrating success.</a:t>
            </a:r>
            <a:endParaRPr lang="en-US" sz="1750" dirty="0"/>
          </a:p>
        </p:txBody>
      </p:sp>
      <p:pic>
        <p:nvPicPr>
          <p:cNvPr id="13"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728186"/>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Key Considerations for Solution Implementation</a:t>
            </a:r>
            <a:endParaRPr lang="en-US" sz="4374" dirty="0"/>
          </a:p>
        </p:txBody>
      </p:sp>
      <p:sp>
        <p:nvSpPr>
          <p:cNvPr id="7" name="Shape 4"/>
          <p:cNvSpPr/>
          <p:nvPr/>
        </p:nvSpPr>
        <p:spPr>
          <a:xfrm>
            <a:off x="2037993" y="2623780"/>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11705" y="2665452"/>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700099"/>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Collaborative Approach</a:t>
            </a:r>
            <a:endParaRPr lang="en-US" sz="2187" dirty="0"/>
          </a:p>
        </p:txBody>
      </p:sp>
      <p:sp>
        <p:nvSpPr>
          <p:cNvPr id="10" name="Text 7"/>
          <p:cNvSpPr/>
          <p:nvPr/>
        </p:nvSpPr>
        <p:spPr>
          <a:xfrm>
            <a:off x="2760107" y="3616643"/>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Collaboration of interdisciplinary teams is key for successful implementation.</a:t>
            </a:r>
            <a:endParaRPr lang="en-US" sz="1750" dirty="0"/>
          </a:p>
        </p:txBody>
      </p:sp>
      <p:sp>
        <p:nvSpPr>
          <p:cNvPr id="11" name="Shape 8"/>
          <p:cNvSpPr/>
          <p:nvPr/>
        </p:nvSpPr>
        <p:spPr>
          <a:xfrm>
            <a:off x="5630228" y="2623780"/>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2" name="Text 9"/>
          <p:cNvSpPr/>
          <p:nvPr/>
        </p:nvSpPr>
        <p:spPr>
          <a:xfrm>
            <a:off x="5777270" y="2665452"/>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700099"/>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Clear Goals and Objectives</a:t>
            </a:r>
            <a:endParaRPr lang="en-US" sz="2187" dirty="0"/>
          </a:p>
        </p:txBody>
      </p:sp>
      <p:sp>
        <p:nvSpPr>
          <p:cNvPr id="14" name="Text 11"/>
          <p:cNvSpPr/>
          <p:nvPr/>
        </p:nvSpPr>
        <p:spPr>
          <a:xfrm>
            <a:off x="6352342" y="3616643"/>
            <a:ext cx="264795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Establish specific, measurable, achievable, relevant, and time-bound (SMART) goals.</a:t>
            </a:r>
            <a:endParaRPr lang="en-US" sz="1750" dirty="0"/>
          </a:p>
        </p:txBody>
      </p:sp>
      <p:sp>
        <p:nvSpPr>
          <p:cNvPr id="15" name="Shape 12"/>
          <p:cNvSpPr/>
          <p:nvPr/>
        </p:nvSpPr>
        <p:spPr>
          <a:xfrm>
            <a:off x="9222462" y="2623780"/>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6" name="Text 13"/>
          <p:cNvSpPr/>
          <p:nvPr/>
        </p:nvSpPr>
        <p:spPr>
          <a:xfrm>
            <a:off x="9380934" y="2665452"/>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700099"/>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Action Planning</a:t>
            </a:r>
            <a:endParaRPr lang="en-US" sz="2187" dirty="0"/>
          </a:p>
        </p:txBody>
      </p:sp>
      <p:sp>
        <p:nvSpPr>
          <p:cNvPr id="18" name="Text 15"/>
          <p:cNvSpPr/>
          <p:nvPr/>
        </p:nvSpPr>
        <p:spPr>
          <a:xfrm>
            <a:off x="9944576" y="3269456"/>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Create a detailed action plan with tasks, timelines, and resources.</a:t>
            </a:r>
            <a:endParaRPr lang="en-US" sz="1750" dirty="0"/>
          </a:p>
        </p:txBody>
      </p:sp>
      <p:sp>
        <p:nvSpPr>
          <p:cNvPr id="19" name="Shape 16"/>
          <p:cNvSpPr/>
          <p:nvPr/>
        </p:nvSpPr>
        <p:spPr>
          <a:xfrm>
            <a:off x="2037993" y="578941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0" name="Text 17"/>
          <p:cNvSpPr/>
          <p:nvPr/>
        </p:nvSpPr>
        <p:spPr>
          <a:xfrm>
            <a:off x="2185035" y="5831086"/>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1" name="Text 18"/>
          <p:cNvSpPr/>
          <p:nvPr/>
        </p:nvSpPr>
        <p:spPr>
          <a:xfrm>
            <a:off x="2760107" y="5865733"/>
            <a:ext cx="26060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Leadership Support</a:t>
            </a:r>
            <a:endParaRPr lang="en-US" sz="2187" dirty="0"/>
          </a:p>
        </p:txBody>
      </p:sp>
      <p:sp>
        <p:nvSpPr>
          <p:cNvPr id="22" name="Text 19"/>
          <p:cNvSpPr/>
          <p:nvPr/>
        </p:nvSpPr>
        <p:spPr>
          <a:xfrm>
            <a:off x="2760107" y="6435090"/>
            <a:ext cx="444400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Secure support from organizational leadership for decision-making and guidance.</a:t>
            </a:r>
            <a:endParaRPr lang="en-US" sz="1750" dirty="0"/>
          </a:p>
        </p:txBody>
      </p:sp>
      <p:sp>
        <p:nvSpPr>
          <p:cNvPr id="23" name="Shape 20"/>
          <p:cNvSpPr/>
          <p:nvPr/>
        </p:nvSpPr>
        <p:spPr>
          <a:xfrm>
            <a:off x="7426285" y="578941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4" name="Text 21"/>
          <p:cNvSpPr/>
          <p:nvPr/>
        </p:nvSpPr>
        <p:spPr>
          <a:xfrm>
            <a:off x="7580948" y="5831086"/>
            <a:ext cx="1905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5</a:t>
            </a:r>
            <a:endParaRPr lang="en-US" sz="2624" dirty="0"/>
          </a:p>
        </p:txBody>
      </p:sp>
      <p:sp>
        <p:nvSpPr>
          <p:cNvPr id="25" name="Text 22"/>
          <p:cNvSpPr/>
          <p:nvPr/>
        </p:nvSpPr>
        <p:spPr>
          <a:xfrm>
            <a:off x="8148399" y="5865733"/>
            <a:ext cx="301752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Continuous Evaluation</a:t>
            </a:r>
            <a:endParaRPr lang="en-US" sz="2187" dirty="0"/>
          </a:p>
        </p:txBody>
      </p:sp>
      <p:sp>
        <p:nvSpPr>
          <p:cNvPr id="26" name="Text 23"/>
          <p:cNvSpPr/>
          <p:nvPr/>
        </p:nvSpPr>
        <p:spPr>
          <a:xfrm>
            <a:off x="8148399" y="6435090"/>
            <a:ext cx="444400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Regularly evaluate and monitor progress and impact using qualitative and quantitative measures.</a:t>
            </a:r>
            <a:endParaRPr lang="en-US" sz="17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2025">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711529" y="533400"/>
            <a:ext cx="9029700" cy="605671"/>
          </a:xfrm>
          <a:prstGeom prst="rect">
            <a:avLst/>
          </a:prstGeom>
          <a:noFill/>
          <a:ln/>
        </p:spPr>
        <p:txBody>
          <a:bodyPr wrap="none" rtlCol="0" anchor="t"/>
          <a:lstStyle/>
          <a:p>
            <a:pPr marL="0" indent="0">
              <a:lnSpc>
                <a:spcPts val="4770"/>
              </a:lnSpc>
              <a:buNone/>
            </a:pPr>
            <a:r>
              <a:rPr lang="en-US" sz="3816" dirty="0">
                <a:solidFill>
                  <a:srgbClr val="FFFFFF"/>
                </a:solidFill>
                <a:latin typeface="Fraunces" pitchFamily="34" charset="0"/>
                <a:ea typeface="Fraunces" pitchFamily="34" charset="-122"/>
                <a:cs typeface="Fraunces" pitchFamily="34" charset="-120"/>
              </a:rPr>
              <a:t>Strategies for Solution Implementation</a:t>
            </a:r>
            <a:endParaRPr lang="en-US" sz="3816" dirty="0"/>
          </a:p>
        </p:txBody>
      </p:sp>
      <p:sp>
        <p:nvSpPr>
          <p:cNvPr id="7" name="Shape 4"/>
          <p:cNvSpPr/>
          <p:nvPr/>
        </p:nvSpPr>
        <p:spPr>
          <a:xfrm>
            <a:off x="2711529" y="1581150"/>
            <a:ext cx="436126" cy="436126"/>
          </a:xfrm>
          <a:prstGeom prst="roundRect">
            <a:avLst>
              <a:gd name="adj" fmla="val 20001"/>
            </a:avLst>
          </a:prstGeom>
          <a:solidFill>
            <a:srgbClr val="283157"/>
          </a:solidFill>
          <a:ln w="12025">
            <a:solidFill>
              <a:srgbClr val="303B69"/>
            </a:solidFill>
            <a:prstDash val="solid"/>
          </a:ln>
        </p:spPr>
        <p:txBody>
          <a:bodyPr/>
          <a:lstStyle/>
          <a:p>
            <a:endParaRPr lang="en-US"/>
          </a:p>
        </p:txBody>
      </p:sp>
      <p:sp>
        <p:nvSpPr>
          <p:cNvPr id="8" name="Text 5"/>
          <p:cNvSpPr/>
          <p:nvPr/>
        </p:nvSpPr>
        <p:spPr>
          <a:xfrm>
            <a:off x="2864763" y="1617464"/>
            <a:ext cx="129540" cy="363379"/>
          </a:xfrm>
          <a:prstGeom prst="rect">
            <a:avLst/>
          </a:prstGeom>
          <a:noFill/>
          <a:ln/>
        </p:spPr>
        <p:txBody>
          <a:bodyPr wrap="none" rtlCol="0" anchor="t"/>
          <a:lstStyle/>
          <a:p>
            <a:pPr marL="0" indent="0" algn="ctr">
              <a:lnSpc>
                <a:spcPts val="2862"/>
              </a:lnSpc>
              <a:buNone/>
            </a:pPr>
            <a:r>
              <a:rPr lang="en-US" sz="2289" dirty="0">
                <a:solidFill>
                  <a:srgbClr val="EBECEF"/>
                </a:solidFill>
                <a:latin typeface="Fraunces" pitchFamily="34" charset="0"/>
                <a:ea typeface="Fraunces" pitchFamily="34" charset="-122"/>
                <a:cs typeface="Fraunces" pitchFamily="34" charset="-120"/>
              </a:rPr>
              <a:t>1</a:t>
            </a:r>
            <a:endParaRPr lang="en-US" sz="2289" dirty="0"/>
          </a:p>
        </p:txBody>
      </p:sp>
      <p:sp>
        <p:nvSpPr>
          <p:cNvPr id="9" name="Text 6"/>
          <p:cNvSpPr/>
          <p:nvPr/>
        </p:nvSpPr>
        <p:spPr>
          <a:xfrm>
            <a:off x="3341489" y="1647825"/>
            <a:ext cx="2309932" cy="605552"/>
          </a:xfrm>
          <a:prstGeom prst="rect">
            <a:avLst/>
          </a:prstGeom>
          <a:noFill/>
          <a:ln/>
        </p:spPr>
        <p:txBody>
          <a:bodyPr wrap="square" rtlCol="0" anchor="t"/>
          <a:lstStyle/>
          <a:p>
            <a:pPr marL="0" indent="0">
              <a:lnSpc>
                <a:spcPts val="2385"/>
              </a:lnSpc>
              <a:buNone/>
            </a:pPr>
            <a:r>
              <a:rPr lang="en-US" sz="1908" dirty="0">
                <a:solidFill>
                  <a:srgbClr val="EBECEF"/>
                </a:solidFill>
                <a:latin typeface="Fraunces" pitchFamily="34" charset="0"/>
                <a:ea typeface="Fraunces" pitchFamily="34" charset="-122"/>
                <a:cs typeface="Fraunces" pitchFamily="34" charset="-120"/>
              </a:rPr>
              <a:t>Stakeholder Engagement</a:t>
            </a:r>
            <a:endParaRPr lang="en-US" sz="1908" dirty="0"/>
          </a:p>
        </p:txBody>
      </p:sp>
      <p:sp>
        <p:nvSpPr>
          <p:cNvPr id="10" name="Text 7"/>
          <p:cNvSpPr/>
          <p:nvPr/>
        </p:nvSpPr>
        <p:spPr>
          <a:xfrm>
            <a:off x="3341489" y="2447211"/>
            <a:ext cx="2309932" cy="2790349"/>
          </a:xfrm>
          <a:prstGeom prst="rect">
            <a:avLst/>
          </a:prstGeom>
          <a:noFill/>
          <a:ln/>
        </p:spPr>
        <p:txBody>
          <a:bodyPr wrap="square" rtlCol="0" anchor="t"/>
          <a:lstStyle/>
          <a:p>
            <a:pPr marL="0" indent="0">
              <a:lnSpc>
                <a:spcPts val="2442"/>
              </a:lnSpc>
              <a:buNone/>
            </a:pPr>
            <a:r>
              <a:rPr lang="en-US" sz="1526" dirty="0">
                <a:solidFill>
                  <a:srgbClr val="EBECEF"/>
                </a:solidFill>
                <a:latin typeface="Epilogue" pitchFamily="34" charset="0"/>
                <a:ea typeface="Epilogue" pitchFamily="34" charset="-122"/>
                <a:cs typeface="Epilogue" pitchFamily="34" charset="-120"/>
              </a:rPr>
              <a:t>Engage all relevant stakeholders throughout the implementation process to ensure their perspectives are considered and a patient-centered approach is maintained.</a:t>
            </a:r>
            <a:endParaRPr lang="en-US" sz="1526" dirty="0"/>
          </a:p>
        </p:txBody>
      </p:sp>
      <p:sp>
        <p:nvSpPr>
          <p:cNvPr id="11" name="Shape 8"/>
          <p:cNvSpPr/>
          <p:nvPr/>
        </p:nvSpPr>
        <p:spPr>
          <a:xfrm>
            <a:off x="5845254" y="1581150"/>
            <a:ext cx="436126" cy="436126"/>
          </a:xfrm>
          <a:prstGeom prst="roundRect">
            <a:avLst>
              <a:gd name="adj" fmla="val 20001"/>
            </a:avLst>
          </a:prstGeom>
          <a:solidFill>
            <a:srgbClr val="283157"/>
          </a:solidFill>
          <a:ln w="12025">
            <a:solidFill>
              <a:srgbClr val="303B69"/>
            </a:solidFill>
            <a:prstDash val="solid"/>
          </a:ln>
        </p:spPr>
        <p:txBody>
          <a:bodyPr/>
          <a:lstStyle/>
          <a:p>
            <a:endParaRPr lang="en-US"/>
          </a:p>
        </p:txBody>
      </p:sp>
      <p:sp>
        <p:nvSpPr>
          <p:cNvPr id="12" name="Text 9"/>
          <p:cNvSpPr/>
          <p:nvPr/>
        </p:nvSpPr>
        <p:spPr>
          <a:xfrm>
            <a:off x="5975628" y="1617464"/>
            <a:ext cx="175260" cy="363379"/>
          </a:xfrm>
          <a:prstGeom prst="rect">
            <a:avLst/>
          </a:prstGeom>
          <a:noFill/>
          <a:ln/>
        </p:spPr>
        <p:txBody>
          <a:bodyPr wrap="none" rtlCol="0" anchor="t"/>
          <a:lstStyle/>
          <a:p>
            <a:pPr marL="0" indent="0" algn="ctr">
              <a:lnSpc>
                <a:spcPts val="2862"/>
              </a:lnSpc>
              <a:buNone/>
            </a:pPr>
            <a:r>
              <a:rPr lang="en-US" sz="2289" dirty="0">
                <a:solidFill>
                  <a:srgbClr val="EBECEF"/>
                </a:solidFill>
                <a:latin typeface="Fraunces" pitchFamily="34" charset="0"/>
                <a:ea typeface="Fraunces" pitchFamily="34" charset="-122"/>
                <a:cs typeface="Fraunces" pitchFamily="34" charset="-120"/>
              </a:rPr>
              <a:t>2</a:t>
            </a:r>
            <a:endParaRPr lang="en-US" sz="2289" dirty="0"/>
          </a:p>
        </p:txBody>
      </p:sp>
      <p:sp>
        <p:nvSpPr>
          <p:cNvPr id="13" name="Text 10"/>
          <p:cNvSpPr/>
          <p:nvPr/>
        </p:nvSpPr>
        <p:spPr>
          <a:xfrm>
            <a:off x="6475214" y="1647825"/>
            <a:ext cx="2309932" cy="605552"/>
          </a:xfrm>
          <a:prstGeom prst="rect">
            <a:avLst/>
          </a:prstGeom>
          <a:noFill/>
          <a:ln/>
        </p:spPr>
        <p:txBody>
          <a:bodyPr wrap="square" rtlCol="0" anchor="t"/>
          <a:lstStyle/>
          <a:p>
            <a:pPr marL="0" indent="0">
              <a:lnSpc>
                <a:spcPts val="2385"/>
              </a:lnSpc>
              <a:buNone/>
            </a:pPr>
            <a:r>
              <a:rPr lang="en-US" sz="1908" dirty="0">
                <a:solidFill>
                  <a:srgbClr val="EBECEF"/>
                </a:solidFill>
                <a:latin typeface="Fraunces" pitchFamily="34" charset="0"/>
                <a:ea typeface="Fraunces" pitchFamily="34" charset="-122"/>
                <a:cs typeface="Fraunces" pitchFamily="34" charset="-120"/>
              </a:rPr>
              <a:t>Education and Training</a:t>
            </a:r>
            <a:endParaRPr lang="en-US" sz="1908" dirty="0"/>
          </a:p>
        </p:txBody>
      </p:sp>
      <p:sp>
        <p:nvSpPr>
          <p:cNvPr id="14" name="Text 11"/>
          <p:cNvSpPr/>
          <p:nvPr/>
        </p:nvSpPr>
        <p:spPr>
          <a:xfrm>
            <a:off x="6475214" y="2447211"/>
            <a:ext cx="2309932" cy="2170271"/>
          </a:xfrm>
          <a:prstGeom prst="rect">
            <a:avLst/>
          </a:prstGeom>
          <a:noFill/>
          <a:ln/>
        </p:spPr>
        <p:txBody>
          <a:bodyPr wrap="square" rtlCol="0" anchor="t"/>
          <a:lstStyle/>
          <a:p>
            <a:pPr marL="0" indent="0">
              <a:lnSpc>
                <a:spcPts val="2442"/>
              </a:lnSpc>
              <a:buNone/>
            </a:pPr>
            <a:r>
              <a:rPr lang="en-US" sz="1526" dirty="0">
                <a:solidFill>
                  <a:srgbClr val="EBECEF"/>
                </a:solidFill>
                <a:latin typeface="Epilogue" pitchFamily="34" charset="0"/>
                <a:ea typeface="Epilogue" pitchFamily="34" charset="-122"/>
                <a:cs typeface="Epilogue" pitchFamily="34" charset="-120"/>
              </a:rPr>
              <a:t>Provide comprehensive education and training to individuals impacted by the change to ensure successful adoption of the implemented solutions.</a:t>
            </a:r>
            <a:endParaRPr lang="en-US" sz="1526" dirty="0"/>
          </a:p>
        </p:txBody>
      </p:sp>
      <p:sp>
        <p:nvSpPr>
          <p:cNvPr id="15" name="Shape 12"/>
          <p:cNvSpPr/>
          <p:nvPr/>
        </p:nvSpPr>
        <p:spPr>
          <a:xfrm>
            <a:off x="8978979" y="1581150"/>
            <a:ext cx="436126" cy="436126"/>
          </a:xfrm>
          <a:prstGeom prst="roundRect">
            <a:avLst>
              <a:gd name="adj" fmla="val 20001"/>
            </a:avLst>
          </a:prstGeom>
          <a:solidFill>
            <a:srgbClr val="283157"/>
          </a:solidFill>
          <a:ln w="12025">
            <a:solidFill>
              <a:srgbClr val="303B69"/>
            </a:solidFill>
            <a:prstDash val="solid"/>
          </a:ln>
        </p:spPr>
        <p:txBody>
          <a:bodyPr/>
          <a:lstStyle/>
          <a:p>
            <a:endParaRPr lang="en-US"/>
          </a:p>
        </p:txBody>
      </p:sp>
      <p:sp>
        <p:nvSpPr>
          <p:cNvPr id="16" name="Text 13"/>
          <p:cNvSpPr/>
          <p:nvPr/>
        </p:nvSpPr>
        <p:spPr>
          <a:xfrm>
            <a:off x="9116973" y="1617464"/>
            <a:ext cx="160020" cy="363379"/>
          </a:xfrm>
          <a:prstGeom prst="rect">
            <a:avLst/>
          </a:prstGeom>
          <a:noFill/>
          <a:ln/>
        </p:spPr>
        <p:txBody>
          <a:bodyPr wrap="none" rtlCol="0" anchor="t"/>
          <a:lstStyle/>
          <a:p>
            <a:pPr marL="0" indent="0" algn="ctr">
              <a:lnSpc>
                <a:spcPts val="2862"/>
              </a:lnSpc>
              <a:buNone/>
            </a:pPr>
            <a:r>
              <a:rPr lang="en-US" sz="2289" dirty="0">
                <a:solidFill>
                  <a:srgbClr val="EBECEF"/>
                </a:solidFill>
                <a:latin typeface="Fraunces" pitchFamily="34" charset="0"/>
                <a:ea typeface="Fraunces" pitchFamily="34" charset="-122"/>
                <a:cs typeface="Fraunces" pitchFamily="34" charset="-120"/>
              </a:rPr>
              <a:t>3</a:t>
            </a:r>
            <a:endParaRPr lang="en-US" sz="2289" dirty="0"/>
          </a:p>
        </p:txBody>
      </p:sp>
      <p:sp>
        <p:nvSpPr>
          <p:cNvPr id="17" name="Text 14"/>
          <p:cNvSpPr/>
          <p:nvPr/>
        </p:nvSpPr>
        <p:spPr>
          <a:xfrm>
            <a:off x="9608939" y="1647825"/>
            <a:ext cx="1938337" cy="302776"/>
          </a:xfrm>
          <a:prstGeom prst="rect">
            <a:avLst/>
          </a:prstGeom>
          <a:noFill/>
          <a:ln/>
        </p:spPr>
        <p:txBody>
          <a:bodyPr wrap="none" rtlCol="0" anchor="t"/>
          <a:lstStyle/>
          <a:p>
            <a:pPr marL="0" indent="0">
              <a:lnSpc>
                <a:spcPts val="2385"/>
              </a:lnSpc>
              <a:buNone/>
            </a:pPr>
            <a:r>
              <a:rPr lang="en-US" sz="1908" dirty="0">
                <a:solidFill>
                  <a:srgbClr val="EBECEF"/>
                </a:solidFill>
                <a:latin typeface="Fraunces" pitchFamily="34" charset="0"/>
                <a:ea typeface="Fraunces" pitchFamily="34" charset="-122"/>
                <a:cs typeface="Fraunces" pitchFamily="34" charset="-120"/>
              </a:rPr>
              <a:t>Pilot Testing</a:t>
            </a:r>
            <a:endParaRPr lang="en-US" sz="1908" dirty="0"/>
          </a:p>
        </p:txBody>
      </p:sp>
      <p:sp>
        <p:nvSpPr>
          <p:cNvPr id="18" name="Text 15"/>
          <p:cNvSpPr/>
          <p:nvPr/>
        </p:nvSpPr>
        <p:spPr>
          <a:xfrm>
            <a:off x="9608939" y="2144435"/>
            <a:ext cx="2309932" cy="2170271"/>
          </a:xfrm>
          <a:prstGeom prst="rect">
            <a:avLst/>
          </a:prstGeom>
          <a:noFill/>
          <a:ln/>
        </p:spPr>
        <p:txBody>
          <a:bodyPr wrap="square" rtlCol="0" anchor="t"/>
          <a:lstStyle/>
          <a:p>
            <a:pPr marL="0" indent="0">
              <a:lnSpc>
                <a:spcPts val="2442"/>
              </a:lnSpc>
              <a:buNone/>
            </a:pPr>
            <a:r>
              <a:rPr lang="en-US" sz="1526" dirty="0">
                <a:solidFill>
                  <a:srgbClr val="EBECEF"/>
                </a:solidFill>
                <a:latin typeface="Epilogue" pitchFamily="34" charset="0"/>
                <a:ea typeface="Epilogue" pitchFamily="34" charset="-122"/>
                <a:cs typeface="Epilogue" pitchFamily="34" charset="-120"/>
              </a:rPr>
              <a:t>Conduct pilot tests in a small-scale setting to assess the feasibility and effectiveness of the proposed solutions before widespread implementation.</a:t>
            </a:r>
            <a:endParaRPr lang="en-US" sz="1526" dirty="0"/>
          </a:p>
        </p:txBody>
      </p:sp>
      <p:sp>
        <p:nvSpPr>
          <p:cNvPr id="19" name="Shape 16"/>
          <p:cNvSpPr/>
          <p:nvPr/>
        </p:nvSpPr>
        <p:spPr>
          <a:xfrm>
            <a:off x="2711529" y="5582722"/>
            <a:ext cx="436126" cy="436126"/>
          </a:xfrm>
          <a:prstGeom prst="roundRect">
            <a:avLst>
              <a:gd name="adj" fmla="val 20001"/>
            </a:avLst>
          </a:prstGeom>
          <a:solidFill>
            <a:srgbClr val="283157"/>
          </a:solidFill>
          <a:ln w="12025">
            <a:solidFill>
              <a:srgbClr val="303B69"/>
            </a:solidFill>
            <a:prstDash val="solid"/>
          </a:ln>
        </p:spPr>
        <p:txBody>
          <a:bodyPr/>
          <a:lstStyle/>
          <a:p>
            <a:endParaRPr lang="en-US"/>
          </a:p>
        </p:txBody>
      </p:sp>
      <p:sp>
        <p:nvSpPr>
          <p:cNvPr id="20" name="Text 17"/>
          <p:cNvSpPr/>
          <p:nvPr/>
        </p:nvSpPr>
        <p:spPr>
          <a:xfrm>
            <a:off x="2841903" y="5619036"/>
            <a:ext cx="175260" cy="363379"/>
          </a:xfrm>
          <a:prstGeom prst="rect">
            <a:avLst/>
          </a:prstGeom>
          <a:noFill/>
          <a:ln/>
        </p:spPr>
        <p:txBody>
          <a:bodyPr wrap="none" rtlCol="0" anchor="t"/>
          <a:lstStyle/>
          <a:p>
            <a:pPr marL="0" indent="0" algn="ctr">
              <a:lnSpc>
                <a:spcPts val="2862"/>
              </a:lnSpc>
              <a:buNone/>
            </a:pPr>
            <a:r>
              <a:rPr lang="en-US" sz="2289" dirty="0">
                <a:solidFill>
                  <a:srgbClr val="EBECEF"/>
                </a:solidFill>
                <a:latin typeface="Fraunces" pitchFamily="34" charset="0"/>
                <a:ea typeface="Fraunces" pitchFamily="34" charset="-122"/>
                <a:cs typeface="Fraunces" pitchFamily="34" charset="-120"/>
              </a:rPr>
              <a:t>4</a:t>
            </a:r>
            <a:endParaRPr lang="en-US" sz="2289" dirty="0"/>
          </a:p>
        </p:txBody>
      </p:sp>
      <p:sp>
        <p:nvSpPr>
          <p:cNvPr id="21" name="Text 18"/>
          <p:cNvSpPr/>
          <p:nvPr/>
        </p:nvSpPr>
        <p:spPr>
          <a:xfrm>
            <a:off x="3341489" y="5649397"/>
            <a:ext cx="3383280" cy="302776"/>
          </a:xfrm>
          <a:prstGeom prst="rect">
            <a:avLst/>
          </a:prstGeom>
          <a:noFill/>
          <a:ln/>
        </p:spPr>
        <p:txBody>
          <a:bodyPr wrap="none" rtlCol="0" anchor="t"/>
          <a:lstStyle/>
          <a:p>
            <a:pPr marL="0" indent="0">
              <a:lnSpc>
                <a:spcPts val="2385"/>
              </a:lnSpc>
              <a:buNone/>
            </a:pPr>
            <a:r>
              <a:rPr lang="en-US" sz="1908" dirty="0">
                <a:solidFill>
                  <a:srgbClr val="EBECEF"/>
                </a:solidFill>
                <a:latin typeface="Fraunces" pitchFamily="34" charset="0"/>
                <a:ea typeface="Fraunces" pitchFamily="34" charset="-122"/>
                <a:cs typeface="Fraunces" pitchFamily="34" charset="-120"/>
              </a:rPr>
              <a:t>Transparent Communication</a:t>
            </a:r>
            <a:endParaRPr lang="en-US" sz="1908" dirty="0"/>
          </a:p>
        </p:txBody>
      </p:sp>
      <p:sp>
        <p:nvSpPr>
          <p:cNvPr id="22" name="Text 19"/>
          <p:cNvSpPr/>
          <p:nvPr/>
        </p:nvSpPr>
        <p:spPr>
          <a:xfrm>
            <a:off x="3341489" y="6146006"/>
            <a:ext cx="3876794" cy="1240155"/>
          </a:xfrm>
          <a:prstGeom prst="rect">
            <a:avLst/>
          </a:prstGeom>
          <a:noFill/>
          <a:ln/>
        </p:spPr>
        <p:txBody>
          <a:bodyPr wrap="square" rtlCol="0" anchor="t"/>
          <a:lstStyle/>
          <a:p>
            <a:pPr marL="0" indent="0">
              <a:lnSpc>
                <a:spcPts val="2442"/>
              </a:lnSpc>
              <a:buNone/>
            </a:pPr>
            <a:r>
              <a:rPr lang="en-US" sz="1526" dirty="0">
                <a:solidFill>
                  <a:srgbClr val="EBECEF"/>
                </a:solidFill>
                <a:latin typeface="Epilogue" pitchFamily="34" charset="0"/>
                <a:ea typeface="Epilogue" pitchFamily="34" charset="-122"/>
                <a:cs typeface="Epilogue" pitchFamily="34" charset="-120"/>
              </a:rPr>
              <a:t>Maintain transparent communication channels, providing regular updates to stakeholders, addressing concerns promptly, and encouraging feedback.</a:t>
            </a:r>
            <a:endParaRPr lang="en-US" sz="1526" dirty="0"/>
          </a:p>
        </p:txBody>
      </p:sp>
      <p:sp>
        <p:nvSpPr>
          <p:cNvPr id="23" name="Shape 20"/>
          <p:cNvSpPr/>
          <p:nvPr/>
        </p:nvSpPr>
        <p:spPr>
          <a:xfrm>
            <a:off x="7412117" y="5582722"/>
            <a:ext cx="436126" cy="436126"/>
          </a:xfrm>
          <a:prstGeom prst="roundRect">
            <a:avLst>
              <a:gd name="adj" fmla="val 20001"/>
            </a:avLst>
          </a:prstGeom>
          <a:solidFill>
            <a:srgbClr val="283157"/>
          </a:solidFill>
          <a:ln w="12025">
            <a:solidFill>
              <a:srgbClr val="303B69"/>
            </a:solidFill>
            <a:prstDash val="solid"/>
          </a:ln>
        </p:spPr>
        <p:txBody>
          <a:bodyPr/>
          <a:lstStyle/>
          <a:p>
            <a:endParaRPr lang="en-US"/>
          </a:p>
        </p:txBody>
      </p:sp>
      <p:sp>
        <p:nvSpPr>
          <p:cNvPr id="24" name="Text 21"/>
          <p:cNvSpPr/>
          <p:nvPr/>
        </p:nvSpPr>
        <p:spPr>
          <a:xfrm>
            <a:off x="7546300" y="5619036"/>
            <a:ext cx="167640" cy="363379"/>
          </a:xfrm>
          <a:prstGeom prst="rect">
            <a:avLst/>
          </a:prstGeom>
          <a:noFill/>
          <a:ln/>
        </p:spPr>
        <p:txBody>
          <a:bodyPr wrap="none" rtlCol="0" anchor="t"/>
          <a:lstStyle/>
          <a:p>
            <a:pPr marL="0" indent="0" algn="ctr">
              <a:lnSpc>
                <a:spcPts val="2862"/>
              </a:lnSpc>
              <a:buNone/>
            </a:pPr>
            <a:r>
              <a:rPr lang="en-US" sz="2289" dirty="0">
                <a:solidFill>
                  <a:srgbClr val="EBECEF"/>
                </a:solidFill>
                <a:latin typeface="Fraunces" pitchFamily="34" charset="0"/>
                <a:ea typeface="Fraunces" pitchFamily="34" charset="-122"/>
                <a:cs typeface="Fraunces" pitchFamily="34" charset="-120"/>
              </a:rPr>
              <a:t>5</a:t>
            </a:r>
            <a:endParaRPr lang="en-US" sz="2289" dirty="0"/>
          </a:p>
        </p:txBody>
      </p:sp>
      <p:sp>
        <p:nvSpPr>
          <p:cNvPr id="25" name="Text 22"/>
          <p:cNvSpPr/>
          <p:nvPr/>
        </p:nvSpPr>
        <p:spPr>
          <a:xfrm>
            <a:off x="8042077" y="5649397"/>
            <a:ext cx="2712720" cy="302776"/>
          </a:xfrm>
          <a:prstGeom prst="rect">
            <a:avLst/>
          </a:prstGeom>
          <a:noFill/>
          <a:ln/>
        </p:spPr>
        <p:txBody>
          <a:bodyPr wrap="none" rtlCol="0" anchor="t"/>
          <a:lstStyle/>
          <a:p>
            <a:pPr marL="0" indent="0">
              <a:lnSpc>
                <a:spcPts val="2385"/>
              </a:lnSpc>
              <a:buNone/>
            </a:pPr>
            <a:r>
              <a:rPr lang="en-US" sz="1908" dirty="0">
                <a:solidFill>
                  <a:srgbClr val="EBECEF"/>
                </a:solidFill>
                <a:latin typeface="Fraunces" pitchFamily="34" charset="0"/>
                <a:ea typeface="Fraunces" pitchFamily="34" charset="-122"/>
                <a:cs typeface="Fraunces" pitchFamily="34" charset="-120"/>
              </a:rPr>
              <a:t>Sustainability Planning</a:t>
            </a:r>
            <a:endParaRPr lang="en-US" sz="1908" dirty="0"/>
          </a:p>
        </p:txBody>
      </p:sp>
      <p:sp>
        <p:nvSpPr>
          <p:cNvPr id="26" name="Text 23"/>
          <p:cNvSpPr/>
          <p:nvPr/>
        </p:nvSpPr>
        <p:spPr>
          <a:xfrm>
            <a:off x="8042077" y="6146006"/>
            <a:ext cx="3876794" cy="1550194"/>
          </a:xfrm>
          <a:prstGeom prst="rect">
            <a:avLst/>
          </a:prstGeom>
          <a:noFill/>
          <a:ln/>
        </p:spPr>
        <p:txBody>
          <a:bodyPr wrap="square" rtlCol="0" anchor="t"/>
          <a:lstStyle/>
          <a:p>
            <a:pPr marL="0" indent="0">
              <a:lnSpc>
                <a:spcPts val="2442"/>
              </a:lnSpc>
              <a:buNone/>
            </a:pPr>
            <a:r>
              <a:rPr lang="en-US" sz="1526" dirty="0">
                <a:solidFill>
                  <a:srgbClr val="EBECEF"/>
                </a:solidFill>
                <a:latin typeface="Epilogue" pitchFamily="34" charset="0"/>
                <a:ea typeface="Epilogue" pitchFamily="34" charset="-122"/>
                <a:cs typeface="Epilogue" pitchFamily="34" charset="-120"/>
              </a:rPr>
              <a:t>Develop a comprehensive sustainability plan to ensure the long-term success and integration of the implemented solutions into existing quality improvement processes.</a:t>
            </a:r>
            <a:endParaRPr lang="en-US" sz="1526"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2258616"/>
            <a:ext cx="45796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Review of Course</a:t>
            </a:r>
            <a:endParaRPr lang="en-US" sz="4374" dirty="0"/>
          </a:p>
        </p:txBody>
      </p:sp>
      <p:sp>
        <p:nvSpPr>
          <p:cNvPr id="5" name="Shape 3"/>
          <p:cNvSpPr/>
          <p:nvPr/>
        </p:nvSpPr>
        <p:spPr>
          <a:xfrm>
            <a:off x="2037993" y="3459837"/>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2211705" y="3501509"/>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3536156"/>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Key Takeaways</a:t>
            </a:r>
            <a:endParaRPr lang="en-US" sz="2187" dirty="0"/>
          </a:p>
        </p:txBody>
      </p:sp>
      <p:sp>
        <p:nvSpPr>
          <p:cNvPr id="8" name="Text 6"/>
          <p:cNvSpPr/>
          <p:nvPr/>
        </p:nvSpPr>
        <p:spPr>
          <a:xfrm>
            <a:off x="2760107" y="4105513"/>
            <a:ext cx="2647950" cy="3198614"/>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Introduction to Root Cause Analysis module has provided a solid foundation for understanding the importance of identifying underlying causes of problems in healthcare.</a:t>
            </a:r>
            <a:endParaRPr lang="en-US" sz="1750" dirty="0"/>
          </a:p>
        </p:txBody>
      </p:sp>
      <p:sp>
        <p:nvSpPr>
          <p:cNvPr id="9" name="Shape 7"/>
          <p:cNvSpPr/>
          <p:nvPr/>
        </p:nvSpPr>
        <p:spPr>
          <a:xfrm>
            <a:off x="5630228" y="3459837"/>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0" name="Text 8"/>
          <p:cNvSpPr/>
          <p:nvPr/>
        </p:nvSpPr>
        <p:spPr>
          <a:xfrm>
            <a:off x="5777270" y="3501509"/>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6352342" y="3536156"/>
            <a:ext cx="246126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Methods and Tools</a:t>
            </a:r>
            <a:endParaRPr lang="en-US" sz="2187" dirty="0"/>
          </a:p>
        </p:txBody>
      </p:sp>
      <p:sp>
        <p:nvSpPr>
          <p:cNvPr id="12" name="Text 10"/>
          <p:cNvSpPr/>
          <p:nvPr/>
        </p:nvSpPr>
        <p:spPr>
          <a:xfrm>
            <a:off x="6352342" y="4105513"/>
            <a:ext cx="2647950"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Methods and Tools for Root Cause Analysis module has equipped participants with a diverse set of techniques and tools to uncover and analyze root causes effectively.</a:t>
            </a:r>
            <a:endParaRPr lang="en-US" sz="1750" dirty="0"/>
          </a:p>
        </p:txBody>
      </p:sp>
      <p:sp>
        <p:nvSpPr>
          <p:cNvPr id="13" name="Shape 11"/>
          <p:cNvSpPr/>
          <p:nvPr/>
        </p:nvSpPr>
        <p:spPr>
          <a:xfrm>
            <a:off x="9222462" y="3459837"/>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4" name="Text 12"/>
          <p:cNvSpPr/>
          <p:nvPr/>
        </p:nvSpPr>
        <p:spPr>
          <a:xfrm>
            <a:off x="9380934" y="3501509"/>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9944576" y="3536156"/>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Implementing Effective Solutions</a:t>
            </a:r>
            <a:endParaRPr lang="en-US" sz="2187" dirty="0"/>
          </a:p>
        </p:txBody>
      </p:sp>
      <p:sp>
        <p:nvSpPr>
          <p:cNvPr id="16" name="Text 14"/>
          <p:cNvSpPr/>
          <p:nvPr/>
        </p:nvSpPr>
        <p:spPr>
          <a:xfrm>
            <a:off x="9944576" y="4452699"/>
            <a:ext cx="2647950"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Implementing Effective Solutions module has prepared participants to develop comprehensive solution plans and facilitate successful quality improvement initiatives.</a:t>
            </a:r>
            <a:endParaRPr lang="en-US" sz="1750" dirty="0"/>
          </a:p>
        </p:txBody>
      </p:sp>
      <p:pic>
        <p:nvPicPr>
          <p:cNvPr id="17"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216">
            <a:solidFill>
              <a:srgbClr val="565151"/>
            </a:solidFill>
            <a:prstDash val="solid"/>
          </a:ln>
        </p:spPr>
        <p:txBody>
          <a:bodyPr/>
          <a:lstStyle/>
          <a:p>
            <a:endParaRPr lang="en-US"/>
          </a:p>
        </p:txBody>
      </p:sp>
      <p:sp>
        <p:nvSpPr>
          <p:cNvPr id="4" name="Text 2"/>
          <p:cNvSpPr/>
          <p:nvPr/>
        </p:nvSpPr>
        <p:spPr>
          <a:xfrm>
            <a:off x="2249091" y="587335"/>
            <a:ext cx="5829300" cy="666512"/>
          </a:xfrm>
          <a:prstGeom prst="rect">
            <a:avLst/>
          </a:prstGeom>
          <a:noFill/>
          <a:ln/>
        </p:spPr>
        <p:txBody>
          <a:bodyPr wrap="none" rtlCol="0" anchor="t"/>
          <a:lstStyle/>
          <a:p>
            <a:pPr marL="0" indent="0">
              <a:lnSpc>
                <a:spcPts val="5249"/>
              </a:lnSpc>
              <a:buNone/>
            </a:pPr>
            <a:r>
              <a:rPr lang="en-US" sz="4199" dirty="0">
                <a:solidFill>
                  <a:srgbClr val="FFFFFF"/>
                </a:solidFill>
                <a:latin typeface="Fraunces" pitchFamily="34" charset="0"/>
                <a:ea typeface="Fraunces" pitchFamily="34" charset="-122"/>
                <a:cs typeface="Fraunces" pitchFamily="34" charset="-120"/>
              </a:rPr>
              <a:t>Educational Objectives</a:t>
            </a:r>
            <a:endParaRPr lang="en-US" sz="4199" dirty="0"/>
          </a:p>
        </p:txBody>
      </p:sp>
      <p:sp>
        <p:nvSpPr>
          <p:cNvPr id="5" name="Shape 3"/>
          <p:cNvSpPr/>
          <p:nvPr/>
        </p:nvSpPr>
        <p:spPr>
          <a:xfrm>
            <a:off x="2249091" y="1680448"/>
            <a:ext cx="3235285" cy="5961817"/>
          </a:xfrm>
          <a:prstGeom prst="roundRect">
            <a:avLst>
              <a:gd name="adj" fmla="val 2967"/>
            </a:avLst>
          </a:prstGeom>
          <a:solidFill>
            <a:srgbClr val="283157"/>
          </a:solidFill>
          <a:ln w="13216">
            <a:solidFill>
              <a:srgbClr val="303B69"/>
            </a:solidFill>
            <a:prstDash val="solid"/>
          </a:ln>
        </p:spPr>
        <p:txBody>
          <a:bodyPr/>
          <a:lstStyle/>
          <a:p>
            <a:endParaRPr lang="en-US"/>
          </a:p>
        </p:txBody>
      </p:sp>
      <p:sp>
        <p:nvSpPr>
          <p:cNvPr id="6" name="Text 4"/>
          <p:cNvSpPr/>
          <p:nvPr/>
        </p:nvSpPr>
        <p:spPr>
          <a:xfrm>
            <a:off x="2475548" y="1906905"/>
            <a:ext cx="2782372" cy="799624"/>
          </a:xfrm>
          <a:prstGeom prst="rect">
            <a:avLst/>
          </a:prstGeom>
          <a:noFill/>
          <a:ln/>
        </p:spPr>
        <p:txBody>
          <a:bodyPr wrap="square" rtlCol="0" anchor="t"/>
          <a:lstStyle/>
          <a:p>
            <a:pPr marL="0" indent="0">
              <a:lnSpc>
                <a:spcPts val="3149"/>
              </a:lnSpc>
              <a:buNone/>
            </a:pPr>
            <a:r>
              <a:rPr lang="en-US" sz="2519" dirty="0">
                <a:solidFill>
                  <a:srgbClr val="EBECEF"/>
                </a:solidFill>
                <a:latin typeface="Fraunces" pitchFamily="34" charset="0"/>
                <a:ea typeface="Fraunces" pitchFamily="34" charset="-122"/>
                <a:cs typeface="Fraunces" pitchFamily="34" charset="-120"/>
              </a:rPr>
              <a:t>1. Conduct a Root Cause Analysis</a:t>
            </a:r>
            <a:endParaRPr lang="en-US" sz="2519" dirty="0"/>
          </a:p>
        </p:txBody>
      </p:sp>
      <p:sp>
        <p:nvSpPr>
          <p:cNvPr id="7" name="Text 5"/>
          <p:cNvSpPr/>
          <p:nvPr/>
        </p:nvSpPr>
        <p:spPr>
          <a:xfrm>
            <a:off x="2475548" y="2919770"/>
            <a:ext cx="2782372" cy="3413522"/>
          </a:xfrm>
          <a:prstGeom prst="rect">
            <a:avLst/>
          </a:prstGeom>
          <a:noFill/>
          <a:ln/>
        </p:spPr>
        <p:txBody>
          <a:bodyPr wrap="square" rtlCol="0" anchor="t"/>
          <a:lstStyle/>
          <a:p>
            <a:pPr marL="0" indent="0">
              <a:lnSpc>
                <a:spcPts val="2687"/>
              </a:lnSpc>
              <a:buNone/>
            </a:pPr>
            <a:r>
              <a:rPr lang="en-US" sz="1680" dirty="0">
                <a:solidFill>
                  <a:srgbClr val="EBECEF"/>
                </a:solidFill>
                <a:latin typeface="Epilogue" pitchFamily="34" charset="0"/>
                <a:ea typeface="Epilogue" pitchFamily="34" charset="-122"/>
                <a:cs typeface="Epilogue" pitchFamily="34" charset="-120"/>
              </a:rPr>
              <a:t>Participants should be able to independently conduct a root cause analysis on a simulated healthcare issue, identifying at least one root cause and two contributing factors, within a week of completing the course.</a:t>
            </a:r>
            <a:endParaRPr lang="en-US" sz="1680" dirty="0"/>
          </a:p>
        </p:txBody>
      </p:sp>
      <p:sp>
        <p:nvSpPr>
          <p:cNvPr id="8" name="Shape 6"/>
          <p:cNvSpPr/>
          <p:nvPr/>
        </p:nvSpPr>
        <p:spPr>
          <a:xfrm>
            <a:off x="5697617" y="1680448"/>
            <a:ext cx="3235285" cy="5961817"/>
          </a:xfrm>
          <a:prstGeom prst="roundRect">
            <a:avLst>
              <a:gd name="adj" fmla="val 2967"/>
            </a:avLst>
          </a:prstGeom>
          <a:solidFill>
            <a:srgbClr val="283157"/>
          </a:solidFill>
          <a:ln w="13216">
            <a:solidFill>
              <a:srgbClr val="303B69"/>
            </a:solidFill>
            <a:prstDash val="solid"/>
          </a:ln>
        </p:spPr>
        <p:txBody>
          <a:bodyPr/>
          <a:lstStyle/>
          <a:p>
            <a:endParaRPr lang="en-US"/>
          </a:p>
        </p:txBody>
      </p:sp>
      <p:sp>
        <p:nvSpPr>
          <p:cNvPr id="9" name="Text 7"/>
          <p:cNvSpPr/>
          <p:nvPr/>
        </p:nvSpPr>
        <p:spPr>
          <a:xfrm>
            <a:off x="5924074" y="1906905"/>
            <a:ext cx="2782372" cy="799624"/>
          </a:xfrm>
          <a:prstGeom prst="rect">
            <a:avLst/>
          </a:prstGeom>
          <a:noFill/>
          <a:ln/>
        </p:spPr>
        <p:txBody>
          <a:bodyPr wrap="square" rtlCol="0" anchor="t"/>
          <a:lstStyle/>
          <a:p>
            <a:pPr marL="0" indent="0">
              <a:lnSpc>
                <a:spcPts val="3149"/>
              </a:lnSpc>
              <a:buNone/>
            </a:pPr>
            <a:r>
              <a:rPr lang="en-US" sz="2519" dirty="0">
                <a:solidFill>
                  <a:srgbClr val="EBECEF"/>
                </a:solidFill>
                <a:latin typeface="Fraunces" pitchFamily="34" charset="0"/>
                <a:ea typeface="Fraunces" pitchFamily="34" charset="-122"/>
                <a:cs typeface="Fraunces" pitchFamily="34" charset="-120"/>
              </a:rPr>
              <a:t>2. Utilize RCA Tools</a:t>
            </a:r>
            <a:endParaRPr lang="en-US" sz="2519" dirty="0"/>
          </a:p>
        </p:txBody>
      </p:sp>
      <p:sp>
        <p:nvSpPr>
          <p:cNvPr id="10" name="Text 8"/>
          <p:cNvSpPr/>
          <p:nvPr/>
        </p:nvSpPr>
        <p:spPr>
          <a:xfrm>
            <a:off x="5924074" y="2919770"/>
            <a:ext cx="2782372" cy="4096226"/>
          </a:xfrm>
          <a:prstGeom prst="rect">
            <a:avLst/>
          </a:prstGeom>
          <a:noFill/>
          <a:ln/>
        </p:spPr>
        <p:txBody>
          <a:bodyPr wrap="square" rtlCol="0" anchor="t"/>
          <a:lstStyle/>
          <a:p>
            <a:pPr marL="0" indent="0">
              <a:lnSpc>
                <a:spcPts val="2687"/>
              </a:lnSpc>
              <a:buNone/>
            </a:pPr>
            <a:r>
              <a:rPr lang="en-US" sz="1680" dirty="0">
                <a:solidFill>
                  <a:srgbClr val="EBECEF"/>
                </a:solidFill>
                <a:latin typeface="Epilogue" pitchFamily="34" charset="0"/>
                <a:ea typeface="Epilogue" pitchFamily="34" charset="-122"/>
                <a:cs typeface="Epilogue" pitchFamily="34" charset="-120"/>
              </a:rPr>
              <a:t>Participants should be proficient in using at least three different root cause analysis tools (e.g., Fishbone Diagram, Five Whys, Pareto Analysis) to analyze a given healthcare problem, demonstrating their skills in a hands-on exercise within two weeks of course completion.</a:t>
            </a:r>
            <a:endParaRPr lang="en-US" sz="1680" dirty="0"/>
          </a:p>
        </p:txBody>
      </p:sp>
      <p:sp>
        <p:nvSpPr>
          <p:cNvPr id="11" name="Shape 9"/>
          <p:cNvSpPr/>
          <p:nvPr/>
        </p:nvSpPr>
        <p:spPr>
          <a:xfrm>
            <a:off x="9146143" y="1680448"/>
            <a:ext cx="3235285" cy="5961817"/>
          </a:xfrm>
          <a:prstGeom prst="roundRect">
            <a:avLst>
              <a:gd name="adj" fmla="val 2967"/>
            </a:avLst>
          </a:prstGeom>
          <a:solidFill>
            <a:srgbClr val="283157"/>
          </a:solidFill>
          <a:ln w="13216">
            <a:solidFill>
              <a:srgbClr val="303B69"/>
            </a:solidFill>
            <a:prstDash val="solid"/>
          </a:ln>
        </p:spPr>
        <p:txBody>
          <a:bodyPr/>
          <a:lstStyle/>
          <a:p>
            <a:endParaRPr lang="en-US"/>
          </a:p>
        </p:txBody>
      </p:sp>
      <p:sp>
        <p:nvSpPr>
          <p:cNvPr id="12" name="Text 10"/>
          <p:cNvSpPr/>
          <p:nvPr/>
        </p:nvSpPr>
        <p:spPr>
          <a:xfrm>
            <a:off x="9372600" y="1906905"/>
            <a:ext cx="2782372" cy="1199436"/>
          </a:xfrm>
          <a:prstGeom prst="rect">
            <a:avLst/>
          </a:prstGeom>
          <a:noFill/>
          <a:ln/>
        </p:spPr>
        <p:txBody>
          <a:bodyPr wrap="square" rtlCol="0" anchor="t"/>
          <a:lstStyle/>
          <a:p>
            <a:pPr marL="0" indent="0">
              <a:lnSpc>
                <a:spcPts val="3149"/>
              </a:lnSpc>
              <a:buNone/>
            </a:pPr>
            <a:r>
              <a:rPr lang="en-US" sz="2519" dirty="0">
                <a:solidFill>
                  <a:srgbClr val="EBECEF"/>
                </a:solidFill>
                <a:latin typeface="Fraunces" pitchFamily="34" charset="0"/>
                <a:ea typeface="Fraunces" pitchFamily="34" charset="-122"/>
                <a:cs typeface="Fraunces" pitchFamily="34" charset="-120"/>
              </a:rPr>
              <a:t>3. Implement Corrective Actions</a:t>
            </a:r>
            <a:endParaRPr lang="en-US" sz="2519" dirty="0"/>
          </a:p>
        </p:txBody>
      </p:sp>
      <p:sp>
        <p:nvSpPr>
          <p:cNvPr id="13" name="Text 11"/>
          <p:cNvSpPr/>
          <p:nvPr/>
        </p:nvSpPr>
        <p:spPr>
          <a:xfrm>
            <a:off x="9372600" y="3319582"/>
            <a:ext cx="2782372" cy="4096226"/>
          </a:xfrm>
          <a:prstGeom prst="rect">
            <a:avLst/>
          </a:prstGeom>
          <a:noFill/>
          <a:ln/>
        </p:spPr>
        <p:txBody>
          <a:bodyPr wrap="square" rtlCol="0" anchor="t"/>
          <a:lstStyle/>
          <a:p>
            <a:pPr marL="0" indent="0">
              <a:lnSpc>
                <a:spcPts val="2687"/>
              </a:lnSpc>
              <a:buNone/>
            </a:pPr>
            <a:r>
              <a:rPr lang="en-US" sz="1680" dirty="0">
                <a:solidFill>
                  <a:srgbClr val="EBECEF"/>
                </a:solidFill>
                <a:latin typeface="Epilogue" pitchFamily="34" charset="0"/>
                <a:ea typeface="Epilogue" pitchFamily="34" charset="-122"/>
                <a:cs typeface="Epilogue" pitchFamily="34" charset="-120"/>
              </a:rPr>
              <a:t>After identifying root causes, participants should be able to develop and present a SMART action plan for implementing corrective actions, including timelines and responsible parties, and monitor the plan's effectiveness over a one-month period post-course.</a:t>
            </a:r>
            <a:endParaRPr lang="en-US" sz="168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829985"/>
            <a:ext cx="670560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Course Outline Summary</a:t>
            </a:r>
            <a:endParaRPr lang="en-US" sz="4374" dirty="0"/>
          </a:p>
        </p:txBody>
      </p:sp>
      <p:sp>
        <p:nvSpPr>
          <p:cNvPr id="5" name="Text 3"/>
          <p:cNvSpPr/>
          <p:nvPr/>
        </p:nvSpPr>
        <p:spPr>
          <a:xfrm>
            <a:off x="2037993" y="2079784"/>
            <a:ext cx="3156347" cy="1665923"/>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1: Introduction to Root Cause Analysis</a:t>
            </a:r>
            <a:endParaRPr lang="en-US" sz="2624" dirty="0"/>
          </a:p>
        </p:txBody>
      </p:sp>
      <p:sp>
        <p:nvSpPr>
          <p:cNvPr id="6" name="Text 4"/>
          <p:cNvSpPr/>
          <p:nvPr/>
        </p:nvSpPr>
        <p:spPr>
          <a:xfrm>
            <a:off x="2393394" y="3995618"/>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What is Root Cause Analysis?</a:t>
            </a:r>
            <a:endParaRPr lang="en-US" sz="1750" dirty="0"/>
          </a:p>
        </p:txBody>
      </p:sp>
      <p:sp>
        <p:nvSpPr>
          <p:cNvPr id="7" name="Text 5"/>
          <p:cNvSpPr/>
          <p:nvPr/>
        </p:nvSpPr>
        <p:spPr>
          <a:xfrm>
            <a:off x="2393394" y="4795242"/>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The Importance of RCA in Healthcare</a:t>
            </a:r>
            <a:endParaRPr lang="en-US" sz="1750" dirty="0"/>
          </a:p>
        </p:txBody>
      </p:sp>
      <p:sp>
        <p:nvSpPr>
          <p:cNvPr id="8" name="Text 6"/>
          <p:cNvSpPr/>
          <p:nvPr/>
        </p:nvSpPr>
        <p:spPr>
          <a:xfrm>
            <a:off x="2393394" y="5594866"/>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Key Steps in RCA</a:t>
            </a:r>
            <a:endParaRPr lang="en-US" sz="1750" dirty="0"/>
          </a:p>
        </p:txBody>
      </p:sp>
      <p:sp>
        <p:nvSpPr>
          <p:cNvPr id="9" name="Text 7"/>
          <p:cNvSpPr/>
          <p:nvPr/>
        </p:nvSpPr>
        <p:spPr>
          <a:xfrm>
            <a:off x="5743932" y="2079784"/>
            <a:ext cx="3156347" cy="1249442"/>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2: Methods and Tools for Root Cause Analysis</a:t>
            </a:r>
            <a:endParaRPr lang="en-US" sz="2624" dirty="0"/>
          </a:p>
        </p:txBody>
      </p:sp>
      <p:sp>
        <p:nvSpPr>
          <p:cNvPr id="10" name="Text 8"/>
          <p:cNvSpPr/>
          <p:nvPr/>
        </p:nvSpPr>
        <p:spPr>
          <a:xfrm>
            <a:off x="6099334" y="3579138"/>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The Five Whys</a:t>
            </a:r>
            <a:endParaRPr lang="en-US" sz="1750" dirty="0"/>
          </a:p>
        </p:txBody>
      </p:sp>
      <p:sp>
        <p:nvSpPr>
          <p:cNvPr id="11" name="Text 9"/>
          <p:cNvSpPr/>
          <p:nvPr/>
        </p:nvSpPr>
        <p:spPr>
          <a:xfrm>
            <a:off x="6099334" y="4023360"/>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Fishbone Diagram (Ishikawa Diagram)</a:t>
            </a:r>
            <a:endParaRPr lang="en-US" sz="1750" dirty="0"/>
          </a:p>
        </p:txBody>
      </p:sp>
      <p:sp>
        <p:nvSpPr>
          <p:cNvPr id="12" name="Text 10"/>
          <p:cNvSpPr/>
          <p:nvPr/>
        </p:nvSpPr>
        <p:spPr>
          <a:xfrm>
            <a:off x="6099334" y="4822984"/>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Flowcharts</a:t>
            </a:r>
            <a:endParaRPr lang="en-US" sz="1750" dirty="0"/>
          </a:p>
        </p:txBody>
      </p:sp>
      <p:sp>
        <p:nvSpPr>
          <p:cNvPr id="13" name="Text 11"/>
          <p:cNvSpPr/>
          <p:nvPr/>
        </p:nvSpPr>
        <p:spPr>
          <a:xfrm>
            <a:off x="6099334" y="5267206"/>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Pareto Analysis</a:t>
            </a:r>
            <a:endParaRPr lang="en-US" sz="1750" dirty="0"/>
          </a:p>
        </p:txBody>
      </p:sp>
      <p:sp>
        <p:nvSpPr>
          <p:cNvPr id="14" name="Text 12"/>
          <p:cNvSpPr/>
          <p:nvPr/>
        </p:nvSpPr>
        <p:spPr>
          <a:xfrm>
            <a:off x="6099334" y="5711428"/>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Failure Mode and Effects Analysis (FMEA)</a:t>
            </a:r>
            <a:endParaRPr lang="en-US" sz="1750" dirty="0"/>
          </a:p>
        </p:txBody>
      </p:sp>
      <p:sp>
        <p:nvSpPr>
          <p:cNvPr id="15" name="Text 13"/>
          <p:cNvSpPr/>
          <p:nvPr/>
        </p:nvSpPr>
        <p:spPr>
          <a:xfrm>
            <a:off x="6099334" y="6511052"/>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Statistical Analysis</a:t>
            </a:r>
            <a:endParaRPr lang="en-US" sz="1750" dirty="0"/>
          </a:p>
        </p:txBody>
      </p:sp>
      <p:sp>
        <p:nvSpPr>
          <p:cNvPr id="16" name="Text 14"/>
          <p:cNvSpPr/>
          <p:nvPr/>
        </p:nvSpPr>
        <p:spPr>
          <a:xfrm>
            <a:off x="6099334" y="6955274"/>
            <a:ext cx="2800945"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Failure Analysis</a:t>
            </a:r>
            <a:endParaRPr lang="en-US" sz="1750" dirty="0"/>
          </a:p>
        </p:txBody>
      </p:sp>
      <p:sp>
        <p:nvSpPr>
          <p:cNvPr id="17" name="Text 15"/>
          <p:cNvSpPr/>
          <p:nvPr/>
        </p:nvSpPr>
        <p:spPr>
          <a:xfrm>
            <a:off x="9449872" y="2079784"/>
            <a:ext cx="3156347" cy="1249442"/>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3: Implementing Effective Solutions</a:t>
            </a:r>
            <a:endParaRPr lang="en-US" sz="2624" dirty="0"/>
          </a:p>
        </p:txBody>
      </p:sp>
      <p:sp>
        <p:nvSpPr>
          <p:cNvPr id="18" name="Text 16"/>
          <p:cNvSpPr/>
          <p:nvPr/>
        </p:nvSpPr>
        <p:spPr>
          <a:xfrm>
            <a:off x="9805273" y="3579138"/>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Key Considerations for Solution Implementation</a:t>
            </a:r>
            <a:endParaRPr lang="en-US" sz="1750" dirty="0"/>
          </a:p>
        </p:txBody>
      </p:sp>
      <p:sp>
        <p:nvSpPr>
          <p:cNvPr id="19" name="Text 17"/>
          <p:cNvSpPr/>
          <p:nvPr/>
        </p:nvSpPr>
        <p:spPr>
          <a:xfrm>
            <a:off x="9805273" y="4378762"/>
            <a:ext cx="2800945"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EBECEF"/>
                </a:solidFill>
                <a:latin typeface="Epilogue" pitchFamily="34" charset="0"/>
                <a:ea typeface="Epilogue" pitchFamily="34" charset="-122"/>
                <a:cs typeface="Epilogue" pitchFamily="34" charset="-120"/>
              </a:rPr>
              <a:t>Strategies for Solution Implementation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34839"/>
          </a:xfrm>
          <a:prstGeom prst="rect">
            <a:avLst/>
          </a:prstGeom>
          <a:solidFill>
            <a:srgbClr val="080E26"/>
          </a:solidFill>
          <a:ln w="13692">
            <a:solidFill>
              <a:srgbClr val="565151"/>
            </a:solidFill>
            <a:prstDash val="solid"/>
          </a:ln>
        </p:spPr>
        <p:txBody>
          <a:bodyPr/>
          <a:lstStyle/>
          <a:p>
            <a:endParaRPr lang="en-US"/>
          </a:p>
        </p:txBody>
      </p:sp>
      <p:sp>
        <p:nvSpPr>
          <p:cNvPr id="4" name="Text 2"/>
          <p:cNvSpPr/>
          <p:nvPr/>
        </p:nvSpPr>
        <p:spPr>
          <a:xfrm>
            <a:off x="2076807" y="1929884"/>
            <a:ext cx="10476786" cy="1378268"/>
          </a:xfrm>
          <a:prstGeom prst="rect">
            <a:avLst/>
          </a:prstGeom>
          <a:noFill/>
          <a:ln/>
        </p:spPr>
        <p:txBody>
          <a:bodyPr wrap="square" rtlCol="0" anchor="t"/>
          <a:lstStyle/>
          <a:p>
            <a:pPr marL="0" indent="0">
              <a:lnSpc>
                <a:spcPts val="5427"/>
              </a:lnSpc>
              <a:buNone/>
            </a:pPr>
            <a:r>
              <a:rPr lang="en-US" sz="4342" dirty="0">
                <a:solidFill>
                  <a:srgbClr val="FFFFFF"/>
                </a:solidFill>
                <a:latin typeface="Fraunces" pitchFamily="34" charset="0"/>
                <a:ea typeface="Fraunces" pitchFamily="34" charset="-122"/>
                <a:cs typeface="Fraunces" pitchFamily="34" charset="-120"/>
              </a:rPr>
              <a:t>Module 1: Introduction to Root Cause Analysis</a:t>
            </a:r>
            <a:endParaRPr lang="en-US" sz="4342" dirty="0"/>
          </a:p>
        </p:txBody>
      </p:sp>
      <p:sp>
        <p:nvSpPr>
          <p:cNvPr id="5" name="Shape 3"/>
          <p:cNvSpPr/>
          <p:nvPr/>
        </p:nvSpPr>
        <p:spPr>
          <a:xfrm>
            <a:off x="2076807" y="3811191"/>
            <a:ext cx="496253" cy="496253"/>
          </a:xfrm>
          <a:prstGeom prst="roundRect">
            <a:avLst>
              <a:gd name="adj" fmla="val 20001"/>
            </a:avLst>
          </a:prstGeom>
          <a:solidFill>
            <a:srgbClr val="283157"/>
          </a:solidFill>
          <a:ln w="13692">
            <a:solidFill>
              <a:srgbClr val="303B69"/>
            </a:solidFill>
            <a:prstDash val="solid"/>
          </a:ln>
        </p:spPr>
        <p:txBody>
          <a:bodyPr/>
          <a:lstStyle/>
          <a:p>
            <a:endParaRPr lang="en-US"/>
          </a:p>
        </p:txBody>
      </p:sp>
      <p:sp>
        <p:nvSpPr>
          <p:cNvPr id="6" name="Text 4"/>
          <p:cNvSpPr/>
          <p:nvPr/>
        </p:nvSpPr>
        <p:spPr>
          <a:xfrm>
            <a:off x="2248733" y="3852505"/>
            <a:ext cx="152400" cy="413504"/>
          </a:xfrm>
          <a:prstGeom prst="rect">
            <a:avLst/>
          </a:prstGeom>
          <a:noFill/>
          <a:ln/>
        </p:spPr>
        <p:txBody>
          <a:bodyPr wrap="none" rtlCol="0" anchor="t"/>
          <a:lstStyle/>
          <a:p>
            <a:pPr marL="0" indent="0" algn="ctr">
              <a:lnSpc>
                <a:spcPts val="3256"/>
              </a:lnSpc>
              <a:buNone/>
            </a:pPr>
            <a:r>
              <a:rPr lang="en-US" sz="2605" dirty="0">
                <a:solidFill>
                  <a:srgbClr val="EBECEF"/>
                </a:solidFill>
                <a:latin typeface="Fraunces" pitchFamily="34" charset="0"/>
                <a:ea typeface="Fraunces" pitchFamily="34" charset="-122"/>
                <a:cs typeface="Fraunces" pitchFamily="34" charset="-120"/>
              </a:rPr>
              <a:t>1</a:t>
            </a:r>
            <a:endParaRPr lang="en-US" sz="2605" dirty="0"/>
          </a:p>
        </p:txBody>
      </p:sp>
      <p:sp>
        <p:nvSpPr>
          <p:cNvPr id="7" name="Text 5"/>
          <p:cNvSpPr/>
          <p:nvPr/>
        </p:nvSpPr>
        <p:spPr>
          <a:xfrm>
            <a:off x="2793563" y="3887033"/>
            <a:ext cx="2628543" cy="689372"/>
          </a:xfrm>
          <a:prstGeom prst="rect">
            <a:avLst/>
          </a:prstGeom>
          <a:noFill/>
          <a:ln/>
        </p:spPr>
        <p:txBody>
          <a:bodyPr wrap="square" rtlCol="0" anchor="t"/>
          <a:lstStyle/>
          <a:p>
            <a:pPr marL="0" indent="0">
              <a:lnSpc>
                <a:spcPts val="2714"/>
              </a:lnSpc>
              <a:buNone/>
            </a:pPr>
            <a:r>
              <a:rPr lang="en-US" sz="2171" dirty="0">
                <a:solidFill>
                  <a:srgbClr val="EBECEF"/>
                </a:solidFill>
                <a:latin typeface="Fraunces" pitchFamily="34" charset="0"/>
                <a:ea typeface="Fraunces" pitchFamily="34" charset="-122"/>
                <a:cs typeface="Fraunces" pitchFamily="34" charset="-120"/>
              </a:rPr>
              <a:t>What is Root Cause Analysis?</a:t>
            </a:r>
            <a:endParaRPr lang="en-US" sz="2171" dirty="0"/>
          </a:p>
        </p:txBody>
      </p:sp>
      <p:sp>
        <p:nvSpPr>
          <p:cNvPr id="8" name="Text 6"/>
          <p:cNvSpPr/>
          <p:nvPr/>
        </p:nvSpPr>
        <p:spPr>
          <a:xfrm>
            <a:off x="2793563" y="4796909"/>
            <a:ext cx="2628543" cy="2823210"/>
          </a:xfrm>
          <a:prstGeom prst="rect">
            <a:avLst/>
          </a:prstGeom>
          <a:noFill/>
          <a:ln/>
        </p:spPr>
        <p:txBody>
          <a:bodyPr wrap="square" rtlCol="0" anchor="t"/>
          <a:lstStyle/>
          <a:p>
            <a:pPr marL="0" indent="0">
              <a:lnSpc>
                <a:spcPts val="2779"/>
              </a:lnSpc>
              <a:buNone/>
            </a:pPr>
            <a:r>
              <a:rPr lang="en-US" sz="1737" dirty="0">
                <a:solidFill>
                  <a:srgbClr val="EBECEF"/>
                </a:solidFill>
                <a:latin typeface="Epilogue" pitchFamily="34" charset="0"/>
                <a:ea typeface="Epilogue" pitchFamily="34" charset="-122"/>
                <a:cs typeface="Epilogue" pitchFamily="34" charset="-120"/>
              </a:rPr>
              <a:t>Root Cause Analysis (RCA) is a systematic approach used to identify the underlying causes of problems or incidents in various industries, including healthcare.</a:t>
            </a:r>
            <a:endParaRPr lang="en-US" sz="1737" dirty="0"/>
          </a:p>
        </p:txBody>
      </p:sp>
      <p:sp>
        <p:nvSpPr>
          <p:cNvPr id="9" name="Shape 7"/>
          <p:cNvSpPr/>
          <p:nvPr/>
        </p:nvSpPr>
        <p:spPr>
          <a:xfrm>
            <a:off x="5642610" y="3811191"/>
            <a:ext cx="496253" cy="496253"/>
          </a:xfrm>
          <a:prstGeom prst="roundRect">
            <a:avLst>
              <a:gd name="adj" fmla="val 20001"/>
            </a:avLst>
          </a:prstGeom>
          <a:solidFill>
            <a:srgbClr val="283157"/>
          </a:solidFill>
          <a:ln w="13692">
            <a:solidFill>
              <a:srgbClr val="303B69"/>
            </a:solidFill>
            <a:prstDash val="solid"/>
          </a:ln>
        </p:spPr>
        <p:txBody>
          <a:bodyPr/>
          <a:lstStyle/>
          <a:p>
            <a:endParaRPr lang="en-US"/>
          </a:p>
        </p:txBody>
      </p:sp>
      <p:sp>
        <p:nvSpPr>
          <p:cNvPr id="10" name="Text 8"/>
          <p:cNvSpPr/>
          <p:nvPr/>
        </p:nvSpPr>
        <p:spPr>
          <a:xfrm>
            <a:off x="5791676" y="3852505"/>
            <a:ext cx="198120" cy="413504"/>
          </a:xfrm>
          <a:prstGeom prst="rect">
            <a:avLst/>
          </a:prstGeom>
          <a:noFill/>
          <a:ln/>
        </p:spPr>
        <p:txBody>
          <a:bodyPr wrap="none" rtlCol="0" anchor="t"/>
          <a:lstStyle/>
          <a:p>
            <a:pPr marL="0" indent="0" algn="ctr">
              <a:lnSpc>
                <a:spcPts val="3256"/>
              </a:lnSpc>
              <a:buNone/>
            </a:pPr>
            <a:r>
              <a:rPr lang="en-US" sz="2605" dirty="0">
                <a:solidFill>
                  <a:srgbClr val="EBECEF"/>
                </a:solidFill>
                <a:latin typeface="Fraunces" pitchFamily="34" charset="0"/>
                <a:ea typeface="Fraunces" pitchFamily="34" charset="-122"/>
                <a:cs typeface="Fraunces" pitchFamily="34" charset="-120"/>
              </a:rPr>
              <a:t>2</a:t>
            </a:r>
            <a:endParaRPr lang="en-US" sz="2605" dirty="0"/>
          </a:p>
        </p:txBody>
      </p:sp>
      <p:sp>
        <p:nvSpPr>
          <p:cNvPr id="11" name="Text 9"/>
          <p:cNvSpPr/>
          <p:nvPr/>
        </p:nvSpPr>
        <p:spPr>
          <a:xfrm>
            <a:off x="6359366" y="3887033"/>
            <a:ext cx="2628543" cy="689372"/>
          </a:xfrm>
          <a:prstGeom prst="rect">
            <a:avLst/>
          </a:prstGeom>
          <a:noFill/>
          <a:ln/>
        </p:spPr>
        <p:txBody>
          <a:bodyPr wrap="square" rtlCol="0" anchor="t"/>
          <a:lstStyle/>
          <a:p>
            <a:pPr marL="0" indent="0">
              <a:lnSpc>
                <a:spcPts val="2714"/>
              </a:lnSpc>
              <a:buNone/>
            </a:pPr>
            <a:r>
              <a:rPr lang="en-US" sz="2171" dirty="0">
                <a:solidFill>
                  <a:srgbClr val="EBECEF"/>
                </a:solidFill>
                <a:latin typeface="Fraunces" pitchFamily="34" charset="0"/>
                <a:ea typeface="Fraunces" pitchFamily="34" charset="-122"/>
                <a:cs typeface="Fraunces" pitchFamily="34" charset="-120"/>
              </a:rPr>
              <a:t>The Importance of RCA in Healthcare</a:t>
            </a:r>
            <a:endParaRPr lang="en-US" sz="2171" dirty="0"/>
          </a:p>
        </p:txBody>
      </p:sp>
      <p:sp>
        <p:nvSpPr>
          <p:cNvPr id="12" name="Text 10"/>
          <p:cNvSpPr/>
          <p:nvPr/>
        </p:nvSpPr>
        <p:spPr>
          <a:xfrm>
            <a:off x="6359366" y="4796909"/>
            <a:ext cx="2628543" cy="2117408"/>
          </a:xfrm>
          <a:prstGeom prst="rect">
            <a:avLst/>
          </a:prstGeom>
          <a:noFill/>
          <a:ln/>
        </p:spPr>
        <p:txBody>
          <a:bodyPr wrap="square" rtlCol="0" anchor="t"/>
          <a:lstStyle/>
          <a:p>
            <a:pPr marL="0" indent="0">
              <a:lnSpc>
                <a:spcPts val="2779"/>
              </a:lnSpc>
              <a:buNone/>
            </a:pPr>
            <a:r>
              <a:rPr lang="en-US" sz="1737" dirty="0">
                <a:solidFill>
                  <a:srgbClr val="EBECEF"/>
                </a:solidFill>
                <a:latin typeface="Epilogue" pitchFamily="34" charset="0"/>
                <a:ea typeface="Epilogue" pitchFamily="34" charset="-122"/>
                <a:cs typeface="Epilogue" pitchFamily="34" charset="-120"/>
              </a:rPr>
              <a:t>RCA plays a crucial role in identifying the root causes of medical errors, adverse events, and other quality issues in healthcare.</a:t>
            </a:r>
            <a:endParaRPr lang="en-US" sz="1737" dirty="0"/>
          </a:p>
        </p:txBody>
      </p:sp>
      <p:sp>
        <p:nvSpPr>
          <p:cNvPr id="13" name="Shape 11"/>
          <p:cNvSpPr/>
          <p:nvPr/>
        </p:nvSpPr>
        <p:spPr>
          <a:xfrm>
            <a:off x="9208413" y="3811191"/>
            <a:ext cx="496253" cy="496253"/>
          </a:xfrm>
          <a:prstGeom prst="roundRect">
            <a:avLst>
              <a:gd name="adj" fmla="val 20001"/>
            </a:avLst>
          </a:prstGeom>
          <a:solidFill>
            <a:srgbClr val="283157"/>
          </a:solidFill>
          <a:ln w="13692">
            <a:solidFill>
              <a:srgbClr val="303B69"/>
            </a:solidFill>
            <a:prstDash val="solid"/>
          </a:ln>
        </p:spPr>
        <p:txBody>
          <a:bodyPr/>
          <a:lstStyle/>
          <a:p>
            <a:endParaRPr lang="en-US"/>
          </a:p>
        </p:txBody>
      </p:sp>
      <p:sp>
        <p:nvSpPr>
          <p:cNvPr id="14" name="Text 12"/>
          <p:cNvSpPr/>
          <p:nvPr/>
        </p:nvSpPr>
        <p:spPr>
          <a:xfrm>
            <a:off x="9365099" y="3852505"/>
            <a:ext cx="182880" cy="413504"/>
          </a:xfrm>
          <a:prstGeom prst="rect">
            <a:avLst/>
          </a:prstGeom>
          <a:noFill/>
          <a:ln/>
        </p:spPr>
        <p:txBody>
          <a:bodyPr wrap="none" rtlCol="0" anchor="t"/>
          <a:lstStyle/>
          <a:p>
            <a:pPr marL="0" indent="0" algn="ctr">
              <a:lnSpc>
                <a:spcPts val="3256"/>
              </a:lnSpc>
              <a:buNone/>
            </a:pPr>
            <a:r>
              <a:rPr lang="en-US" sz="2605" dirty="0">
                <a:solidFill>
                  <a:srgbClr val="EBECEF"/>
                </a:solidFill>
                <a:latin typeface="Fraunces" pitchFamily="34" charset="0"/>
                <a:ea typeface="Fraunces" pitchFamily="34" charset="-122"/>
                <a:cs typeface="Fraunces" pitchFamily="34" charset="-120"/>
              </a:rPr>
              <a:t>3</a:t>
            </a:r>
            <a:endParaRPr lang="en-US" sz="2605" dirty="0"/>
          </a:p>
        </p:txBody>
      </p:sp>
      <p:sp>
        <p:nvSpPr>
          <p:cNvPr id="15" name="Text 13"/>
          <p:cNvSpPr/>
          <p:nvPr/>
        </p:nvSpPr>
        <p:spPr>
          <a:xfrm>
            <a:off x="9925169" y="3887033"/>
            <a:ext cx="2263140" cy="344686"/>
          </a:xfrm>
          <a:prstGeom prst="rect">
            <a:avLst/>
          </a:prstGeom>
          <a:noFill/>
          <a:ln/>
        </p:spPr>
        <p:txBody>
          <a:bodyPr wrap="none" rtlCol="0" anchor="t"/>
          <a:lstStyle/>
          <a:p>
            <a:pPr marL="0" indent="0">
              <a:lnSpc>
                <a:spcPts val="2714"/>
              </a:lnSpc>
              <a:buNone/>
            </a:pPr>
            <a:r>
              <a:rPr lang="en-US" sz="2171" dirty="0">
                <a:solidFill>
                  <a:srgbClr val="EBECEF"/>
                </a:solidFill>
                <a:latin typeface="Fraunces" pitchFamily="34" charset="0"/>
                <a:ea typeface="Fraunces" pitchFamily="34" charset="-122"/>
                <a:cs typeface="Fraunces" pitchFamily="34" charset="-120"/>
              </a:rPr>
              <a:t>Key Steps in RCA</a:t>
            </a:r>
            <a:endParaRPr lang="en-US" sz="2171" dirty="0"/>
          </a:p>
        </p:txBody>
      </p:sp>
      <p:sp>
        <p:nvSpPr>
          <p:cNvPr id="16" name="Text 14"/>
          <p:cNvSpPr/>
          <p:nvPr/>
        </p:nvSpPr>
        <p:spPr>
          <a:xfrm>
            <a:off x="9925169" y="4452223"/>
            <a:ext cx="2628543" cy="3176111"/>
          </a:xfrm>
          <a:prstGeom prst="rect">
            <a:avLst/>
          </a:prstGeom>
          <a:noFill/>
          <a:ln/>
        </p:spPr>
        <p:txBody>
          <a:bodyPr wrap="square" rtlCol="0" anchor="t"/>
          <a:lstStyle/>
          <a:p>
            <a:pPr marL="0" indent="0">
              <a:lnSpc>
                <a:spcPts val="2779"/>
              </a:lnSpc>
              <a:buNone/>
            </a:pPr>
            <a:r>
              <a:rPr lang="en-US" sz="1737" dirty="0">
                <a:solidFill>
                  <a:srgbClr val="EBECEF"/>
                </a:solidFill>
                <a:latin typeface="Epilogue" pitchFamily="34" charset="0"/>
                <a:ea typeface="Epilogue" pitchFamily="34" charset="-122"/>
                <a:cs typeface="Epilogue" pitchFamily="34" charset="-120"/>
              </a:rPr>
              <a:t>Defining the problem, gathering data, identifying immediate and contributing factors, determining root causes, developing corrective actions, and monitoring.</a:t>
            </a:r>
            <a:endParaRPr lang="en-US" sz="1737" dirty="0"/>
          </a:p>
        </p:txBody>
      </p:sp>
      <p:pic>
        <p:nvPicPr>
          <p:cNvPr id="17" name="Image 0" descr="preencoded.png"/>
          <p:cNvPicPr>
            <a:picLocks noChangeAspect="1"/>
          </p:cNvPicPr>
          <p:nvPr/>
        </p:nvPicPr>
        <p:blipFill>
          <a:blip r:embed="rId3"/>
          <a:stretch>
            <a:fillRect/>
          </a:stretch>
        </p:blipFill>
        <p:spPr>
          <a:xfrm>
            <a:off x="0" y="0"/>
            <a:ext cx="14630400" cy="13233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0239">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3422213" y="451485"/>
            <a:ext cx="7785973" cy="1024414"/>
          </a:xfrm>
          <a:prstGeom prst="rect">
            <a:avLst/>
          </a:prstGeom>
          <a:noFill/>
          <a:ln/>
        </p:spPr>
        <p:txBody>
          <a:bodyPr wrap="square" rtlCol="0" anchor="t"/>
          <a:lstStyle/>
          <a:p>
            <a:pPr marL="0" indent="0">
              <a:lnSpc>
                <a:spcPts val="4033"/>
              </a:lnSpc>
              <a:buNone/>
            </a:pPr>
            <a:r>
              <a:rPr lang="en-US" sz="3227" dirty="0">
                <a:solidFill>
                  <a:srgbClr val="FFFFFF"/>
                </a:solidFill>
                <a:latin typeface="Fraunces" pitchFamily="34" charset="0"/>
                <a:ea typeface="Fraunces" pitchFamily="34" charset="-122"/>
                <a:cs typeface="Fraunces" pitchFamily="34" charset="-120"/>
              </a:rPr>
              <a:t>Module 2: Methods and Tools for Root Cause Analysis</a:t>
            </a:r>
            <a:endParaRPr lang="en-US" sz="3227" dirty="0"/>
          </a:p>
        </p:txBody>
      </p:sp>
      <p:sp>
        <p:nvSpPr>
          <p:cNvPr id="7" name="Shape 4"/>
          <p:cNvSpPr/>
          <p:nvPr/>
        </p:nvSpPr>
        <p:spPr>
          <a:xfrm>
            <a:off x="3422213" y="1849755"/>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8" name="Text 5"/>
          <p:cNvSpPr/>
          <p:nvPr/>
        </p:nvSpPr>
        <p:spPr>
          <a:xfrm>
            <a:off x="3549372" y="1880473"/>
            <a:ext cx="11430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1</a:t>
            </a:r>
            <a:endParaRPr lang="en-US" sz="1936" dirty="0"/>
          </a:p>
        </p:txBody>
      </p:sp>
      <p:sp>
        <p:nvSpPr>
          <p:cNvPr id="9" name="Text 6"/>
          <p:cNvSpPr/>
          <p:nvPr/>
        </p:nvSpPr>
        <p:spPr>
          <a:xfrm>
            <a:off x="3954780" y="1906072"/>
            <a:ext cx="1639133" cy="256103"/>
          </a:xfrm>
          <a:prstGeom prst="rect">
            <a:avLst/>
          </a:prstGeom>
          <a:noFill/>
          <a:ln/>
        </p:spPr>
        <p:txBody>
          <a:bodyPr wrap="non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The Five Whys</a:t>
            </a:r>
            <a:endParaRPr lang="en-US" sz="1613" dirty="0"/>
          </a:p>
        </p:txBody>
      </p:sp>
      <p:sp>
        <p:nvSpPr>
          <p:cNvPr id="10" name="Text 7"/>
          <p:cNvSpPr/>
          <p:nvPr/>
        </p:nvSpPr>
        <p:spPr>
          <a:xfrm>
            <a:off x="3954780" y="2326005"/>
            <a:ext cx="1953578" cy="1311473"/>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A simple questioning technique for identifying root causes by asking "why" repeatedly.</a:t>
            </a:r>
            <a:endParaRPr lang="en-US" sz="1291" dirty="0"/>
          </a:p>
        </p:txBody>
      </p:sp>
      <p:sp>
        <p:nvSpPr>
          <p:cNvPr id="11" name="Shape 8"/>
          <p:cNvSpPr/>
          <p:nvPr/>
        </p:nvSpPr>
        <p:spPr>
          <a:xfrm>
            <a:off x="6072188" y="1849755"/>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12" name="Text 9"/>
          <p:cNvSpPr/>
          <p:nvPr/>
        </p:nvSpPr>
        <p:spPr>
          <a:xfrm>
            <a:off x="6180296" y="1880473"/>
            <a:ext cx="15240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2</a:t>
            </a:r>
            <a:endParaRPr lang="en-US" sz="1936" dirty="0"/>
          </a:p>
        </p:txBody>
      </p:sp>
      <p:sp>
        <p:nvSpPr>
          <p:cNvPr id="13" name="Text 10"/>
          <p:cNvSpPr/>
          <p:nvPr/>
        </p:nvSpPr>
        <p:spPr>
          <a:xfrm>
            <a:off x="6604754" y="1906072"/>
            <a:ext cx="1953578" cy="512207"/>
          </a:xfrm>
          <a:prstGeom prst="rect">
            <a:avLst/>
          </a:prstGeom>
          <a:noFill/>
          <a:ln/>
        </p:spPr>
        <p:txBody>
          <a:bodyPr wrap="squar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Fishbone Diagram (Ishikawa Diagram)</a:t>
            </a:r>
            <a:endParaRPr lang="en-US" sz="1613" dirty="0"/>
          </a:p>
        </p:txBody>
      </p:sp>
      <p:sp>
        <p:nvSpPr>
          <p:cNvPr id="14" name="Text 11"/>
          <p:cNvSpPr/>
          <p:nvPr/>
        </p:nvSpPr>
        <p:spPr>
          <a:xfrm>
            <a:off x="6604754" y="2582108"/>
            <a:ext cx="1953578" cy="1311473"/>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A visual tool for categorizing potential causes into branches representing different categories.</a:t>
            </a:r>
            <a:endParaRPr lang="en-US" sz="1291" dirty="0"/>
          </a:p>
        </p:txBody>
      </p:sp>
      <p:sp>
        <p:nvSpPr>
          <p:cNvPr id="15" name="Shape 12"/>
          <p:cNvSpPr/>
          <p:nvPr/>
        </p:nvSpPr>
        <p:spPr>
          <a:xfrm>
            <a:off x="8722162" y="1849755"/>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16" name="Text 13"/>
          <p:cNvSpPr/>
          <p:nvPr/>
        </p:nvSpPr>
        <p:spPr>
          <a:xfrm>
            <a:off x="8837890" y="1880473"/>
            <a:ext cx="13716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3</a:t>
            </a:r>
            <a:endParaRPr lang="en-US" sz="1936" dirty="0"/>
          </a:p>
        </p:txBody>
      </p:sp>
      <p:sp>
        <p:nvSpPr>
          <p:cNvPr id="17" name="Text 14"/>
          <p:cNvSpPr/>
          <p:nvPr/>
        </p:nvSpPr>
        <p:spPr>
          <a:xfrm>
            <a:off x="9254728" y="1906072"/>
            <a:ext cx="1639133" cy="256103"/>
          </a:xfrm>
          <a:prstGeom prst="rect">
            <a:avLst/>
          </a:prstGeom>
          <a:noFill/>
          <a:ln/>
        </p:spPr>
        <p:txBody>
          <a:bodyPr wrap="non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Flowcharts</a:t>
            </a:r>
            <a:endParaRPr lang="en-US" sz="1613" dirty="0"/>
          </a:p>
        </p:txBody>
      </p:sp>
      <p:sp>
        <p:nvSpPr>
          <p:cNvPr id="18" name="Text 15"/>
          <p:cNvSpPr/>
          <p:nvPr/>
        </p:nvSpPr>
        <p:spPr>
          <a:xfrm>
            <a:off x="9254728" y="2326005"/>
            <a:ext cx="1953578" cy="1311473"/>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Graphical representation of processes to identify critical steps or decision points.</a:t>
            </a:r>
            <a:endParaRPr lang="en-US" sz="1291" dirty="0"/>
          </a:p>
        </p:txBody>
      </p:sp>
      <p:sp>
        <p:nvSpPr>
          <p:cNvPr id="19" name="Shape 16"/>
          <p:cNvSpPr/>
          <p:nvPr/>
        </p:nvSpPr>
        <p:spPr>
          <a:xfrm>
            <a:off x="3422213" y="4185404"/>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20" name="Text 17"/>
          <p:cNvSpPr/>
          <p:nvPr/>
        </p:nvSpPr>
        <p:spPr>
          <a:xfrm>
            <a:off x="3530322" y="4216122"/>
            <a:ext cx="15240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4</a:t>
            </a:r>
            <a:endParaRPr lang="en-US" sz="1936" dirty="0"/>
          </a:p>
        </p:txBody>
      </p:sp>
      <p:sp>
        <p:nvSpPr>
          <p:cNvPr id="21" name="Text 18"/>
          <p:cNvSpPr/>
          <p:nvPr/>
        </p:nvSpPr>
        <p:spPr>
          <a:xfrm>
            <a:off x="3954780" y="4241721"/>
            <a:ext cx="1639133" cy="256103"/>
          </a:xfrm>
          <a:prstGeom prst="rect">
            <a:avLst/>
          </a:prstGeom>
          <a:noFill/>
          <a:ln/>
        </p:spPr>
        <p:txBody>
          <a:bodyPr wrap="non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Pareto Analysis</a:t>
            </a:r>
            <a:endParaRPr lang="en-US" sz="1613" dirty="0"/>
          </a:p>
        </p:txBody>
      </p:sp>
      <p:sp>
        <p:nvSpPr>
          <p:cNvPr id="22" name="Text 19"/>
          <p:cNvSpPr/>
          <p:nvPr/>
        </p:nvSpPr>
        <p:spPr>
          <a:xfrm>
            <a:off x="3954780" y="4661654"/>
            <a:ext cx="1953578" cy="1049179"/>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Technique for prioritizing the most significant causes based on the 80/20 rule.</a:t>
            </a:r>
            <a:endParaRPr lang="en-US" sz="1291" dirty="0"/>
          </a:p>
        </p:txBody>
      </p:sp>
      <p:sp>
        <p:nvSpPr>
          <p:cNvPr id="23" name="Shape 20"/>
          <p:cNvSpPr/>
          <p:nvPr/>
        </p:nvSpPr>
        <p:spPr>
          <a:xfrm>
            <a:off x="6072188" y="4185404"/>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24" name="Text 21"/>
          <p:cNvSpPr/>
          <p:nvPr/>
        </p:nvSpPr>
        <p:spPr>
          <a:xfrm>
            <a:off x="6184106" y="4216122"/>
            <a:ext cx="14478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5</a:t>
            </a:r>
            <a:endParaRPr lang="en-US" sz="1936" dirty="0"/>
          </a:p>
        </p:txBody>
      </p:sp>
      <p:sp>
        <p:nvSpPr>
          <p:cNvPr id="25" name="Text 22"/>
          <p:cNvSpPr/>
          <p:nvPr/>
        </p:nvSpPr>
        <p:spPr>
          <a:xfrm>
            <a:off x="6604754" y="4241721"/>
            <a:ext cx="1953578" cy="768310"/>
          </a:xfrm>
          <a:prstGeom prst="rect">
            <a:avLst/>
          </a:prstGeom>
          <a:noFill/>
          <a:ln/>
        </p:spPr>
        <p:txBody>
          <a:bodyPr wrap="squar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Failure Mode and Effects Analysis (FMEA)</a:t>
            </a:r>
            <a:endParaRPr lang="en-US" sz="1613" dirty="0"/>
          </a:p>
        </p:txBody>
      </p:sp>
      <p:sp>
        <p:nvSpPr>
          <p:cNvPr id="26" name="Text 23"/>
          <p:cNvSpPr/>
          <p:nvPr/>
        </p:nvSpPr>
        <p:spPr>
          <a:xfrm>
            <a:off x="6604754" y="5173861"/>
            <a:ext cx="1953578" cy="1311473"/>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Proactive technique for identifying and mitigating potential failures within a system, process, or product.</a:t>
            </a:r>
            <a:endParaRPr lang="en-US" sz="1291" dirty="0"/>
          </a:p>
        </p:txBody>
      </p:sp>
      <p:sp>
        <p:nvSpPr>
          <p:cNvPr id="27" name="Shape 24"/>
          <p:cNvSpPr/>
          <p:nvPr/>
        </p:nvSpPr>
        <p:spPr>
          <a:xfrm>
            <a:off x="8722162" y="4185404"/>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28" name="Text 25"/>
          <p:cNvSpPr/>
          <p:nvPr/>
        </p:nvSpPr>
        <p:spPr>
          <a:xfrm>
            <a:off x="8830270" y="4216122"/>
            <a:ext cx="15240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6</a:t>
            </a:r>
            <a:endParaRPr lang="en-US" sz="1936" dirty="0"/>
          </a:p>
        </p:txBody>
      </p:sp>
      <p:sp>
        <p:nvSpPr>
          <p:cNvPr id="29" name="Text 26"/>
          <p:cNvSpPr/>
          <p:nvPr/>
        </p:nvSpPr>
        <p:spPr>
          <a:xfrm>
            <a:off x="9254728" y="4241721"/>
            <a:ext cx="1836420" cy="256103"/>
          </a:xfrm>
          <a:prstGeom prst="rect">
            <a:avLst/>
          </a:prstGeom>
          <a:noFill/>
          <a:ln/>
        </p:spPr>
        <p:txBody>
          <a:bodyPr wrap="non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Statistical Analysis</a:t>
            </a:r>
            <a:endParaRPr lang="en-US" sz="1613" dirty="0"/>
          </a:p>
        </p:txBody>
      </p:sp>
      <p:sp>
        <p:nvSpPr>
          <p:cNvPr id="30" name="Text 27"/>
          <p:cNvSpPr/>
          <p:nvPr/>
        </p:nvSpPr>
        <p:spPr>
          <a:xfrm>
            <a:off x="9254728" y="4661654"/>
            <a:ext cx="1953578" cy="786884"/>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Quantitative methods for identifying patterns and trends in data.</a:t>
            </a:r>
            <a:endParaRPr lang="en-US" sz="1291" dirty="0"/>
          </a:p>
        </p:txBody>
      </p:sp>
      <p:sp>
        <p:nvSpPr>
          <p:cNvPr id="31" name="Shape 28"/>
          <p:cNvSpPr/>
          <p:nvPr/>
        </p:nvSpPr>
        <p:spPr>
          <a:xfrm>
            <a:off x="3422213" y="6777157"/>
            <a:ext cx="368737" cy="368737"/>
          </a:xfrm>
          <a:prstGeom prst="roundRect">
            <a:avLst>
              <a:gd name="adj" fmla="val 20004"/>
            </a:avLst>
          </a:prstGeom>
          <a:solidFill>
            <a:srgbClr val="283157"/>
          </a:solidFill>
          <a:ln w="10239">
            <a:solidFill>
              <a:srgbClr val="303B69"/>
            </a:solidFill>
            <a:prstDash val="solid"/>
          </a:ln>
        </p:spPr>
        <p:txBody>
          <a:bodyPr/>
          <a:lstStyle/>
          <a:p>
            <a:endParaRPr lang="en-US"/>
          </a:p>
        </p:txBody>
      </p:sp>
      <p:sp>
        <p:nvSpPr>
          <p:cNvPr id="32" name="Text 29"/>
          <p:cNvSpPr/>
          <p:nvPr/>
        </p:nvSpPr>
        <p:spPr>
          <a:xfrm>
            <a:off x="3541752" y="6807875"/>
            <a:ext cx="129540" cy="307300"/>
          </a:xfrm>
          <a:prstGeom prst="rect">
            <a:avLst/>
          </a:prstGeom>
          <a:noFill/>
          <a:ln/>
        </p:spPr>
        <p:txBody>
          <a:bodyPr wrap="none" rtlCol="0" anchor="t"/>
          <a:lstStyle/>
          <a:p>
            <a:pPr marL="0" indent="0" algn="ctr">
              <a:lnSpc>
                <a:spcPts val="2420"/>
              </a:lnSpc>
              <a:buNone/>
            </a:pPr>
            <a:r>
              <a:rPr lang="en-US" sz="1936" dirty="0">
                <a:solidFill>
                  <a:srgbClr val="EBECEF"/>
                </a:solidFill>
                <a:latin typeface="Fraunces" pitchFamily="34" charset="0"/>
                <a:ea typeface="Fraunces" pitchFamily="34" charset="-122"/>
                <a:cs typeface="Fraunces" pitchFamily="34" charset="-120"/>
              </a:rPr>
              <a:t>7</a:t>
            </a:r>
            <a:endParaRPr lang="en-US" sz="1936" dirty="0"/>
          </a:p>
        </p:txBody>
      </p:sp>
      <p:sp>
        <p:nvSpPr>
          <p:cNvPr id="33" name="Text 30"/>
          <p:cNvSpPr/>
          <p:nvPr/>
        </p:nvSpPr>
        <p:spPr>
          <a:xfrm>
            <a:off x="3954780" y="6833473"/>
            <a:ext cx="1639133" cy="256103"/>
          </a:xfrm>
          <a:prstGeom prst="rect">
            <a:avLst/>
          </a:prstGeom>
          <a:noFill/>
          <a:ln/>
        </p:spPr>
        <p:txBody>
          <a:bodyPr wrap="none" rtlCol="0" anchor="t"/>
          <a:lstStyle/>
          <a:p>
            <a:pPr marL="0" indent="0">
              <a:lnSpc>
                <a:spcPts val="2017"/>
              </a:lnSpc>
              <a:buNone/>
            </a:pPr>
            <a:r>
              <a:rPr lang="en-US" sz="1613" dirty="0">
                <a:solidFill>
                  <a:srgbClr val="EBECEF"/>
                </a:solidFill>
                <a:latin typeface="Fraunces" pitchFamily="34" charset="0"/>
                <a:ea typeface="Fraunces" pitchFamily="34" charset="-122"/>
                <a:cs typeface="Fraunces" pitchFamily="34" charset="-120"/>
              </a:rPr>
              <a:t>Failure Analysis</a:t>
            </a:r>
            <a:endParaRPr lang="en-US" sz="1613" dirty="0"/>
          </a:p>
        </p:txBody>
      </p:sp>
      <p:sp>
        <p:nvSpPr>
          <p:cNvPr id="34" name="Text 31"/>
          <p:cNvSpPr/>
          <p:nvPr/>
        </p:nvSpPr>
        <p:spPr>
          <a:xfrm>
            <a:off x="3954780" y="7253407"/>
            <a:ext cx="7253407" cy="524589"/>
          </a:xfrm>
          <a:prstGeom prst="rect">
            <a:avLst/>
          </a:prstGeom>
          <a:noFill/>
          <a:ln/>
        </p:spPr>
        <p:txBody>
          <a:bodyPr wrap="square" rtlCol="0" anchor="t"/>
          <a:lstStyle/>
          <a:p>
            <a:pPr marL="0" indent="0">
              <a:lnSpc>
                <a:spcPts val="2065"/>
              </a:lnSpc>
              <a:buNone/>
            </a:pPr>
            <a:r>
              <a:rPr lang="en-US" sz="1291" dirty="0">
                <a:solidFill>
                  <a:srgbClr val="EBECEF"/>
                </a:solidFill>
                <a:latin typeface="Epilogue" pitchFamily="34" charset="0"/>
                <a:ea typeface="Epilogue" pitchFamily="34" charset="-122"/>
                <a:cs typeface="Epilogue" pitchFamily="34" charset="-120"/>
              </a:rPr>
              <a:t>Investigative techniques for understanding the reasons behind failures of components, systems, or processes.</a:t>
            </a:r>
            <a:endParaRPr lang="en-US" sz="129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434941"/>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Module 3: Implementing Effective Solutions</a:t>
            </a:r>
            <a:endParaRPr lang="en-US" sz="4374" dirty="0"/>
          </a:p>
        </p:txBody>
      </p:sp>
      <p:sp>
        <p:nvSpPr>
          <p:cNvPr id="5" name="Shape 3"/>
          <p:cNvSpPr/>
          <p:nvPr/>
        </p:nvSpPr>
        <p:spPr>
          <a:xfrm>
            <a:off x="6319599" y="333053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6493312" y="3372207"/>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7041713" y="3406854"/>
            <a:ext cx="63931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Key Considerations for Solution Implementation</a:t>
            </a:r>
            <a:endParaRPr lang="en-US" sz="2187" dirty="0"/>
          </a:p>
        </p:txBody>
      </p:sp>
      <p:sp>
        <p:nvSpPr>
          <p:cNvPr id="8" name="Text 6"/>
          <p:cNvSpPr/>
          <p:nvPr/>
        </p:nvSpPr>
        <p:spPr>
          <a:xfrm>
            <a:off x="7041713" y="3976211"/>
            <a:ext cx="675548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Collaborative approach, clear goals, action planning, leadership support, and continuous evaluation.</a:t>
            </a:r>
            <a:endParaRPr lang="en-US" sz="1750" dirty="0"/>
          </a:p>
        </p:txBody>
      </p:sp>
      <p:sp>
        <p:nvSpPr>
          <p:cNvPr id="9" name="Shape 7"/>
          <p:cNvSpPr/>
          <p:nvPr/>
        </p:nvSpPr>
        <p:spPr>
          <a:xfrm>
            <a:off x="6319599" y="508277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0" name="Text 8"/>
          <p:cNvSpPr/>
          <p:nvPr/>
        </p:nvSpPr>
        <p:spPr>
          <a:xfrm>
            <a:off x="6466642" y="5124450"/>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7041713" y="5159097"/>
            <a:ext cx="51587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Strategies for Solution Implementation</a:t>
            </a:r>
            <a:endParaRPr lang="en-US" sz="2187" dirty="0"/>
          </a:p>
        </p:txBody>
      </p:sp>
      <p:sp>
        <p:nvSpPr>
          <p:cNvPr id="12" name="Text 10"/>
          <p:cNvSpPr/>
          <p:nvPr/>
        </p:nvSpPr>
        <p:spPr>
          <a:xfrm>
            <a:off x="7041713" y="5728454"/>
            <a:ext cx="6755487"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Stakeholder engagement, education and training, pilot testing, transparent communication, sustainability planning, and celebrating success.</a:t>
            </a:r>
            <a:endParaRPr lang="en-US" sz="1750" dirty="0"/>
          </a:p>
        </p:txBody>
      </p:sp>
      <p:pic>
        <p:nvPicPr>
          <p:cNvPr id="13"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833199" y="1832134"/>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What is Root Cause Analysis?</a:t>
            </a:r>
            <a:endParaRPr lang="en-US" sz="4374" dirty="0"/>
          </a:p>
        </p:txBody>
      </p:sp>
      <p:sp>
        <p:nvSpPr>
          <p:cNvPr id="5" name="Text 3"/>
          <p:cNvSpPr/>
          <p:nvPr/>
        </p:nvSpPr>
        <p:spPr>
          <a:xfrm>
            <a:off x="833199" y="3554135"/>
            <a:ext cx="7477601"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Root Cause Analysis (RCA) is a systematic approach used to identify the underlying causes of problems or incidents in various industries, including healthcare. In the context of quality improvement in healthcare, RCA plays a crucial role in identifying the root causes of medical errors, adverse events, and other quality issues. By addressing these root causes, healthcare organizations can make necessary changes to prevent similar incidents from occurring in the future.</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32934"/>
          </a:xfrm>
          <a:prstGeom prst="rect">
            <a:avLst/>
          </a:prstGeom>
          <a:solidFill>
            <a:srgbClr val="080E26"/>
          </a:solidFill>
          <a:ln w="12740">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32934"/>
          </a:xfrm>
          <a:prstGeom prst="rect">
            <a:avLst/>
          </a:prstGeom>
        </p:spPr>
      </p:pic>
      <p:sp>
        <p:nvSpPr>
          <p:cNvPr id="5" name="Shape 2"/>
          <p:cNvSpPr/>
          <p:nvPr/>
        </p:nvSpPr>
        <p:spPr>
          <a:xfrm>
            <a:off x="0" y="0"/>
            <a:ext cx="14630400" cy="8232934"/>
          </a:xfrm>
          <a:prstGeom prst="rect">
            <a:avLst/>
          </a:prstGeom>
          <a:solidFill>
            <a:srgbClr val="080E26">
              <a:alpha val="80000"/>
            </a:srgbClr>
          </a:solidFill>
          <a:ln/>
        </p:spPr>
        <p:txBody>
          <a:bodyPr/>
          <a:lstStyle/>
          <a:p>
            <a:endParaRPr lang="en-US"/>
          </a:p>
        </p:txBody>
      </p:sp>
      <p:sp>
        <p:nvSpPr>
          <p:cNvPr id="6" name="Text 3"/>
          <p:cNvSpPr/>
          <p:nvPr/>
        </p:nvSpPr>
        <p:spPr>
          <a:xfrm>
            <a:off x="2472928" y="560665"/>
            <a:ext cx="9684544" cy="1274207"/>
          </a:xfrm>
          <a:prstGeom prst="rect">
            <a:avLst/>
          </a:prstGeom>
          <a:noFill/>
          <a:ln/>
        </p:spPr>
        <p:txBody>
          <a:bodyPr wrap="square" rtlCol="0" anchor="t"/>
          <a:lstStyle/>
          <a:p>
            <a:pPr marL="0" indent="0">
              <a:lnSpc>
                <a:spcPts val="5017"/>
              </a:lnSpc>
              <a:buNone/>
            </a:pPr>
            <a:r>
              <a:rPr lang="en-US" sz="4014" dirty="0">
                <a:solidFill>
                  <a:srgbClr val="FFFFFF"/>
                </a:solidFill>
                <a:latin typeface="Fraunces" pitchFamily="34" charset="0"/>
                <a:ea typeface="Fraunces" pitchFamily="34" charset="-122"/>
                <a:cs typeface="Fraunces" pitchFamily="34" charset="-120"/>
              </a:rPr>
              <a:t>The Importance of Root Cause Analysis in Healthcare</a:t>
            </a:r>
            <a:endParaRPr lang="en-US" sz="4014" dirty="0"/>
          </a:p>
        </p:txBody>
      </p:sp>
      <p:sp>
        <p:nvSpPr>
          <p:cNvPr id="7" name="Text 4"/>
          <p:cNvSpPr/>
          <p:nvPr/>
        </p:nvSpPr>
        <p:spPr>
          <a:xfrm>
            <a:off x="2472928" y="2140625"/>
            <a:ext cx="9684544" cy="326112"/>
          </a:xfrm>
          <a:prstGeom prst="rect">
            <a:avLst/>
          </a:prstGeom>
          <a:noFill/>
          <a:ln/>
        </p:spPr>
        <p:txBody>
          <a:bodyPr wrap="non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Root Cause Analysis is an essential tool in healthcare quality improvement for several reasons:</a:t>
            </a:r>
            <a:endParaRPr lang="en-US" sz="1605" dirty="0"/>
          </a:p>
        </p:txBody>
      </p:sp>
      <p:sp>
        <p:nvSpPr>
          <p:cNvPr id="8" name="Shape 5"/>
          <p:cNvSpPr/>
          <p:nvPr/>
        </p:nvSpPr>
        <p:spPr>
          <a:xfrm>
            <a:off x="2472928" y="2855357"/>
            <a:ext cx="458629" cy="458629"/>
          </a:xfrm>
          <a:prstGeom prst="roundRect">
            <a:avLst>
              <a:gd name="adj" fmla="val 20005"/>
            </a:avLst>
          </a:prstGeom>
          <a:solidFill>
            <a:srgbClr val="283157"/>
          </a:solidFill>
          <a:ln w="12740">
            <a:solidFill>
              <a:srgbClr val="303B69"/>
            </a:solidFill>
            <a:prstDash val="solid"/>
          </a:ln>
        </p:spPr>
        <p:txBody>
          <a:bodyPr/>
          <a:lstStyle/>
          <a:p>
            <a:endParaRPr lang="en-US"/>
          </a:p>
        </p:txBody>
      </p:sp>
      <p:sp>
        <p:nvSpPr>
          <p:cNvPr id="9" name="Text 6"/>
          <p:cNvSpPr/>
          <p:nvPr/>
        </p:nvSpPr>
        <p:spPr>
          <a:xfrm>
            <a:off x="2633662" y="2893457"/>
            <a:ext cx="137160" cy="382310"/>
          </a:xfrm>
          <a:prstGeom prst="rect">
            <a:avLst/>
          </a:prstGeom>
          <a:noFill/>
          <a:ln/>
        </p:spPr>
        <p:txBody>
          <a:bodyPr wrap="none" rtlCol="0" anchor="t"/>
          <a:lstStyle/>
          <a:p>
            <a:pPr marL="0" indent="0" algn="ctr">
              <a:lnSpc>
                <a:spcPts val="3010"/>
              </a:lnSpc>
              <a:buNone/>
            </a:pPr>
            <a:r>
              <a:rPr lang="en-US" sz="2408" dirty="0">
                <a:solidFill>
                  <a:srgbClr val="EBECEF"/>
                </a:solidFill>
                <a:latin typeface="Fraunces" pitchFamily="34" charset="0"/>
                <a:ea typeface="Fraunces" pitchFamily="34" charset="-122"/>
                <a:cs typeface="Fraunces" pitchFamily="34" charset="-120"/>
              </a:rPr>
              <a:t>1</a:t>
            </a:r>
            <a:endParaRPr lang="en-US" sz="2408" dirty="0"/>
          </a:p>
        </p:txBody>
      </p:sp>
      <p:sp>
        <p:nvSpPr>
          <p:cNvPr id="10" name="Text 7"/>
          <p:cNvSpPr/>
          <p:nvPr/>
        </p:nvSpPr>
        <p:spPr>
          <a:xfrm>
            <a:off x="3135392" y="2925366"/>
            <a:ext cx="2429828" cy="637223"/>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Identifying system weaknesses</a:t>
            </a:r>
            <a:endParaRPr lang="en-US" sz="2007" dirty="0"/>
          </a:p>
        </p:txBody>
      </p:sp>
      <p:sp>
        <p:nvSpPr>
          <p:cNvPr id="11" name="Text 8"/>
          <p:cNvSpPr/>
          <p:nvPr/>
        </p:nvSpPr>
        <p:spPr>
          <a:xfrm>
            <a:off x="3135392" y="3766423"/>
            <a:ext cx="2429828" cy="3261122"/>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RCA helps in uncovering system weaknesses, vulnerabilities, and failures that contribute to adverse events. It allows healthcare institutions to address underlying issues affecting patient safety and quality of care.</a:t>
            </a:r>
            <a:endParaRPr lang="en-US" sz="1605" dirty="0"/>
          </a:p>
        </p:txBody>
      </p:sp>
      <p:sp>
        <p:nvSpPr>
          <p:cNvPr id="12" name="Shape 9"/>
          <p:cNvSpPr/>
          <p:nvPr/>
        </p:nvSpPr>
        <p:spPr>
          <a:xfrm>
            <a:off x="5769054" y="2855357"/>
            <a:ext cx="458629" cy="458629"/>
          </a:xfrm>
          <a:prstGeom prst="roundRect">
            <a:avLst>
              <a:gd name="adj" fmla="val 20005"/>
            </a:avLst>
          </a:prstGeom>
          <a:solidFill>
            <a:srgbClr val="283157"/>
          </a:solidFill>
          <a:ln w="12740">
            <a:solidFill>
              <a:srgbClr val="303B69"/>
            </a:solidFill>
            <a:prstDash val="solid"/>
          </a:ln>
        </p:spPr>
        <p:txBody>
          <a:bodyPr/>
          <a:lstStyle/>
          <a:p>
            <a:endParaRPr lang="en-US"/>
          </a:p>
        </p:txBody>
      </p:sp>
      <p:sp>
        <p:nvSpPr>
          <p:cNvPr id="13" name="Text 10"/>
          <p:cNvSpPr/>
          <p:nvPr/>
        </p:nvSpPr>
        <p:spPr>
          <a:xfrm>
            <a:off x="5906929" y="2893457"/>
            <a:ext cx="182880" cy="382310"/>
          </a:xfrm>
          <a:prstGeom prst="rect">
            <a:avLst/>
          </a:prstGeom>
          <a:noFill/>
          <a:ln/>
        </p:spPr>
        <p:txBody>
          <a:bodyPr wrap="none" rtlCol="0" anchor="t"/>
          <a:lstStyle/>
          <a:p>
            <a:pPr marL="0" indent="0" algn="ctr">
              <a:lnSpc>
                <a:spcPts val="3010"/>
              </a:lnSpc>
              <a:buNone/>
            </a:pPr>
            <a:r>
              <a:rPr lang="en-US" sz="2408" dirty="0">
                <a:solidFill>
                  <a:srgbClr val="EBECEF"/>
                </a:solidFill>
                <a:latin typeface="Fraunces" pitchFamily="34" charset="0"/>
                <a:ea typeface="Fraunces" pitchFamily="34" charset="-122"/>
                <a:cs typeface="Fraunces" pitchFamily="34" charset="-120"/>
              </a:rPr>
              <a:t>2</a:t>
            </a:r>
            <a:endParaRPr lang="en-US" sz="2408" dirty="0"/>
          </a:p>
        </p:txBody>
      </p:sp>
      <p:sp>
        <p:nvSpPr>
          <p:cNvPr id="14" name="Text 11"/>
          <p:cNvSpPr/>
          <p:nvPr/>
        </p:nvSpPr>
        <p:spPr>
          <a:xfrm>
            <a:off x="6431518" y="2925366"/>
            <a:ext cx="2429828" cy="637223"/>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Preventing recurrence</a:t>
            </a:r>
            <a:endParaRPr lang="en-US" sz="2007" dirty="0"/>
          </a:p>
        </p:txBody>
      </p:sp>
      <p:sp>
        <p:nvSpPr>
          <p:cNvPr id="15" name="Text 12"/>
          <p:cNvSpPr/>
          <p:nvPr/>
        </p:nvSpPr>
        <p:spPr>
          <a:xfrm>
            <a:off x="6431518" y="3766423"/>
            <a:ext cx="2429828" cy="3587234"/>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By identifying and addressing root causes, RCA prevents the recurrence of similar incidents in the future. This leads to a reduction in patient harm, improved patient outcomes, and a safer healthcare environment.</a:t>
            </a:r>
            <a:endParaRPr lang="en-US" sz="1605" dirty="0"/>
          </a:p>
        </p:txBody>
      </p:sp>
      <p:sp>
        <p:nvSpPr>
          <p:cNvPr id="16" name="Shape 13"/>
          <p:cNvSpPr/>
          <p:nvPr/>
        </p:nvSpPr>
        <p:spPr>
          <a:xfrm>
            <a:off x="9065181" y="2855357"/>
            <a:ext cx="458629" cy="458629"/>
          </a:xfrm>
          <a:prstGeom prst="roundRect">
            <a:avLst>
              <a:gd name="adj" fmla="val 20005"/>
            </a:avLst>
          </a:prstGeom>
          <a:solidFill>
            <a:srgbClr val="283157"/>
          </a:solidFill>
          <a:ln w="12740">
            <a:solidFill>
              <a:srgbClr val="303B69"/>
            </a:solidFill>
            <a:prstDash val="solid"/>
          </a:ln>
        </p:spPr>
        <p:txBody>
          <a:bodyPr/>
          <a:lstStyle/>
          <a:p>
            <a:endParaRPr lang="en-US"/>
          </a:p>
        </p:txBody>
      </p:sp>
      <p:sp>
        <p:nvSpPr>
          <p:cNvPr id="17" name="Text 14"/>
          <p:cNvSpPr/>
          <p:nvPr/>
        </p:nvSpPr>
        <p:spPr>
          <a:xfrm>
            <a:off x="9210675" y="2893457"/>
            <a:ext cx="167640" cy="382310"/>
          </a:xfrm>
          <a:prstGeom prst="rect">
            <a:avLst/>
          </a:prstGeom>
          <a:noFill/>
          <a:ln/>
        </p:spPr>
        <p:txBody>
          <a:bodyPr wrap="none" rtlCol="0" anchor="t"/>
          <a:lstStyle/>
          <a:p>
            <a:pPr marL="0" indent="0" algn="ctr">
              <a:lnSpc>
                <a:spcPts val="3010"/>
              </a:lnSpc>
              <a:buNone/>
            </a:pPr>
            <a:r>
              <a:rPr lang="en-US" sz="2408" dirty="0">
                <a:solidFill>
                  <a:srgbClr val="EBECEF"/>
                </a:solidFill>
                <a:latin typeface="Fraunces" pitchFamily="34" charset="0"/>
                <a:ea typeface="Fraunces" pitchFamily="34" charset="-122"/>
                <a:cs typeface="Fraunces" pitchFamily="34" charset="-120"/>
              </a:rPr>
              <a:t>3</a:t>
            </a:r>
            <a:endParaRPr lang="en-US" sz="2408" dirty="0"/>
          </a:p>
        </p:txBody>
      </p:sp>
      <p:sp>
        <p:nvSpPr>
          <p:cNvPr id="18" name="Text 15"/>
          <p:cNvSpPr/>
          <p:nvPr/>
        </p:nvSpPr>
        <p:spPr>
          <a:xfrm>
            <a:off x="9727644" y="2925366"/>
            <a:ext cx="2429828" cy="955834"/>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Continuous learning and improvement</a:t>
            </a:r>
            <a:endParaRPr lang="en-US" sz="2007" dirty="0"/>
          </a:p>
        </p:txBody>
      </p:sp>
      <p:sp>
        <p:nvSpPr>
          <p:cNvPr id="19" name="Text 16"/>
          <p:cNvSpPr/>
          <p:nvPr/>
        </p:nvSpPr>
        <p:spPr>
          <a:xfrm>
            <a:off x="9727644" y="4085034"/>
            <a:ext cx="2429828" cy="3587234"/>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RCA encourages a culture of continuous learning and improvement within healthcare organizations. It promotes open communication, collaboration, and proactive problem-solving.</a:t>
            </a:r>
            <a:endParaRPr lang="en-US" sz="160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2062</Words>
  <Application>Microsoft Office PowerPoint</Application>
  <PresentationFormat>Custom</PresentationFormat>
  <Paragraphs>210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Epilogue</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 Analysis in Quality Improvement in Healthcare</dc:title>
  <dc:subject/>
  <dc:creator/>
  <cp:lastModifiedBy/>
  <cp:revision>1</cp:revision>
  <dcterms:created xsi:type="dcterms:W3CDTF">2023-08-30T18:44:03Z</dcterms:created>
  <dcterms:modified xsi:type="dcterms:W3CDTF">2023-08-30T18:44:32Z</dcterms:modified>
</cp:coreProperties>
</file>