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58"/>
  </p:normalViewPr>
  <p:slideViewPr>
    <p:cSldViewPr snapToGrid="0" snapToObjects="1">
      <p:cViewPr varScale="1">
        <p:scale>
          <a:sx n="101" d="100"/>
          <a:sy n="101" d="100"/>
        </p:scale>
        <p:origin x="7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Oxytocin is the key to evoking empathy in your audience. Empathy will help your audience trust you more and become more generous. To produce this chemical, you will need </a:t>
            </a:r>
            <a:r>
              <a:rPr lang="en-US" b="1" dirty="0"/>
              <a:t>tell stories that tug at the heart strings and make your audience feel more human</a:t>
            </a:r>
            <a:r>
              <a:rPr lang="en-US" dirty="0"/>
              <a: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24CD6-24D4-8942-A181-44CFBBCD248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10235032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24CD6-24D4-8942-A181-44CFBBCD248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40295502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24CD6-24D4-8942-A181-44CFBBCD248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30126673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72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24CD6-24D4-8942-A181-44CFBBCD248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25012259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24CD6-24D4-8942-A181-44CFBBCD2482}"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5264832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24CD6-24D4-8942-A181-44CFBBCD2482}"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17230883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24CD6-24D4-8942-A181-44CFBBCD2482}" type="datetimeFigureOut">
              <a:rPr lang="en-US" smtClean="0"/>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3228440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24CD6-24D4-8942-A181-44CFBBCD2482}" type="datetimeFigureOut">
              <a:rPr lang="en-US" smtClean="0"/>
              <a:t>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4169768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24CD6-24D4-8942-A181-44CFBBCD2482}" type="datetimeFigureOut">
              <a:rPr lang="en-US" smtClean="0"/>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23506079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8724CD6-24D4-8942-A181-44CFBBCD2482}"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37780024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8724CD6-24D4-8942-A181-44CFBBCD2482}"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A9AC4-93F8-6046-8606-922EB46D4774}" type="slidenum">
              <a:rPr lang="en-US" smtClean="0"/>
              <a:t>‹#›</a:t>
            </a:fld>
            <a:endParaRPr lang="en-US"/>
          </a:p>
        </p:txBody>
      </p:sp>
    </p:spTree>
    <p:extLst>
      <p:ext uri="{BB962C8B-B14F-4D97-AF65-F5344CB8AC3E}">
        <p14:creationId xmlns:p14="http://schemas.microsoft.com/office/powerpoint/2010/main" val="25711225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28724CD6-24D4-8942-A181-44CFBBCD2482}" type="datetimeFigureOut">
              <a:rPr lang="en-US" smtClean="0"/>
              <a:t>2/20/24</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ED8A9AC4-93F8-6046-8606-922EB46D4774}" type="slidenum">
              <a:rPr lang="en-US" smtClean="0"/>
              <a:t>‹#›</a:t>
            </a:fld>
            <a:endParaRPr lang="en-US"/>
          </a:p>
        </p:txBody>
      </p:sp>
    </p:spTree>
    <p:extLst>
      <p:ext uri="{BB962C8B-B14F-4D97-AF65-F5344CB8AC3E}">
        <p14:creationId xmlns:p14="http://schemas.microsoft.com/office/powerpoint/2010/main" val="3786519919"/>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Shape 1"/>
          <p:cNvSpPr/>
          <p:nvPr/>
        </p:nvSpPr>
        <p:spPr>
          <a:xfrm>
            <a:off x="0" y="0"/>
            <a:ext cx="5486400" cy="8229600"/>
          </a:xfrm>
          <a:prstGeom prst="rect">
            <a:avLst/>
          </a:prstGeom>
          <a:solidFill>
            <a:srgbClr val="010303"/>
          </a:solidFill>
          <a:ln/>
        </p:spPr>
        <p:txBody>
          <a:bodyPr/>
          <a:lstStyle/>
          <a:p>
            <a:endParaRPr lang="en-US" dirty="0"/>
          </a:p>
        </p:txBody>
      </p:sp>
      <p:sp>
        <p:nvSpPr>
          <p:cNvPr id="5" name="Text 2"/>
          <p:cNvSpPr/>
          <p:nvPr/>
        </p:nvSpPr>
        <p:spPr>
          <a:xfrm>
            <a:off x="6231255" y="1076563"/>
            <a:ext cx="7654290" cy="1489710"/>
          </a:xfrm>
          <a:prstGeom prst="rect">
            <a:avLst/>
          </a:prstGeom>
          <a:noFill/>
          <a:ln/>
        </p:spPr>
        <p:txBody>
          <a:bodyPr wrap="square" rtlCol="0" anchor="t"/>
          <a:lstStyle/>
          <a:p>
            <a:pPr marL="0" indent="0">
              <a:lnSpc>
                <a:spcPts val="5866"/>
              </a:lnSpc>
              <a:buNone/>
            </a:pPr>
            <a:r>
              <a:rPr lang="en-US" sz="4693" b="1" dirty="0">
                <a:solidFill>
                  <a:srgbClr val="FFFFFF"/>
                </a:solidFill>
                <a:latin typeface="Instrument Sans" pitchFamily="34" charset="0"/>
                <a:ea typeface="Instrument Sans" pitchFamily="34" charset="-122"/>
                <a:cs typeface="Instrument Sans" pitchFamily="34" charset="-120"/>
              </a:rPr>
              <a:t>Understanding the Power of Storytelling in Sales</a:t>
            </a:r>
            <a:endParaRPr lang="en-US" sz="4693" dirty="0"/>
          </a:p>
        </p:txBody>
      </p:sp>
      <p:sp>
        <p:nvSpPr>
          <p:cNvPr id="6" name="Text 3"/>
          <p:cNvSpPr/>
          <p:nvPr/>
        </p:nvSpPr>
        <p:spPr>
          <a:xfrm>
            <a:off x="6231255" y="2864168"/>
            <a:ext cx="7654290" cy="1905952"/>
          </a:xfrm>
          <a:prstGeom prst="rect">
            <a:avLst/>
          </a:prstGeom>
          <a:noFill/>
          <a:ln/>
        </p:spPr>
        <p:txBody>
          <a:bodyPr wrap="square" rtlCol="0" anchor="t"/>
          <a:lstStyle/>
          <a:p>
            <a:pPr marL="0" indent="0">
              <a:lnSpc>
                <a:spcPts val="2503"/>
              </a:lnSpc>
              <a:buNone/>
            </a:pPr>
            <a:r>
              <a:rPr lang="en-US" sz="1564" dirty="0">
                <a:solidFill>
                  <a:srgbClr val="CFD0D8"/>
                </a:solidFill>
                <a:latin typeface="Instrument Sans" pitchFamily="34" charset="0"/>
                <a:ea typeface="Instrument Sans" pitchFamily="34" charset="-122"/>
                <a:cs typeface="Instrument Sans" pitchFamily="34" charset="-120"/>
              </a:rPr>
              <a:t>In the realm of sales, the art of storytelling emerges as a pivotal skill, transcending the traditional focus on product features and benefits. Modern sales professionals leverage storytelling to forge emotional connections, establish trust, and drive sales success. This intricate dance of narrative and persuasion is not just an art; it is deeply rooted in our psychological makeup, resonating with both the rational and emotional aspects of the human brain.</a:t>
            </a:r>
            <a:endParaRPr lang="en-US" sz="1564" dirty="0"/>
          </a:p>
        </p:txBody>
      </p:sp>
      <p:sp>
        <p:nvSpPr>
          <p:cNvPr id="7" name="Text 4"/>
          <p:cNvSpPr/>
          <p:nvPr/>
        </p:nvSpPr>
        <p:spPr>
          <a:xfrm>
            <a:off x="6231255" y="4993600"/>
            <a:ext cx="7654290" cy="1588294"/>
          </a:xfrm>
          <a:prstGeom prst="rect">
            <a:avLst/>
          </a:prstGeom>
          <a:noFill/>
          <a:ln/>
        </p:spPr>
        <p:txBody>
          <a:bodyPr wrap="square" rtlCol="0" anchor="t"/>
          <a:lstStyle/>
          <a:p>
            <a:pPr marL="0" indent="0">
              <a:lnSpc>
                <a:spcPts val="2503"/>
              </a:lnSpc>
              <a:buNone/>
            </a:pPr>
            <a:r>
              <a:rPr lang="en-US" sz="1564" dirty="0">
                <a:solidFill>
                  <a:srgbClr val="CFD0D8"/>
                </a:solidFill>
                <a:latin typeface="Instrument Sans" pitchFamily="34" charset="0"/>
                <a:ea typeface="Instrument Sans" pitchFamily="34" charset="-122"/>
                <a:cs typeface="Instrument Sans" pitchFamily="34" charset="-120"/>
              </a:rPr>
              <a:t>As we embark on this exploration of storytelling's influence in sales, we delve into the psychological underpinnings, the crafting of compelling narratives, and the scientific evidence that underscores its effectiveness. Join us in uncovering the strategies that transform storytelling from a mere communication tool into a potent catalyst for sales achievement.</a:t>
            </a:r>
            <a:endParaRPr lang="en-US" sz="1564"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Text 1"/>
          <p:cNvSpPr/>
          <p:nvPr/>
        </p:nvSpPr>
        <p:spPr>
          <a:xfrm>
            <a:off x="2037993" y="2087523"/>
            <a:ext cx="9086850" cy="694373"/>
          </a:xfrm>
          <a:prstGeom prst="rect">
            <a:avLst/>
          </a:prstGeom>
          <a:noFill/>
          <a:ln/>
        </p:spPr>
        <p:txBody>
          <a:bodyPr wrap="none" rtlCol="0" anchor="t"/>
          <a:lstStyle/>
          <a:p>
            <a:pPr marL="0" indent="0">
              <a:lnSpc>
                <a:spcPts val="5468"/>
              </a:lnSpc>
              <a:buNone/>
            </a:pPr>
            <a:r>
              <a:rPr lang="en-US" sz="4374" b="1" dirty="0">
                <a:solidFill>
                  <a:srgbClr val="FFFFFF"/>
                </a:solidFill>
                <a:latin typeface="Instrument Sans" pitchFamily="34" charset="0"/>
                <a:ea typeface="Instrument Sans" pitchFamily="34" charset="-122"/>
                <a:cs typeface="Instrument Sans" pitchFamily="34" charset="-120"/>
              </a:rPr>
              <a:t>Course Impact and Personalization</a:t>
            </a:r>
            <a:endParaRPr lang="en-US" sz="4374" dirty="0"/>
          </a:p>
        </p:txBody>
      </p:sp>
      <p:pic>
        <p:nvPicPr>
          <p:cNvPr id="5" name="Image 1" descr="preencoded.png"/>
          <p:cNvPicPr>
            <a:picLocks noChangeAspect="1"/>
          </p:cNvPicPr>
          <p:nvPr/>
        </p:nvPicPr>
        <p:blipFill>
          <a:blip r:embed="rId4"/>
          <a:stretch>
            <a:fillRect/>
          </a:stretch>
        </p:blipFill>
        <p:spPr>
          <a:xfrm>
            <a:off x="2037993" y="3226237"/>
            <a:ext cx="444341" cy="444341"/>
          </a:xfrm>
          <a:prstGeom prst="rect">
            <a:avLst/>
          </a:prstGeom>
        </p:spPr>
      </p:pic>
      <p:sp>
        <p:nvSpPr>
          <p:cNvPr id="6" name="Text 2"/>
          <p:cNvSpPr/>
          <p:nvPr/>
        </p:nvSpPr>
        <p:spPr>
          <a:xfrm>
            <a:off x="2037993" y="3892748"/>
            <a:ext cx="2373392" cy="347186"/>
          </a:xfrm>
          <a:prstGeom prst="rect">
            <a:avLst/>
          </a:prstGeom>
          <a:noFill/>
          <a:ln/>
        </p:spPr>
        <p:txBody>
          <a:bodyPr wrap="none" rtlCol="0" anchor="t"/>
          <a:lstStyle/>
          <a:p>
            <a:pPr marL="0" indent="0" algn="l">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Skill Development</a:t>
            </a:r>
            <a:endParaRPr lang="en-US" sz="2187" dirty="0"/>
          </a:p>
        </p:txBody>
      </p:sp>
      <p:sp>
        <p:nvSpPr>
          <p:cNvPr id="7" name="Text 3"/>
          <p:cNvSpPr/>
          <p:nvPr/>
        </p:nvSpPr>
        <p:spPr>
          <a:xfrm>
            <a:off x="2037993" y="4373166"/>
            <a:ext cx="2388632" cy="1066205"/>
          </a:xfrm>
          <a:prstGeom prst="rect">
            <a:avLst/>
          </a:prstGeom>
          <a:noFill/>
          <a:ln/>
        </p:spPr>
        <p:txBody>
          <a:bodyPr wrap="square" rtlCol="0" anchor="t"/>
          <a:lstStyle/>
          <a:p>
            <a:pPr marL="0" indent="0" algn="l">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Develop storytelling, empathy, and strategic sales planning skills.</a:t>
            </a:r>
            <a:endParaRPr lang="en-US" sz="1750" dirty="0"/>
          </a:p>
        </p:txBody>
      </p:sp>
      <p:pic>
        <p:nvPicPr>
          <p:cNvPr id="8" name="Image 2" descr="preencoded.png"/>
          <p:cNvPicPr>
            <a:picLocks noChangeAspect="1"/>
          </p:cNvPicPr>
          <p:nvPr/>
        </p:nvPicPr>
        <p:blipFill>
          <a:blip r:embed="rId5"/>
          <a:stretch>
            <a:fillRect/>
          </a:stretch>
        </p:blipFill>
        <p:spPr>
          <a:xfrm>
            <a:off x="4759881" y="3226237"/>
            <a:ext cx="444341" cy="444341"/>
          </a:xfrm>
          <a:prstGeom prst="rect">
            <a:avLst/>
          </a:prstGeom>
        </p:spPr>
      </p:pic>
      <p:sp>
        <p:nvSpPr>
          <p:cNvPr id="9" name="Text 4"/>
          <p:cNvSpPr/>
          <p:nvPr/>
        </p:nvSpPr>
        <p:spPr>
          <a:xfrm>
            <a:off x="4759881" y="3892748"/>
            <a:ext cx="2221944" cy="347186"/>
          </a:xfrm>
          <a:prstGeom prst="rect">
            <a:avLst/>
          </a:prstGeom>
          <a:noFill/>
          <a:ln/>
        </p:spPr>
        <p:txBody>
          <a:bodyPr wrap="none" rtlCol="0" anchor="t"/>
          <a:lstStyle/>
          <a:p>
            <a:pPr marL="0" indent="0" algn="l">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Confidence</a:t>
            </a:r>
            <a:endParaRPr lang="en-US" sz="2187" dirty="0"/>
          </a:p>
        </p:txBody>
      </p:sp>
      <p:sp>
        <p:nvSpPr>
          <p:cNvPr id="10" name="Text 5"/>
          <p:cNvSpPr/>
          <p:nvPr/>
        </p:nvSpPr>
        <p:spPr>
          <a:xfrm>
            <a:off x="4759881" y="4373166"/>
            <a:ext cx="2388632" cy="1421606"/>
          </a:xfrm>
          <a:prstGeom prst="rect">
            <a:avLst/>
          </a:prstGeom>
          <a:noFill/>
          <a:ln/>
        </p:spPr>
        <p:txBody>
          <a:bodyPr wrap="square" rtlCol="0" anchor="t"/>
          <a:lstStyle/>
          <a:p>
            <a:pPr marL="0" indent="0" algn="l">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Build confidence in storytelling and sales abilities through practice.</a:t>
            </a:r>
            <a:endParaRPr lang="en-US" sz="1750" dirty="0"/>
          </a:p>
        </p:txBody>
      </p:sp>
      <p:pic>
        <p:nvPicPr>
          <p:cNvPr id="11" name="Image 3" descr="preencoded.png"/>
          <p:cNvPicPr>
            <a:picLocks noChangeAspect="1"/>
          </p:cNvPicPr>
          <p:nvPr/>
        </p:nvPicPr>
        <p:blipFill>
          <a:blip r:embed="rId6"/>
          <a:stretch>
            <a:fillRect/>
          </a:stretch>
        </p:blipFill>
        <p:spPr>
          <a:xfrm>
            <a:off x="7481768" y="3226237"/>
            <a:ext cx="444341" cy="444341"/>
          </a:xfrm>
          <a:prstGeom prst="rect">
            <a:avLst/>
          </a:prstGeom>
        </p:spPr>
      </p:pic>
      <p:sp>
        <p:nvSpPr>
          <p:cNvPr id="12" name="Text 6"/>
          <p:cNvSpPr/>
          <p:nvPr/>
        </p:nvSpPr>
        <p:spPr>
          <a:xfrm>
            <a:off x="7481768" y="3892748"/>
            <a:ext cx="2221944" cy="347186"/>
          </a:xfrm>
          <a:prstGeom prst="rect">
            <a:avLst/>
          </a:prstGeom>
          <a:noFill/>
          <a:ln/>
        </p:spPr>
        <p:txBody>
          <a:bodyPr wrap="none" rtlCol="0" anchor="t"/>
          <a:lstStyle/>
          <a:p>
            <a:pPr marL="0" indent="0" algn="l">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Customization</a:t>
            </a:r>
            <a:endParaRPr lang="en-US" sz="2187" dirty="0"/>
          </a:p>
        </p:txBody>
      </p:sp>
      <p:sp>
        <p:nvSpPr>
          <p:cNvPr id="13" name="Text 7"/>
          <p:cNvSpPr/>
          <p:nvPr/>
        </p:nvSpPr>
        <p:spPr>
          <a:xfrm>
            <a:off x="7481768" y="4373166"/>
            <a:ext cx="2388632" cy="1421606"/>
          </a:xfrm>
          <a:prstGeom prst="rect">
            <a:avLst/>
          </a:prstGeom>
          <a:noFill/>
          <a:ln/>
        </p:spPr>
        <p:txBody>
          <a:bodyPr wrap="square" rtlCol="0" anchor="t"/>
          <a:lstStyle/>
          <a:p>
            <a:pPr marL="0" indent="0" algn="l">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Create a personalized approach that aligns with individual strengths.</a:t>
            </a:r>
            <a:endParaRPr lang="en-US" sz="1750" dirty="0"/>
          </a:p>
        </p:txBody>
      </p:sp>
      <p:pic>
        <p:nvPicPr>
          <p:cNvPr id="14" name="Image 4" descr="preencoded.png"/>
          <p:cNvPicPr>
            <a:picLocks noChangeAspect="1"/>
          </p:cNvPicPr>
          <p:nvPr/>
        </p:nvPicPr>
        <p:blipFill>
          <a:blip r:embed="rId7"/>
          <a:stretch>
            <a:fillRect/>
          </a:stretch>
        </p:blipFill>
        <p:spPr>
          <a:xfrm>
            <a:off x="10203656" y="3226237"/>
            <a:ext cx="444341" cy="444341"/>
          </a:xfrm>
          <a:prstGeom prst="rect">
            <a:avLst/>
          </a:prstGeom>
        </p:spPr>
      </p:pic>
      <p:sp>
        <p:nvSpPr>
          <p:cNvPr id="15" name="Text 8"/>
          <p:cNvSpPr/>
          <p:nvPr/>
        </p:nvSpPr>
        <p:spPr>
          <a:xfrm>
            <a:off x="10203656" y="3892748"/>
            <a:ext cx="2388751" cy="694373"/>
          </a:xfrm>
          <a:prstGeom prst="rect">
            <a:avLst/>
          </a:prstGeom>
          <a:noFill/>
          <a:ln/>
        </p:spPr>
        <p:txBody>
          <a:bodyPr wrap="square" rtlCol="0" anchor="t"/>
          <a:lstStyle/>
          <a:p>
            <a:pPr marL="0" indent="0" algn="l">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Action Orientation</a:t>
            </a:r>
            <a:endParaRPr lang="en-US" sz="2187" dirty="0"/>
          </a:p>
        </p:txBody>
      </p:sp>
      <p:sp>
        <p:nvSpPr>
          <p:cNvPr id="16" name="Text 9"/>
          <p:cNvSpPr/>
          <p:nvPr/>
        </p:nvSpPr>
        <p:spPr>
          <a:xfrm>
            <a:off x="10203656" y="4720352"/>
            <a:ext cx="2388751" cy="1421606"/>
          </a:xfrm>
          <a:prstGeom prst="rect">
            <a:avLst/>
          </a:prstGeom>
          <a:noFill/>
          <a:ln/>
        </p:spPr>
        <p:txBody>
          <a:bodyPr wrap="square" rtlCol="0" anchor="t"/>
          <a:lstStyle/>
          <a:p>
            <a:pPr marL="0" indent="0" algn="l">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Focus on actionable strategies for immediate application in sales roles.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Text 1"/>
          <p:cNvSpPr/>
          <p:nvPr/>
        </p:nvSpPr>
        <p:spPr>
          <a:xfrm>
            <a:off x="2037993" y="1936313"/>
            <a:ext cx="10075426" cy="694373"/>
          </a:xfrm>
          <a:prstGeom prst="rect">
            <a:avLst/>
          </a:prstGeom>
          <a:noFill/>
          <a:ln/>
        </p:spPr>
        <p:txBody>
          <a:bodyPr wrap="none" rtlCol="0" anchor="t"/>
          <a:lstStyle/>
          <a:p>
            <a:pPr marL="0" indent="0">
              <a:lnSpc>
                <a:spcPts val="5468"/>
              </a:lnSpc>
              <a:buNone/>
            </a:pPr>
            <a:r>
              <a:rPr lang="en-US" sz="4374" b="1" dirty="0">
                <a:solidFill>
                  <a:srgbClr val="FFFFFF"/>
                </a:solidFill>
                <a:latin typeface="Instrument Sans" pitchFamily="34" charset="0"/>
                <a:ea typeface="Instrument Sans" pitchFamily="34" charset="-122"/>
                <a:cs typeface="Instrument Sans" pitchFamily="34" charset="-120"/>
              </a:rPr>
              <a:t>The Psychology of Storytelling in Sales</a:t>
            </a:r>
            <a:endParaRPr lang="en-US" sz="4374" dirty="0"/>
          </a:p>
        </p:txBody>
      </p:sp>
      <p:sp>
        <p:nvSpPr>
          <p:cNvPr id="5" name="Shape 2"/>
          <p:cNvSpPr/>
          <p:nvPr/>
        </p:nvSpPr>
        <p:spPr>
          <a:xfrm>
            <a:off x="2037993" y="3248620"/>
            <a:ext cx="499943" cy="499943"/>
          </a:xfrm>
          <a:prstGeom prst="roundRect">
            <a:avLst>
              <a:gd name="adj" fmla="val 20000"/>
            </a:avLst>
          </a:prstGeom>
          <a:solidFill>
            <a:srgbClr val="3C3C43"/>
          </a:solidFill>
          <a:ln w="7620">
            <a:solidFill>
              <a:srgbClr val="55555C"/>
            </a:solidFill>
            <a:prstDash val="solid"/>
          </a:ln>
        </p:spPr>
        <p:txBody>
          <a:bodyPr/>
          <a:lstStyle/>
          <a:p>
            <a:endParaRPr lang="en-US"/>
          </a:p>
        </p:txBody>
      </p:sp>
      <p:sp>
        <p:nvSpPr>
          <p:cNvPr id="6" name="Text 3"/>
          <p:cNvSpPr/>
          <p:nvPr/>
        </p:nvSpPr>
        <p:spPr>
          <a:xfrm>
            <a:off x="2223373" y="3290292"/>
            <a:ext cx="129064" cy="416481"/>
          </a:xfrm>
          <a:prstGeom prst="rect">
            <a:avLst/>
          </a:prstGeom>
          <a:noFill/>
          <a:ln/>
        </p:spPr>
        <p:txBody>
          <a:bodyPr wrap="none" rtlCol="0" anchor="t"/>
          <a:lstStyle/>
          <a:p>
            <a:pPr marL="0" indent="0" algn="ctr">
              <a:lnSpc>
                <a:spcPts val="3281"/>
              </a:lnSpc>
              <a:buNone/>
            </a:pPr>
            <a:r>
              <a:rPr lang="en-US" sz="2624" b="1" dirty="0">
                <a:solidFill>
                  <a:srgbClr val="CFD0D8"/>
                </a:solidFill>
                <a:latin typeface="Instrument Sans" pitchFamily="34" charset="0"/>
                <a:ea typeface="Instrument Sans" pitchFamily="34" charset="-122"/>
                <a:cs typeface="Instrument Sans" pitchFamily="34" charset="-120"/>
              </a:rPr>
              <a:t>1</a:t>
            </a:r>
            <a:endParaRPr lang="en-US" sz="2624" dirty="0"/>
          </a:p>
        </p:txBody>
      </p:sp>
      <p:sp>
        <p:nvSpPr>
          <p:cNvPr id="7" name="Text 4"/>
          <p:cNvSpPr/>
          <p:nvPr/>
        </p:nvSpPr>
        <p:spPr>
          <a:xfrm>
            <a:off x="2760107" y="3324939"/>
            <a:ext cx="2221944" cy="347186"/>
          </a:xfrm>
          <a:prstGeom prst="rect">
            <a:avLst/>
          </a:prstGeom>
          <a:noFill/>
          <a:ln/>
        </p:spPr>
        <p:txBody>
          <a:bodyPr wrap="none" rtlCol="0" anchor="t"/>
          <a:lstStyle/>
          <a:p>
            <a:pPr marL="0" indent="0">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Engagement</a:t>
            </a:r>
            <a:endParaRPr lang="en-US" sz="2187" dirty="0"/>
          </a:p>
        </p:txBody>
      </p:sp>
      <p:sp>
        <p:nvSpPr>
          <p:cNvPr id="8" name="Text 5"/>
          <p:cNvSpPr/>
          <p:nvPr/>
        </p:nvSpPr>
        <p:spPr>
          <a:xfrm>
            <a:off x="2760107" y="3805357"/>
            <a:ext cx="2647950" cy="2487811"/>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Storytelling captivates not only the rational mind but also the emotional and empathetic centers of the brain, engaging audiences on multiple levels.</a:t>
            </a:r>
            <a:endParaRPr lang="en-US" sz="1750" dirty="0"/>
          </a:p>
        </p:txBody>
      </p:sp>
      <p:sp>
        <p:nvSpPr>
          <p:cNvPr id="9" name="Shape 6"/>
          <p:cNvSpPr/>
          <p:nvPr/>
        </p:nvSpPr>
        <p:spPr>
          <a:xfrm>
            <a:off x="5630228" y="3248620"/>
            <a:ext cx="499943" cy="499943"/>
          </a:xfrm>
          <a:prstGeom prst="roundRect">
            <a:avLst>
              <a:gd name="adj" fmla="val 20000"/>
            </a:avLst>
          </a:prstGeom>
          <a:solidFill>
            <a:srgbClr val="3C3C43"/>
          </a:solidFill>
          <a:ln w="7620">
            <a:solidFill>
              <a:srgbClr val="55555C"/>
            </a:solidFill>
            <a:prstDash val="solid"/>
          </a:ln>
        </p:spPr>
        <p:txBody>
          <a:bodyPr/>
          <a:lstStyle/>
          <a:p>
            <a:endParaRPr lang="en-US"/>
          </a:p>
        </p:txBody>
      </p:sp>
      <p:sp>
        <p:nvSpPr>
          <p:cNvPr id="10" name="Text 7"/>
          <p:cNvSpPr/>
          <p:nvPr/>
        </p:nvSpPr>
        <p:spPr>
          <a:xfrm>
            <a:off x="5787271" y="3290292"/>
            <a:ext cx="185738" cy="416481"/>
          </a:xfrm>
          <a:prstGeom prst="rect">
            <a:avLst/>
          </a:prstGeom>
          <a:noFill/>
          <a:ln/>
        </p:spPr>
        <p:txBody>
          <a:bodyPr wrap="none" rtlCol="0" anchor="t"/>
          <a:lstStyle/>
          <a:p>
            <a:pPr marL="0" indent="0" algn="ctr">
              <a:lnSpc>
                <a:spcPts val="3281"/>
              </a:lnSpc>
              <a:buNone/>
            </a:pPr>
            <a:r>
              <a:rPr lang="en-US" sz="2624" b="1" dirty="0">
                <a:solidFill>
                  <a:srgbClr val="CFD0D8"/>
                </a:solidFill>
                <a:latin typeface="Instrument Sans" pitchFamily="34" charset="0"/>
                <a:ea typeface="Instrument Sans" pitchFamily="34" charset="-122"/>
                <a:cs typeface="Instrument Sans" pitchFamily="34" charset="-120"/>
              </a:rPr>
              <a:t>2</a:t>
            </a:r>
            <a:endParaRPr lang="en-US" sz="2624" dirty="0"/>
          </a:p>
        </p:txBody>
      </p:sp>
      <p:sp>
        <p:nvSpPr>
          <p:cNvPr id="11" name="Text 8"/>
          <p:cNvSpPr/>
          <p:nvPr/>
        </p:nvSpPr>
        <p:spPr>
          <a:xfrm>
            <a:off x="6352342" y="3324939"/>
            <a:ext cx="2647950" cy="694373"/>
          </a:xfrm>
          <a:prstGeom prst="rect">
            <a:avLst/>
          </a:prstGeom>
          <a:noFill/>
          <a:ln/>
        </p:spPr>
        <p:txBody>
          <a:bodyPr wrap="square" rtlCol="0" anchor="t"/>
          <a:lstStyle/>
          <a:p>
            <a:pPr marL="0" indent="0">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Memorable Experiences</a:t>
            </a:r>
            <a:endParaRPr lang="en-US" sz="2187" dirty="0"/>
          </a:p>
        </p:txBody>
      </p:sp>
      <p:sp>
        <p:nvSpPr>
          <p:cNvPr id="12" name="Text 9"/>
          <p:cNvSpPr/>
          <p:nvPr/>
        </p:nvSpPr>
        <p:spPr>
          <a:xfrm>
            <a:off x="6352342" y="4152543"/>
            <a:ext cx="2647950" cy="1777008"/>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A well-crafted story creates a memorable experience, leaving a lasting impact that facts alone cannot achieve.</a:t>
            </a:r>
            <a:endParaRPr lang="en-US" sz="1750" dirty="0"/>
          </a:p>
        </p:txBody>
      </p:sp>
      <p:sp>
        <p:nvSpPr>
          <p:cNvPr id="13" name="Shape 10"/>
          <p:cNvSpPr/>
          <p:nvPr/>
        </p:nvSpPr>
        <p:spPr>
          <a:xfrm>
            <a:off x="9222462" y="3248620"/>
            <a:ext cx="499943" cy="499943"/>
          </a:xfrm>
          <a:prstGeom prst="roundRect">
            <a:avLst>
              <a:gd name="adj" fmla="val 20000"/>
            </a:avLst>
          </a:prstGeom>
          <a:solidFill>
            <a:srgbClr val="3C3C43"/>
          </a:solidFill>
          <a:ln w="7620">
            <a:solidFill>
              <a:srgbClr val="55555C"/>
            </a:solidFill>
            <a:prstDash val="solid"/>
          </a:ln>
        </p:spPr>
        <p:txBody>
          <a:bodyPr/>
          <a:lstStyle/>
          <a:p>
            <a:endParaRPr lang="en-US"/>
          </a:p>
        </p:txBody>
      </p:sp>
      <p:sp>
        <p:nvSpPr>
          <p:cNvPr id="14" name="Text 11"/>
          <p:cNvSpPr/>
          <p:nvPr/>
        </p:nvSpPr>
        <p:spPr>
          <a:xfrm>
            <a:off x="9375934" y="3290292"/>
            <a:ext cx="193000" cy="416481"/>
          </a:xfrm>
          <a:prstGeom prst="rect">
            <a:avLst/>
          </a:prstGeom>
          <a:noFill/>
          <a:ln/>
        </p:spPr>
        <p:txBody>
          <a:bodyPr wrap="none" rtlCol="0" anchor="t"/>
          <a:lstStyle/>
          <a:p>
            <a:pPr marL="0" indent="0" algn="ctr">
              <a:lnSpc>
                <a:spcPts val="3281"/>
              </a:lnSpc>
              <a:buNone/>
            </a:pPr>
            <a:r>
              <a:rPr lang="en-US" sz="2624" b="1" dirty="0">
                <a:solidFill>
                  <a:srgbClr val="CFD0D8"/>
                </a:solidFill>
                <a:latin typeface="Instrument Sans" pitchFamily="34" charset="0"/>
                <a:ea typeface="Instrument Sans" pitchFamily="34" charset="-122"/>
                <a:cs typeface="Instrument Sans" pitchFamily="34" charset="-120"/>
              </a:rPr>
              <a:t>3</a:t>
            </a:r>
            <a:endParaRPr lang="en-US" sz="2624" dirty="0"/>
          </a:p>
        </p:txBody>
      </p:sp>
      <p:sp>
        <p:nvSpPr>
          <p:cNvPr id="15" name="Text 12"/>
          <p:cNvSpPr/>
          <p:nvPr/>
        </p:nvSpPr>
        <p:spPr>
          <a:xfrm>
            <a:off x="9944576" y="3324939"/>
            <a:ext cx="2221944" cy="347186"/>
          </a:xfrm>
          <a:prstGeom prst="rect">
            <a:avLst/>
          </a:prstGeom>
          <a:noFill/>
          <a:ln/>
        </p:spPr>
        <p:txBody>
          <a:bodyPr wrap="none" rtlCol="0" anchor="t"/>
          <a:lstStyle/>
          <a:p>
            <a:pPr marL="0" indent="0">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Invaluable Asset</a:t>
            </a:r>
            <a:endParaRPr lang="en-US" sz="2187" dirty="0"/>
          </a:p>
        </p:txBody>
      </p:sp>
      <p:sp>
        <p:nvSpPr>
          <p:cNvPr id="16" name="Text 13"/>
          <p:cNvSpPr/>
          <p:nvPr/>
        </p:nvSpPr>
        <p:spPr>
          <a:xfrm>
            <a:off x="9944576" y="3805357"/>
            <a:ext cx="2647950" cy="2132409"/>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As an invaluable asset in the sales process, storytelling can establish a narrative that customers can connect with and remember.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Text 1"/>
          <p:cNvSpPr/>
          <p:nvPr/>
        </p:nvSpPr>
        <p:spPr>
          <a:xfrm>
            <a:off x="2037993" y="2039064"/>
            <a:ext cx="8801933" cy="694373"/>
          </a:xfrm>
          <a:prstGeom prst="rect">
            <a:avLst/>
          </a:prstGeom>
          <a:noFill/>
          <a:ln/>
        </p:spPr>
        <p:txBody>
          <a:bodyPr wrap="none" rtlCol="0" anchor="t"/>
          <a:lstStyle/>
          <a:p>
            <a:pPr marL="0" indent="0">
              <a:lnSpc>
                <a:spcPts val="5468"/>
              </a:lnSpc>
              <a:buNone/>
            </a:pPr>
            <a:r>
              <a:rPr lang="en-US" sz="4374" b="1" dirty="0">
                <a:solidFill>
                  <a:srgbClr val="FFFFFF"/>
                </a:solidFill>
                <a:latin typeface="Instrument Sans" pitchFamily="34" charset="0"/>
                <a:ea typeface="Instrument Sans" pitchFamily="34" charset="-122"/>
                <a:cs typeface="Instrument Sans" pitchFamily="34" charset="-120"/>
              </a:rPr>
              <a:t>Crafting Compelling Sales Stories</a:t>
            </a:r>
            <a:endParaRPr lang="en-US" sz="4374" dirty="0"/>
          </a:p>
        </p:txBody>
      </p:sp>
      <p:sp>
        <p:nvSpPr>
          <p:cNvPr id="5" name="Text 2"/>
          <p:cNvSpPr/>
          <p:nvPr/>
        </p:nvSpPr>
        <p:spPr>
          <a:xfrm>
            <a:off x="2037993" y="3288863"/>
            <a:ext cx="2221944" cy="347186"/>
          </a:xfrm>
          <a:prstGeom prst="rect">
            <a:avLst/>
          </a:prstGeom>
          <a:noFill/>
          <a:ln/>
        </p:spPr>
        <p:txBody>
          <a:bodyPr wrap="none" rtlCol="0" anchor="t"/>
          <a:lstStyle/>
          <a:p>
            <a:pPr marL="0" indent="0">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Characters</a:t>
            </a:r>
            <a:endParaRPr lang="en-US" sz="2187" dirty="0"/>
          </a:p>
        </p:txBody>
      </p:sp>
      <p:sp>
        <p:nvSpPr>
          <p:cNvPr id="6" name="Text 3"/>
          <p:cNvSpPr/>
          <p:nvPr/>
        </p:nvSpPr>
        <p:spPr>
          <a:xfrm>
            <a:off x="2037993" y="3858220"/>
            <a:ext cx="3156347" cy="2132409"/>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Introduce relatable characters such as your company, products, team, and clients, highlighting your unique selling points to bring your story to life.</a:t>
            </a:r>
            <a:endParaRPr lang="en-US" sz="1750" dirty="0"/>
          </a:p>
        </p:txBody>
      </p:sp>
      <p:sp>
        <p:nvSpPr>
          <p:cNvPr id="7" name="Text 4"/>
          <p:cNvSpPr/>
          <p:nvPr/>
        </p:nvSpPr>
        <p:spPr>
          <a:xfrm>
            <a:off x="5743932" y="3288863"/>
            <a:ext cx="2221944" cy="347186"/>
          </a:xfrm>
          <a:prstGeom prst="rect">
            <a:avLst/>
          </a:prstGeom>
          <a:noFill/>
          <a:ln/>
        </p:spPr>
        <p:txBody>
          <a:bodyPr wrap="none" rtlCol="0" anchor="t"/>
          <a:lstStyle/>
          <a:p>
            <a:pPr marL="0" indent="0">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Conflict</a:t>
            </a:r>
            <a:endParaRPr lang="en-US" sz="2187" dirty="0"/>
          </a:p>
        </p:txBody>
      </p:sp>
      <p:sp>
        <p:nvSpPr>
          <p:cNvPr id="8" name="Text 5"/>
          <p:cNvSpPr/>
          <p:nvPr/>
        </p:nvSpPr>
        <p:spPr>
          <a:xfrm>
            <a:off x="5743932" y="3858220"/>
            <a:ext cx="3156347" cy="1777008"/>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Emphasize the challenges and problems your customers face, driving the narrative forward and making it engaging.</a:t>
            </a:r>
            <a:endParaRPr lang="en-US" sz="1750" dirty="0"/>
          </a:p>
        </p:txBody>
      </p:sp>
      <p:sp>
        <p:nvSpPr>
          <p:cNvPr id="9" name="Text 6"/>
          <p:cNvSpPr/>
          <p:nvPr/>
        </p:nvSpPr>
        <p:spPr>
          <a:xfrm>
            <a:off x="9449872" y="3288863"/>
            <a:ext cx="2221944" cy="347186"/>
          </a:xfrm>
          <a:prstGeom prst="rect">
            <a:avLst/>
          </a:prstGeom>
          <a:noFill/>
          <a:ln/>
        </p:spPr>
        <p:txBody>
          <a:bodyPr wrap="none" rtlCol="0" anchor="t"/>
          <a:lstStyle/>
          <a:p>
            <a:pPr marL="0" indent="0">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Resolution</a:t>
            </a:r>
            <a:endParaRPr lang="en-US" sz="2187" dirty="0"/>
          </a:p>
        </p:txBody>
      </p:sp>
      <p:sp>
        <p:nvSpPr>
          <p:cNvPr id="10" name="Text 7"/>
          <p:cNvSpPr/>
          <p:nvPr/>
        </p:nvSpPr>
        <p:spPr>
          <a:xfrm>
            <a:off x="9449872" y="3858220"/>
            <a:ext cx="3156347" cy="1777008"/>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Showcase your product or service as the hero that resolves the conflict, demonstrating the value your business offers.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Shape 1"/>
          <p:cNvSpPr/>
          <p:nvPr/>
        </p:nvSpPr>
        <p:spPr>
          <a:xfrm>
            <a:off x="10972800" y="0"/>
            <a:ext cx="3657600" cy="8229600"/>
          </a:xfrm>
          <a:prstGeom prst="rect">
            <a:avLst/>
          </a:prstGeom>
          <a:solidFill>
            <a:srgbClr val="010303"/>
          </a:solidFill>
          <a:ln/>
        </p:spPr>
        <p:txBody>
          <a:bodyPr/>
          <a:lstStyle/>
          <a:p>
            <a:endParaRPr lang="en-US"/>
          </a:p>
        </p:txBody>
      </p:sp>
      <p:sp>
        <p:nvSpPr>
          <p:cNvPr id="5" name="Text 2"/>
          <p:cNvSpPr/>
          <p:nvPr/>
        </p:nvSpPr>
        <p:spPr>
          <a:xfrm>
            <a:off x="833199" y="1136452"/>
            <a:ext cx="9306401" cy="1388745"/>
          </a:xfrm>
          <a:prstGeom prst="rect">
            <a:avLst/>
          </a:prstGeom>
          <a:noFill/>
          <a:ln/>
        </p:spPr>
        <p:txBody>
          <a:bodyPr wrap="square" rtlCol="0" anchor="t"/>
          <a:lstStyle/>
          <a:p>
            <a:pPr marL="0" indent="0">
              <a:lnSpc>
                <a:spcPts val="5468"/>
              </a:lnSpc>
              <a:buNone/>
            </a:pPr>
            <a:r>
              <a:rPr lang="en-US" sz="4374" b="1" dirty="0">
                <a:solidFill>
                  <a:srgbClr val="FFFFFF"/>
                </a:solidFill>
                <a:latin typeface="Instrument Sans" pitchFamily="34" charset="0"/>
                <a:ea typeface="Instrument Sans" pitchFamily="34" charset="-122"/>
                <a:cs typeface="Instrument Sans" pitchFamily="34" charset="-120"/>
              </a:rPr>
              <a:t>The Science Behind Storytelling in Sales</a:t>
            </a:r>
            <a:endParaRPr lang="en-US" sz="4374" dirty="0"/>
          </a:p>
        </p:txBody>
      </p:sp>
      <p:sp>
        <p:nvSpPr>
          <p:cNvPr id="6" name="Shape 3"/>
          <p:cNvSpPr/>
          <p:nvPr/>
        </p:nvSpPr>
        <p:spPr>
          <a:xfrm>
            <a:off x="833199" y="2858453"/>
            <a:ext cx="4542115" cy="2361605"/>
          </a:xfrm>
          <a:prstGeom prst="roundRect">
            <a:avLst>
              <a:gd name="adj" fmla="val 4234"/>
            </a:avLst>
          </a:prstGeom>
          <a:solidFill>
            <a:srgbClr val="3C3C43"/>
          </a:solidFill>
          <a:ln w="7620">
            <a:solidFill>
              <a:srgbClr val="55555C"/>
            </a:solidFill>
            <a:prstDash val="solid"/>
          </a:ln>
        </p:spPr>
        <p:txBody>
          <a:bodyPr/>
          <a:lstStyle/>
          <a:p>
            <a:endParaRPr lang="en-US"/>
          </a:p>
        </p:txBody>
      </p:sp>
      <p:sp>
        <p:nvSpPr>
          <p:cNvPr id="7" name="Text 4"/>
          <p:cNvSpPr/>
          <p:nvPr/>
        </p:nvSpPr>
        <p:spPr>
          <a:xfrm>
            <a:off x="1062990" y="3088243"/>
            <a:ext cx="2261592" cy="347186"/>
          </a:xfrm>
          <a:prstGeom prst="rect">
            <a:avLst/>
          </a:prstGeom>
          <a:noFill/>
          <a:ln/>
        </p:spPr>
        <p:txBody>
          <a:bodyPr wrap="none" rtlCol="0" anchor="t"/>
          <a:lstStyle/>
          <a:p>
            <a:pPr marL="0" indent="0">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Oxytocin Release</a:t>
            </a:r>
            <a:endParaRPr lang="en-US" sz="2187" dirty="0"/>
          </a:p>
        </p:txBody>
      </p:sp>
      <p:sp>
        <p:nvSpPr>
          <p:cNvPr id="8" name="Text 5"/>
          <p:cNvSpPr/>
          <p:nvPr/>
        </p:nvSpPr>
        <p:spPr>
          <a:xfrm>
            <a:off x="1062990" y="3568660"/>
            <a:ext cx="4082534"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Stories trigger the release of oxytocin, fostering trust and empathy between the storyteller and the audience.</a:t>
            </a:r>
            <a:endParaRPr lang="en-US" sz="1750" dirty="0"/>
          </a:p>
        </p:txBody>
      </p:sp>
      <p:sp>
        <p:nvSpPr>
          <p:cNvPr id="9" name="Shape 6"/>
          <p:cNvSpPr/>
          <p:nvPr/>
        </p:nvSpPr>
        <p:spPr>
          <a:xfrm>
            <a:off x="5597485" y="2858453"/>
            <a:ext cx="4542115" cy="2361605"/>
          </a:xfrm>
          <a:prstGeom prst="roundRect">
            <a:avLst>
              <a:gd name="adj" fmla="val 4234"/>
            </a:avLst>
          </a:prstGeom>
          <a:solidFill>
            <a:srgbClr val="3C3C43"/>
          </a:solidFill>
          <a:ln w="7620">
            <a:solidFill>
              <a:srgbClr val="55555C"/>
            </a:solidFill>
            <a:prstDash val="solid"/>
          </a:ln>
        </p:spPr>
        <p:txBody>
          <a:bodyPr/>
          <a:lstStyle/>
          <a:p>
            <a:endParaRPr lang="en-US"/>
          </a:p>
        </p:txBody>
      </p:sp>
      <p:sp>
        <p:nvSpPr>
          <p:cNvPr id="10" name="Text 7"/>
          <p:cNvSpPr/>
          <p:nvPr/>
        </p:nvSpPr>
        <p:spPr>
          <a:xfrm>
            <a:off x="5827276" y="3088243"/>
            <a:ext cx="2221944" cy="347186"/>
          </a:xfrm>
          <a:prstGeom prst="rect">
            <a:avLst/>
          </a:prstGeom>
          <a:noFill/>
          <a:ln/>
        </p:spPr>
        <p:txBody>
          <a:bodyPr wrap="none" rtlCol="0" anchor="t"/>
          <a:lstStyle/>
          <a:p>
            <a:pPr marL="0" indent="0">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Memorability</a:t>
            </a:r>
            <a:endParaRPr lang="en-US" sz="2187" dirty="0"/>
          </a:p>
        </p:txBody>
      </p:sp>
      <p:sp>
        <p:nvSpPr>
          <p:cNvPr id="11" name="Text 8"/>
          <p:cNvSpPr/>
          <p:nvPr/>
        </p:nvSpPr>
        <p:spPr>
          <a:xfrm>
            <a:off x="5827276" y="3568660"/>
            <a:ext cx="4082534" cy="1421606"/>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Information presented in a story format is up to 22 times more memorable than facts alone, enhancing message retention.</a:t>
            </a:r>
            <a:endParaRPr lang="en-US" sz="1750" dirty="0"/>
          </a:p>
        </p:txBody>
      </p:sp>
      <p:sp>
        <p:nvSpPr>
          <p:cNvPr id="12" name="Shape 9"/>
          <p:cNvSpPr/>
          <p:nvPr/>
        </p:nvSpPr>
        <p:spPr>
          <a:xfrm>
            <a:off x="833199" y="5442228"/>
            <a:ext cx="9306401" cy="1650802"/>
          </a:xfrm>
          <a:prstGeom prst="roundRect">
            <a:avLst>
              <a:gd name="adj" fmla="val 6057"/>
            </a:avLst>
          </a:prstGeom>
          <a:solidFill>
            <a:srgbClr val="3C3C43"/>
          </a:solidFill>
          <a:ln w="7620">
            <a:solidFill>
              <a:srgbClr val="55555C"/>
            </a:solidFill>
            <a:prstDash val="solid"/>
          </a:ln>
        </p:spPr>
        <p:txBody>
          <a:bodyPr/>
          <a:lstStyle/>
          <a:p>
            <a:endParaRPr lang="en-US"/>
          </a:p>
        </p:txBody>
      </p:sp>
      <p:sp>
        <p:nvSpPr>
          <p:cNvPr id="13" name="Text 10"/>
          <p:cNvSpPr/>
          <p:nvPr/>
        </p:nvSpPr>
        <p:spPr>
          <a:xfrm>
            <a:off x="1062990" y="5672018"/>
            <a:ext cx="2221944" cy="347186"/>
          </a:xfrm>
          <a:prstGeom prst="rect">
            <a:avLst/>
          </a:prstGeom>
          <a:noFill/>
          <a:ln/>
        </p:spPr>
        <p:txBody>
          <a:bodyPr wrap="none" rtlCol="0" anchor="t"/>
          <a:lstStyle/>
          <a:p>
            <a:pPr marL="0" indent="0">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Trust Building</a:t>
            </a:r>
            <a:endParaRPr lang="en-US" sz="2187" dirty="0"/>
          </a:p>
        </p:txBody>
      </p:sp>
      <p:sp>
        <p:nvSpPr>
          <p:cNvPr id="14" name="Text 11"/>
          <p:cNvSpPr/>
          <p:nvPr/>
        </p:nvSpPr>
        <p:spPr>
          <a:xfrm>
            <a:off x="1062990" y="6152436"/>
            <a:ext cx="8846820"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The chemical reactions in the brain during storytelling contribute to building trust and rapport in sales interactions.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Shape 1"/>
          <p:cNvSpPr/>
          <p:nvPr/>
        </p:nvSpPr>
        <p:spPr>
          <a:xfrm>
            <a:off x="0" y="0"/>
            <a:ext cx="3657600" cy="8229600"/>
          </a:xfrm>
          <a:prstGeom prst="rect">
            <a:avLst/>
          </a:prstGeom>
          <a:solidFill>
            <a:srgbClr val="010303"/>
          </a:solidFill>
          <a:ln/>
        </p:spPr>
        <p:txBody>
          <a:bodyPr/>
          <a:lstStyle/>
          <a:p>
            <a:endParaRPr lang="en-US"/>
          </a:p>
        </p:txBody>
      </p:sp>
      <p:sp>
        <p:nvSpPr>
          <p:cNvPr id="5" name="Text 2"/>
          <p:cNvSpPr/>
          <p:nvPr/>
        </p:nvSpPr>
        <p:spPr>
          <a:xfrm>
            <a:off x="4483894" y="607576"/>
            <a:ext cx="9320213" cy="1377077"/>
          </a:xfrm>
          <a:prstGeom prst="rect">
            <a:avLst/>
          </a:prstGeom>
          <a:noFill/>
          <a:ln/>
        </p:spPr>
        <p:txBody>
          <a:bodyPr wrap="square" rtlCol="0" anchor="t"/>
          <a:lstStyle/>
          <a:p>
            <a:pPr marL="0" indent="0">
              <a:lnSpc>
                <a:spcPts val="5422"/>
              </a:lnSpc>
              <a:buNone/>
            </a:pPr>
            <a:r>
              <a:rPr lang="en-US" sz="4338" b="1" dirty="0">
                <a:solidFill>
                  <a:srgbClr val="FFFFFF"/>
                </a:solidFill>
                <a:latin typeface="Instrument Sans" pitchFamily="34" charset="0"/>
                <a:ea typeface="Instrument Sans" pitchFamily="34" charset="-122"/>
                <a:cs typeface="Instrument Sans" pitchFamily="34" charset="-120"/>
              </a:rPr>
              <a:t>The Role of Emotional Connection in Sales</a:t>
            </a:r>
            <a:endParaRPr lang="en-US" sz="4338" dirty="0"/>
          </a:p>
        </p:txBody>
      </p:sp>
      <p:sp>
        <p:nvSpPr>
          <p:cNvPr id="6" name="Shape 3"/>
          <p:cNvSpPr/>
          <p:nvPr/>
        </p:nvSpPr>
        <p:spPr>
          <a:xfrm>
            <a:off x="4792385" y="2315170"/>
            <a:ext cx="44053" cy="5306854"/>
          </a:xfrm>
          <a:prstGeom prst="roundRect">
            <a:avLst>
              <a:gd name="adj" fmla="val 225099"/>
            </a:avLst>
          </a:prstGeom>
          <a:solidFill>
            <a:srgbClr val="55555C"/>
          </a:solidFill>
          <a:ln/>
        </p:spPr>
        <p:txBody>
          <a:bodyPr/>
          <a:lstStyle/>
          <a:p>
            <a:endParaRPr lang="en-US"/>
          </a:p>
        </p:txBody>
      </p:sp>
      <p:sp>
        <p:nvSpPr>
          <p:cNvPr id="7" name="Shape 4"/>
          <p:cNvSpPr/>
          <p:nvPr/>
        </p:nvSpPr>
        <p:spPr>
          <a:xfrm>
            <a:off x="5062299" y="2713077"/>
            <a:ext cx="771168" cy="44053"/>
          </a:xfrm>
          <a:prstGeom prst="roundRect">
            <a:avLst>
              <a:gd name="adj" fmla="val 225099"/>
            </a:avLst>
          </a:prstGeom>
          <a:solidFill>
            <a:srgbClr val="55555C"/>
          </a:solidFill>
          <a:ln/>
        </p:spPr>
        <p:txBody>
          <a:bodyPr/>
          <a:lstStyle/>
          <a:p>
            <a:endParaRPr lang="en-US"/>
          </a:p>
        </p:txBody>
      </p:sp>
      <p:sp>
        <p:nvSpPr>
          <p:cNvPr id="8" name="Shape 5"/>
          <p:cNvSpPr/>
          <p:nvPr/>
        </p:nvSpPr>
        <p:spPr>
          <a:xfrm>
            <a:off x="4566523" y="2487335"/>
            <a:ext cx="495776" cy="495776"/>
          </a:xfrm>
          <a:prstGeom prst="roundRect">
            <a:avLst>
              <a:gd name="adj" fmla="val 20002"/>
            </a:avLst>
          </a:prstGeom>
          <a:solidFill>
            <a:srgbClr val="3C3C43"/>
          </a:solidFill>
          <a:ln w="7620">
            <a:solidFill>
              <a:srgbClr val="55555C"/>
            </a:solidFill>
            <a:prstDash val="solid"/>
          </a:ln>
        </p:spPr>
        <p:txBody>
          <a:bodyPr/>
          <a:lstStyle/>
          <a:p>
            <a:endParaRPr lang="en-US"/>
          </a:p>
        </p:txBody>
      </p:sp>
      <p:sp>
        <p:nvSpPr>
          <p:cNvPr id="9" name="Text 6"/>
          <p:cNvSpPr/>
          <p:nvPr/>
        </p:nvSpPr>
        <p:spPr>
          <a:xfrm>
            <a:off x="4750475" y="2528649"/>
            <a:ext cx="127873" cy="413147"/>
          </a:xfrm>
          <a:prstGeom prst="rect">
            <a:avLst/>
          </a:prstGeom>
          <a:noFill/>
          <a:ln/>
        </p:spPr>
        <p:txBody>
          <a:bodyPr wrap="none" rtlCol="0" anchor="t"/>
          <a:lstStyle/>
          <a:p>
            <a:pPr marL="0" indent="0" algn="ctr">
              <a:lnSpc>
                <a:spcPts val="3253"/>
              </a:lnSpc>
              <a:buNone/>
            </a:pPr>
            <a:r>
              <a:rPr lang="en-US" sz="2603" b="1" dirty="0">
                <a:solidFill>
                  <a:srgbClr val="CFD0D8"/>
                </a:solidFill>
                <a:latin typeface="Instrument Sans" pitchFamily="34" charset="0"/>
                <a:ea typeface="Instrument Sans" pitchFamily="34" charset="-122"/>
                <a:cs typeface="Instrument Sans" pitchFamily="34" charset="-120"/>
              </a:rPr>
              <a:t>1</a:t>
            </a:r>
            <a:endParaRPr lang="en-US" sz="2603" dirty="0"/>
          </a:p>
        </p:txBody>
      </p:sp>
      <p:sp>
        <p:nvSpPr>
          <p:cNvPr id="10" name="Text 7"/>
          <p:cNvSpPr/>
          <p:nvPr/>
        </p:nvSpPr>
        <p:spPr>
          <a:xfrm>
            <a:off x="6026348" y="2535436"/>
            <a:ext cx="2595086" cy="344329"/>
          </a:xfrm>
          <a:prstGeom prst="rect">
            <a:avLst/>
          </a:prstGeom>
          <a:noFill/>
          <a:ln/>
        </p:spPr>
        <p:txBody>
          <a:bodyPr wrap="none" rtlCol="0" anchor="t"/>
          <a:lstStyle/>
          <a:p>
            <a:pPr marL="0" indent="0" algn="l">
              <a:lnSpc>
                <a:spcPts val="2711"/>
              </a:lnSpc>
              <a:buNone/>
            </a:pPr>
            <a:r>
              <a:rPr lang="en-US" sz="2169" b="1" dirty="0">
                <a:solidFill>
                  <a:srgbClr val="CFD0D8"/>
                </a:solidFill>
                <a:latin typeface="Instrument Sans" pitchFamily="34" charset="0"/>
                <a:ea typeface="Instrument Sans" pitchFamily="34" charset="-122"/>
                <a:cs typeface="Instrument Sans" pitchFamily="34" charset="-120"/>
              </a:rPr>
              <a:t>Engage Emotionally</a:t>
            </a:r>
            <a:endParaRPr lang="en-US" sz="2169" dirty="0"/>
          </a:p>
        </p:txBody>
      </p:sp>
      <p:sp>
        <p:nvSpPr>
          <p:cNvPr id="11" name="Text 8"/>
          <p:cNvSpPr/>
          <p:nvPr/>
        </p:nvSpPr>
        <p:spPr>
          <a:xfrm>
            <a:off x="6026348" y="3011924"/>
            <a:ext cx="7777758" cy="705088"/>
          </a:xfrm>
          <a:prstGeom prst="rect">
            <a:avLst/>
          </a:prstGeom>
          <a:noFill/>
          <a:ln/>
        </p:spPr>
        <p:txBody>
          <a:bodyPr wrap="square" rtlCol="0" anchor="t"/>
          <a:lstStyle/>
          <a:p>
            <a:pPr marL="0" indent="0" algn="l">
              <a:lnSpc>
                <a:spcPts val="2776"/>
              </a:lnSpc>
              <a:buNone/>
            </a:pPr>
            <a:r>
              <a:rPr lang="en-US" sz="1735" dirty="0">
                <a:solidFill>
                  <a:srgbClr val="CFD0D8"/>
                </a:solidFill>
                <a:latin typeface="Instrument Sans" pitchFamily="34" charset="0"/>
                <a:ea typeface="Instrument Sans" pitchFamily="34" charset="-122"/>
                <a:cs typeface="Instrument Sans" pitchFamily="34" charset="-120"/>
              </a:rPr>
              <a:t>Creating an emotional connection through storytelling establishes trust and deepens the relationship with the audience.</a:t>
            </a:r>
            <a:endParaRPr lang="en-US" sz="1735" dirty="0"/>
          </a:p>
        </p:txBody>
      </p:sp>
      <p:sp>
        <p:nvSpPr>
          <p:cNvPr id="12" name="Shape 9"/>
          <p:cNvSpPr/>
          <p:nvPr/>
        </p:nvSpPr>
        <p:spPr>
          <a:xfrm>
            <a:off x="5062299" y="4555450"/>
            <a:ext cx="771168" cy="44053"/>
          </a:xfrm>
          <a:prstGeom prst="roundRect">
            <a:avLst>
              <a:gd name="adj" fmla="val 225099"/>
            </a:avLst>
          </a:prstGeom>
          <a:solidFill>
            <a:srgbClr val="55555C"/>
          </a:solidFill>
          <a:ln/>
        </p:spPr>
        <p:txBody>
          <a:bodyPr/>
          <a:lstStyle/>
          <a:p>
            <a:endParaRPr lang="en-US"/>
          </a:p>
        </p:txBody>
      </p:sp>
      <p:sp>
        <p:nvSpPr>
          <p:cNvPr id="13" name="Shape 10"/>
          <p:cNvSpPr/>
          <p:nvPr/>
        </p:nvSpPr>
        <p:spPr>
          <a:xfrm>
            <a:off x="4566523" y="4329708"/>
            <a:ext cx="495776" cy="495776"/>
          </a:xfrm>
          <a:prstGeom prst="roundRect">
            <a:avLst>
              <a:gd name="adj" fmla="val 20002"/>
            </a:avLst>
          </a:prstGeom>
          <a:solidFill>
            <a:srgbClr val="3C3C43"/>
          </a:solidFill>
          <a:ln w="7620">
            <a:solidFill>
              <a:srgbClr val="55555C"/>
            </a:solidFill>
            <a:prstDash val="solid"/>
          </a:ln>
        </p:spPr>
        <p:txBody>
          <a:bodyPr/>
          <a:lstStyle/>
          <a:p>
            <a:endParaRPr lang="en-US"/>
          </a:p>
        </p:txBody>
      </p:sp>
      <p:sp>
        <p:nvSpPr>
          <p:cNvPr id="14" name="Text 11"/>
          <p:cNvSpPr/>
          <p:nvPr/>
        </p:nvSpPr>
        <p:spPr>
          <a:xfrm>
            <a:off x="4722376" y="4371023"/>
            <a:ext cx="184071" cy="413147"/>
          </a:xfrm>
          <a:prstGeom prst="rect">
            <a:avLst/>
          </a:prstGeom>
          <a:noFill/>
          <a:ln/>
        </p:spPr>
        <p:txBody>
          <a:bodyPr wrap="none" rtlCol="0" anchor="t"/>
          <a:lstStyle/>
          <a:p>
            <a:pPr marL="0" indent="0" algn="ctr">
              <a:lnSpc>
                <a:spcPts val="3253"/>
              </a:lnSpc>
              <a:buNone/>
            </a:pPr>
            <a:r>
              <a:rPr lang="en-US" sz="2603" b="1" dirty="0">
                <a:solidFill>
                  <a:srgbClr val="CFD0D8"/>
                </a:solidFill>
                <a:latin typeface="Instrument Sans" pitchFamily="34" charset="0"/>
                <a:ea typeface="Instrument Sans" pitchFamily="34" charset="-122"/>
                <a:cs typeface="Instrument Sans" pitchFamily="34" charset="-120"/>
              </a:rPr>
              <a:t>2</a:t>
            </a:r>
            <a:endParaRPr lang="en-US" sz="2603" dirty="0"/>
          </a:p>
        </p:txBody>
      </p:sp>
      <p:sp>
        <p:nvSpPr>
          <p:cNvPr id="15" name="Text 12"/>
          <p:cNvSpPr/>
          <p:nvPr/>
        </p:nvSpPr>
        <p:spPr>
          <a:xfrm>
            <a:off x="6026348" y="4377809"/>
            <a:ext cx="2679263" cy="344329"/>
          </a:xfrm>
          <a:prstGeom prst="rect">
            <a:avLst/>
          </a:prstGeom>
          <a:noFill/>
          <a:ln/>
        </p:spPr>
        <p:txBody>
          <a:bodyPr wrap="none" rtlCol="0" anchor="t"/>
          <a:lstStyle/>
          <a:p>
            <a:pPr marL="0" indent="0" algn="l">
              <a:lnSpc>
                <a:spcPts val="2711"/>
              </a:lnSpc>
              <a:buNone/>
            </a:pPr>
            <a:r>
              <a:rPr lang="en-US" sz="2169" b="1" dirty="0">
                <a:solidFill>
                  <a:srgbClr val="CFD0D8"/>
                </a:solidFill>
                <a:latin typeface="Instrument Sans" pitchFamily="34" charset="0"/>
                <a:ea typeface="Instrument Sans" pitchFamily="34" charset="-122"/>
                <a:cs typeface="Instrument Sans" pitchFamily="34" charset="-120"/>
              </a:rPr>
              <a:t>Relatable Anecdotes</a:t>
            </a:r>
            <a:endParaRPr lang="en-US" sz="2169" dirty="0"/>
          </a:p>
        </p:txBody>
      </p:sp>
      <p:sp>
        <p:nvSpPr>
          <p:cNvPr id="16" name="Text 13"/>
          <p:cNvSpPr/>
          <p:nvPr/>
        </p:nvSpPr>
        <p:spPr>
          <a:xfrm>
            <a:off x="6026348" y="4854297"/>
            <a:ext cx="7777758" cy="705088"/>
          </a:xfrm>
          <a:prstGeom prst="rect">
            <a:avLst/>
          </a:prstGeom>
          <a:noFill/>
          <a:ln/>
        </p:spPr>
        <p:txBody>
          <a:bodyPr wrap="square" rtlCol="0" anchor="t"/>
          <a:lstStyle/>
          <a:p>
            <a:pPr marL="0" indent="0" algn="l">
              <a:lnSpc>
                <a:spcPts val="2776"/>
              </a:lnSpc>
              <a:buNone/>
            </a:pPr>
            <a:r>
              <a:rPr lang="en-US" sz="1735" dirty="0">
                <a:solidFill>
                  <a:srgbClr val="CFD0D8"/>
                </a:solidFill>
                <a:latin typeface="Instrument Sans" pitchFamily="34" charset="0"/>
                <a:ea typeface="Instrument Sans" pitchFamily="34" charset="-122"/>
                <a:cs typeface="Instrument Sans" pitchFamily="34" charset="-120"/>
              </a:rPr>
              <a:t>Incorporate anecdotes and real-world examples to make stories impactful and emotionally resonant.</a:t>
            </a:r>
            <a:endParaRPr lang="en-US" sz="1735" dirty="0"/>
          </a:p>
        </p:txBody>
      </p:sp>
      <p:sp>
        <p:nvSpPr>
          <p:cNvPr id="17" name="Shape 14"/>
          <p:cNvSpPr/>
          <p:nvPr/>
        </p:nvSpPr>
        <p:spPr>
          <a:xfrm>
            <a:off x="5062299" y="6397823"/>
            <a:ext cx="771168" cy="44053"/>
          </a:xfrm>
          <a:prstGeom prst="roundRect">
            <a:avLst>
              <a:gd name="adj" fmla="val 225099"/>
            </a:avLst>
          </a:prstGeom>
          <a:solidFill>
            <a:srgbClr val="55555C"/>
          </a:solidFill>
          <a:ln/>
        </p:spPr>
        <p:txBody>
          <a:bodyPr/>
          <a:lstStyle/>
          <a:p>
            <a:endParaRPr lang="en-US"/>
          </a:p>
        </p:txBody>
      </p:sp>
      <p:sp>
        <p:nvSpPr>
          <p:cNvPr id="18" name="Shape 15"/>
          <p:cNvSpPr/>
          <p:nvPr/>
        </p:nvSpPr>
        <p:spPr>
          <a:xfrm>
            <a:off x="4566523" y="6172081"/>
            <a:ext cx="495776" cy="495776"/>
          </a:xfrm>
          <a:prstGeom prst="roundRect">
            <a:avLst>
              <a:gd name="adj" fmla="val 20002"/>
            </a:avLst>
          </a:prstGeom>
          <a:solidFill>
            <a:srgbClr val="3C3C43"/>
          </a:solidFill>
          <a:ln w="7620">
            <a:solidFill>
              <a:srgbClr val="55555C"/>
            </a:solidFill>
            <a:prstDash val="solid"/>
          </a:ln>
        </p:spPr>
        <p:txBody>
          <a:bodyPr/>
          <a:lstStyle/>
          <a:p>
            <a:endParaRPr lang="en-US"/>
          </a:p>
        </p:txBody>
      </p:sp>
      <p:sp>
        <p:nvSpPr>
          <p:cNvPr id="19" name="Text 16"/>
          <p:cNvSpPr/>
          <p:nvPr/>
        </p:nvSpPr>
        <p:spPr>
          <a:xfrm>
            <a:off x="4718685" y="6213396"/>
            <a:ext cx="191333" cy="413147"/>
          </a:xfrm>
          <a:prstGeom prst="rect">
            <a:avLst/>
          </a:prstGeom>
          <a:noFill/>
          <a:ln/>
        </p:spPr>
        <p:txBody>
          <a:bodyPr wrap="none" rtlCol="0" anchor="t"/>
          <a:lstStyle/>
          <a:p>
            <a:pPr marL="0" indent="0" algn="ctr">
              <a:lnSpc>
                <a:spcPts val="3253"/>
              </a:lnSpc>
              <a:buNone/>
            </a:pPr>
            <a:r>
              <a:rPr lang="en-US" sz="2603" b="1" dirty="0">
                <a:solidFill>
                  <a:srgbClr val="CFD0D8"/>
                </a:solidFill>
                <a:latin typeface="Instrument Sans" pitchFamily="34" charset="0"/>
                <a:ea typeface="Instrument Sans" pitchFamily="34" charset="-122"/>
                <a:cs typeface="Instrument Sans" pitchFamily="34" charset="-120"/>
              </a:rPr>
              <a:t>3</a:t>
            </a:r>
            <a:endParaRPr lang="en-US" sz="2603" dirty="0"/>
          </a:p>
        </p:txBody>
      </p:sp>
      <p:sp>
        <p:nvSpPr>
          <p:cNvPr id="20" name="Text 17"/>
          <p:cNvSpPr/>
          <p:nvPr/>
        </p:nvSpPr>
        <p:spPr>
          <a:xfrm>
            <a:off x="6026348" y="6220182"/>
            <a:ext cx="2742247" cy="344329"/>
          </a:xfrm>
          <a:prstGeom prst="rect">
            <a:avLst/>
          </a:prstGeom>
          <a:noFill/>
          <a:ln/>
        </p:spPr>
        <p:txBody>
          <a:bodyPr wrap="none" rtlCol="0" anchor="t"/>
          <a:lstStyle/>
          <a:p>
            <a:pPr marL="0" indent="0" algn="l">
              <a:lnSpc>
                <a:spcPts val="2711"/>
              </a:lnSpc>
              <a:buNone/>
            </a:pPr>
            <a:r>
              <a:rPr lang="en-US" sz="2169" b="1" dirty="0">
                <a:solidFill>
                  <a:srgbClr val="CFD0D8"/>
                </a:solidFill>
                <a:latin typeface="Instrument Sans" pitchFamily="34" charset="0"/>
                <a:ea typeface="Instrument Sans" pitchFamily="34" charset="-122"/>
                <a:cs typeface="Instrument Sans" pitchFamily="34" charset="-120"/>
              </a:rPr>
              <a:t>Trust and Investment</a:t>
            </a:r>
            <a:endParaRPr lang="en-US" sz="2169" dirty="0"/>
          </a:p>
        </p:txBody>
      </p:sp>
      <p:sp>
        <p:nvSpPr>
          <p:cNvPr id="21" name="Text 18"/>
          <p:cNvSpPr/>
          <p:nvPr/>
        </p:nvSpPr>
        <p:spPr>
          <a:xfrm>
            <a:off x="6026348" y="6696670"/>
            <a:ext cx="7777758" cy="705088"/>
          </a:xfrm>
          <a:prstGeom prst="rect">
            <a:avLst/>
          </a:prstGeom>
          <a:noFill/>
          <a:ln/>
        </p:spPr>
        <p:txBody>
          <a:bodyPr wrap="square" rtlCol="0" anchor="t"/>
          <a:lstStyle/>
          <a:p>
            <a:pPr marL="0" indent="0" algn="l">
              <a:lnSpc>
                <a:spcPts val="2776"/>
              </a:lnSpc>
              <a:buNone/>
            </a:pPr>
            <a:r>
              <a:rPr lang="en-US" sz="1735" dirty="0">
                <a:solidFill>
                  <a:srgbClr val="CFD0D8"/>
                </a:solidFill>
                <a:latin typeface="Instrument Sans" pitchFamily="34" charset="0"/>
                <a:ea typeface="Instrument Sans" pitchFamily="34" charset="-122"/>
                <a:cs typeface="Instrument Sans" pitchFamily="34" charset="-120"/>
              </a:rPr>
              <a:t>Emotional engagement encourages potential clients to invest in your solution, leading to sales success.</a:t>
            </a:r>
            <a:endParaRPr lang="en-US" sz="173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791"/>
          </a:xfrm>
          <a:prstGeom prst="rect">
            <a:avLst/>
          </a:prstGeom>
          <a:solidFill>
            <a:srgbClr val="2A2A2D">
              <a:alpha val="75000"/>
            </a:srgbClr>
          </a:solidFill>
          <a:ln/>
        </p:spPr>
        <p:txBody>
          <a:bodyPr/>
          <a:lstStyle/>
          <a:p>
            <a:endParaRPr lang="en-US"/>
          </a:p>
        </p:txBody>
      </p:sp>
      <p:sp>
        <p:nvSpPr>
          <p:cNvPr id="4" name="Shape 1"/>
          <p:cNvSpPr/>
          <p:nvPr/>
        </p:nvSpPr>
        <p:spPr>
          <a:xfrm>
            <a:off x="10972800" y="0"/>
            <a:ext cx="3657600" cy="8230791"/>
          </a:xfrm>
          <a:prstGeom prst="rect">
            <a:avLst/>
          </a:prstGeom>
          <a:solidFill>
            <a:srgbClr val="010303"/>
          </a:solidFill>
          <a:ln/>
        </p:spPr>
        <p:txBody>
          <a:bodyPr/>
          <a:lstStyle/>
          <a:p>
            <a:endParaRPr lang="en-US"/>
          </a:p>
        </p:txBody>
      </p:sp>
      <p:sp>
        <p:nvSpPr>
          <p:cNvPr id="5" name="Text 2"/>
          <p:cNvSpPr/>
          <p:nvPr/>
        </p:nvSpPr>
        <p:spPr>
          <a:xfrm>
            <a:off x="828556" y="607576"/>
            <a:ext cx="9315688" cy="1381125"/>
          </a:xfrm>
          <a:prstGeom prst="rect">
            <a:avLst/>
          </a:prstGeom>
          <a:noFill/>
          <a:ln/>
        </p:spPr>
        <p:txBody>
          <a:bodyPr wrap="square" rtlCol="0" anchor="t"/>
          <a:lstStyle/>
          <a:p>
            <a:pPr marL="0" indent="0">
              <a:lnSpc>
                <a:spcPts val="5437"/>
              </a:lnSpc>
              <a:buNone/>
            </a:pPr>
            <a:r>
              <a:rPr lang="en-US" sz="4350" b="1" dirty="0">
                <a:solidFill>
                  <a:srgbClr val="FFFFFF"/>
                </a:solidFill>
                <a:latin typeface="Instrument Sans" pitchFamily="34" charset="0"/>
                <a:ea typeface="Instrument Sans" pitchFamily="34" charset="-122"/>
                <a:cs typeface="Instrument Sans" pitchFamily="34" charset="-120"/>
              </a:rPr>
              <a:t>Practical Strategies for Effective Sales Storytelling</a:t>
            </a:r>
            <a:endParaRPr lang="en-US" sz="4350" dirty="0"/>
          </a:p>
        </p:txBody>
      </p:sp>
      <p:pic>
        <p:nvPicPr>
          <p:cNvPr id="6" name="Image 1" descr="preencoded.png"/>
          <p:cNvPicPr>
            <a:picLocks noChangeAspect="1"/>
          </p:cNvPicPr>
          <p:nvPr/>
        </p:nvPicPr>
        <p:blipFill>
          <a:blip r:embed="rId4"/>
          <a:stretch>
            <a:fillRect/>
          </a:stretch>
        </p:blipFill>
        <p:spPr>
          <a:xfrm>
            <a:off x="828556" y="2320052"/>
            <a:ext cx="1104781" cy="1767721"/>
          </a:xfrm>
          <a:prstGeom prst="rect">
            <a:avLst/>
          </a:prstGeom>
        </p:spPr>
      </p:pic>
      <p:sp>
        <p:nvSpPr>
          <p:cNvPr id="7" name="Text 3"/>
          <p:cNvSpPr/>
          <p:nvPr/>
        </p:nvSpPr>
        <p:spPr>
          <a:xfrm>
            <a:off x="2264688" y="2540913"/>
            <a:ext cx="2693432" cy="345281"/>
          </a:xfrm>
          <a:prstGeom prst="rect">
            <a:avLst/>
          </a:prstGeom>
          <a:noFill/>
          <a:ln/>
        </p:spPr>
        <p:txBody>
          <a:bodyPr wrap="none" rtlCol="0" anchor="t"/>
          <a:lstStyle/>
          <a:p>
            <a:pPr marL="0" indent="0" algn="l">
              <a:lnSpc>
                <a:spcPts val="2719"/>
              </a:lnSpc>
              <a:buNone/>
            </a:pPr>
            <a:r>
              <a:rPr lang="en-US" sz="2175" b="1" dirty="0">
                <a:solidFill>
                  <a:srgbClr val="CFD0D8"/>
                </a:solidFill>
                <a:latin typeface="Instrument Sans" pitchFamily="34" charset="0"/>
                <a:ea typeface="Instrument Sans" pitchFamily="34" charset="-122"/>
                <a:cs typeface="Instrument Sans" pitchFamily="34" charset="-120"/>
              </a:rPr>
              <a:t>Know Your Audience</a:t>
            </a:r>
            <a:endParaRPr lang="en-US" sz="2175" dirty="0"/>
          </a:p>
        </p:txBody>
      </p:sp>
      <p:sp>
        <p:nvSpPr>
          <p:cNvPr id="8" name="Text 4"/>
          <p:cNvSpPr/>
          <p:nvPr/>
        </p:nvSpPr>
        <p:spPr>
          <a:xfrm>
            <a:off x="2264688" y="3018711"/>
            <a:ext cx="7879556" cy="706993"/>
          </a:xfrm>
          <a:prstGeom prst="rect">
            <a:avLst/>
          </a:prstGeom>
          <a:noFill/>
          <a:ln/>
        </p:spPr>
        <p:txBody>
          <a:bodyPr wrap="square" rtlCol="0" anchor="t"/>
          <a:lstStyle/>
          <a:p>
            <a:pPr marL="0" indent="0" algn="l">
              <a:lnSpc>
                <a:spcPts val="2784"/>
              </a:lnSpc>
              <a:buNone/>
            </a:pPr>
            <a:r>
              <a:rPr lang="en-US" sz="1740" dirty="0">
                <a:solidFill>
                  <a:srgbClr val="CFD0D8"/>
                </a:solidFill>
                <a:latin typeface="Instrument Sans" pitchFamily="34" charset="0"/>
                <a:ea typeface="Instrument Sans" pitchFamily="34" charset="-122"/>
                <a:cs typeface="Instrument Sans" pitchFamily="34" charset="-120"/>
              </a:rPr>
              <a:t>Understand the needs, pain points, and goals of your audience to tailor your story effectively.</a:t>
            </a:r>
            <a:endParaRPr lang="en-US" sz="1740" dirty="0"/>
          </a:p>
        </p:txBody>
      </p:sp>
      <p:pic>
        <p:nvPicPr>
          <p:cNvPr id="9" name="Image 2" descr="preencoded.png"/>
          <p:cNvPicPr>
            <a:picLocks noChangeAspect="1"/>
          </p:cNvPicPr>
          <p:nvPr/>
        </p:nvPicPr>
        <p:blipFill>
          <a:blip r:embed="rId5"/>
          <a:stretch>
            <a:fillRect/>
          </a:stretch>
        </p:blipFill>
        <p:spPr>
          <a:xfrm>
            <a:off x="828556" y="4087773"/>
            <a:ext cx="1104781" cy="1767721"/>
          </a:xfrm>
          <a:prstGeom prst="rect">
            <a:avLst/>
          </a:prstGeom>
        </p:spPr>
      </p:pic>
      <p:sp>
        <p:nvSpPr>
          <p:cNvPr id="10" name="Text 5"/>
          <p:cNvSpPr/>
          <p:nvPr/>
        </p:nvSpPr>
        <p:spPr>
          <a:xfrm>
            <a:off x="2264688" y="4308634"/>
            <a:ext cx="2763560" cy="345281"/>
          </a:xfrm>
          <a:prstGeom prst="rect">
            <a:avLst/>
          </a:prstGeom>
          <a:noFill/>
          <a:ln/>
        </p:spPr>
        <p:txBody>
          <a:bodyPr wrap="none" rtlCol="0" anchor="t"/>
          <a:lstStyle/>
          <a:p>
            <a:pPr marL="0" indent="0" algn="l">
              <a:lnSpc>
                <a:spcPts val="2719"/>
              </a:lnSpc>
              <a:buNone/>
            </a:pPr>
            <a:r>
              <a:rPr lang="en-US" sz="2175" b="1" dirty="0">
                <a:solidFill>
                  <a:srgbClr val="CFD0D8"/>
                </a:solidFill>
                <a:latin typeface="Instrument Sans" pitchFamily="34" charset="0"/>
                <a:ea typeface="Instrument Sans" pitchFamily="34" charset="-122"/>
                <a:cs typeface="Instrument Sans" pitchFamily="34" charset="-120"/>
              </a:rPr>
              <a:t>Compelling Narrative</a:t>
            </a:r>
            <a:endParaRPr lang="en-US" sz="2175" dirty="0"/>
          </a:p>
        </p:txBody>
      </p:sp>
      <p:sp>
        <p:nvSpPr>
          <p:cNvPr id="11" name="Text 6"/>
          <p:cNvSpPr/>
          <p:nvPr/>
        </p:nvSpPr>
        <p:spPr>
          <a:xfrm>
            <a:off x="2264688" y="4786432"/>
            <a:ext cx="7879556" cy="706993"/>
          </a:xfrm>
          <a:prstGeom prst="rect">
            <a:avLst/>
          </a:prstGeom>
          <a:noFill/>
          <a:ln/>
        </p:spPr>
        <p:txBody>
          <a:bodyPr wrap="square" rtlCol="0" anchor="t"/>
          <a:lstStyle/>
          <a:p>
            <a:pPr marL="0" indent="0" algn="l">
              <a:lnSpc>
                <a:spcPts val="2784"/>
              </a:lnSpc>
              <a:buNone/>
            </a:pPr>
            <a:r>
              <a:rPr lang="en-US" sz="1740" dirty="0">
                <a:solidFill>
                  <a:srgbClr val="CFD0D8"/>
                </a:solidFill>
                <a:latin typeface="Instrument Sans" pitchFamily="34" charset="0"/>
                <a:ea typeface="Instrument Sans" pitchFamily="34" charset="-122"/>
                <a:cs typeface="Instrument Sans" pitchFamily="34" charset="-120"/>
              </a:rPr>
              <a:t>Structure your story with a clear beginning, middle, and end, using vivid imagery and sensory details.</a:t>
            </a:r>
            <a:endParaRPr lang="en-US" sz="1740" dirty="0"/>
          </a:p>
        </p:txBody>
      </p:sp>
      <p:pic>
        <p:nvPicPr>
          <p:cNvPr id="12" name="Image 3" descr="preencoded.png"/>
          <p:cNvPicPr>
            <a:picLocks noChangeAspect="1"/>
          </p:cNvPicPr>
          <p:nvPr/>
        </p:nvPicPr>
        <p:blipFill>
          <a:blip r:embed="rId6"/>
          <a:stretch>
            <a:fillRect/>
          </a:stretch>
        </p:blipFill>
        <p:spPr>
          <a:xfrm>
            <a:off x="828556" y="5855494"/>
            <a:ext cx="1104781" cy="1767721"/>
          </a:xfrm>
          <a:prstGeom prst="rect">
            <a:avLst/>
          </a:prstGeom>
        </p:spPr>
      </p:pic>
      <p:sp>
        <p:nvSpPr>
          <p:cNvPr id="13" name="Text 7"/>
          <p:cNvSpPr/>
          <p:nvPr/>
        </p:nvSpPr>
        <p:spPr>
          <a:xfrm>
            <a:off x="2264688" y="6076355"/>
            <a:ext cx="2403515" cy="345281"/>
          </a:xfrm>
          <a:prstGeom prst="rect">
            <a:avLst/>
          </a:prstGeom>
          <a:noFill/>
          <a:ln/>
        </p:spPr>
        <p:txBody>
          <a:bodyPr wrap="none" rtlCol="0" anchor="t"/>
          <a:lstStyle/>
          <a:p>
            <a:pPr marL="0" indent="0" algn="l">
              <a:lnSpc>
                <a:spcPts val="2719"/>
              </a:lnSpc>
              <a:buNone/>
            </a:pPr>
            <a:r>
              <a:rPr lang="en-US" sz="2175" b="1" dirty="0">
                <a:solidFill>
                  <a:srgbClr val="CFD0D8"/>
                </a:solidFill>
                <a:latin typeface="Instrument Sans" pitchFamily="34" charset="0"/>
                <a:ea typeface="Instrument Sans" pitchFamily="34" charset="-122"/>
                <a:cs typeface="Instrument Sans" pitchFamily="34" charset="-120"/>
              </a:rPr>
              <a:t>Data and Evidence</a:t>
            </a:r>
            <a:endParaRPr lang="en-US" sz="2175" dirty="0"/>
          </a:p>
        </p:txBody>
      </p:sp>
      <p:sp>
        <p:nvSpPr>
          <p:cNvPr id="14" name="Text 8"/>
          <p:cNvSpPr/>
          <p:nvPr/>
        </p:nvSpPr>
        <p:spPr>
          <a:xfrm>
            <a:off x="2264688" y="6554153"/>
            <a:ext cx="7879556" cy="706993"/>
          </a:xfrm>
          <a:prstGeom prst="rect">
            <a:avLst/>
          </a:prstGeom>
          <a:noFill/>
          <a:ln/>
        </p:spPr>
        <p:txBody>
          <a:bodyPr wrap="square" rtlCol="0" anchor="t"/>
          <a:lstStyle/>
          <a:p>
            <a:pPr marL="0" indent="0" algn="l">
              <a:lnSpc>
                <a:spcPts val="2784"/>
              </a:lnSpc>
              <a:buNone/>
            </a:pPr>
            <a:r>
              <a:rPr lang="en-US" sz="1740" dirty="0">
                <a:solidFill>
                  <a:srgbClr val="CFD0D8"/>
                </a:solidFill>
                <a:latin typeface="Instrument Sans" pitchFamily="34" charset="0"/>
                <a:ea typeface="Instrument Sans" pitchFamily="34" charset="-122"/>
                <a:cs typeface="Instrument Sans" pitchFamily="34" charset="-120"/>
              </a:rPr>
              <a:t>Incorporate credible data, case studies, and testimonials to support your story and demonstrate effectiveness.</a:t>
            </a:r>
            <a:endParaRPr lang="en-US" sz="17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Text 1"/>
          <p:cNvSpPr/>
          <p:nvPr/>
        </p:nvSpPr>
        <p:spPr>
          <a:xfrm>
            <a:off x="2037993" y="2216706"/>
            <a:ext cx="10210443" cy="694373"/>
          </a:xfrm>
          <a:prstGeom prst="rect">
            <a:avLst/>
          </a:prstGeom>
          <a:noFill/>
          <a:ln/>
        </p:spPr>
        <p:txBody>
          <a:bodyPr wrap="none" rtlCol="0" anchor="t"/>
          <a:lstStyle/>
          <a:p>
            <a:pPr marL="0" indent="0">
              <a:lnSpc>
                <a:spcPts val="5468"/>
              </a:lnSpc>
              <a:buNone/>
            </a:pPr>
            <a:r>
              <a:rPr lang="en-US" sz="4374" b="1" dirty="0">
                <a:solidFill>
                  <a:srgbClr val="FFFFFF"/>
                </a:solidFill>
                <a:latin typeface="Instrument Sans" pitchFamily="34" charset="0"/>
                <a:ea typeface="Instrument Sans" pitchFamily="34" charset="-122"/>
                <a:cs typeface="Instrument Sans" pitchFamily="34" charset="-120"/>
              </a:rPr>
              <a:t>Adapting Storytelling Across Platforms</a:t>
            </a:r>
            <a:endParaRPr lang="en-US" sz="4374" dirty="0"/>
          </a:p>
        </p:txBody>
      </p:sp>
      <p:sp>
        <p:nvSpPr>
          <p:cNvPr id="5" name="Text 2"/>
          <p:cNvSpPr/>
          <p:nvPr/>
        </p:nvSpPr>
        <p:spPr>
          <a:xfrm>
            <a:off x="2037993" y="3466505"/>
            <a:ext cx="2568059" cy="347186"/>
          </a:xfrm>
          <a:prstGeom prst="rect">
            <a:avLst/>
          </a:prstGeom>
          <a:noFill/>
          <a:ln/>
        </p:spPr>
        <p:txBody>
          <a:bodyPr wrap="none" rtlCol="0" anchor="t"/>
          <a:lstStyle/>
          <a:p>
            <a:pPr marL="0" indent="0">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In-Person Meetings</a:t>
            </a:r>
            <a:endParaRPr lang="en-US" sz="2187" dirty="0"/>
          </a:p>
        </p:txBody>
      </p:sp>
      <p:sp>
        <p:nvSpPr>
          <p:cNvPr id="6" name="Text 3"/>
          <p:cNvSpPr/>
          <p:nvPr/>
        </p:nvSpPr>
        <p:spPr>
          <a:xfrm>
            <a:off x="2037993" y="4035862"/>
            <a:ext cx="3156347" cy="1421606"/>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Utilize physical presence and printed materials to convey your story in a personal and engaging manner.</a:t>
            </a:r>
            <a:endParaRPr lang="en-US" sz="1750" dirty="0"/>
          </a:p>
        </p:txBody>
      </p:sp>
      <p:sp>
        <p:nvSpPr>
          <p:cNvPr id="7" name="Text 4"/>
          <p:cNvSpPr/>
          <p:nvPr/>
        </p:nvSpPr>
        <p:spPr>
          <a:xfrm>
            <a:off x="5743932" y="3466505"/>
            <a:ext cx="2767727" cy="347186"/>
          </a:xfrm>
          <a:prstGeom prst="rect">
            <a:avLst/>
          </a:prstGeom>
          <a:noFill/>
          <a:ln/>
        </p:spPr>
        <p:txBody>
          <a:bodyPr wrap="none" rtlCol="0" anchor="t"/>
          <a:lstStyle/>
          <a:p>
            <a:pPr marL="0" indent="0">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Virtual Presentations</a:t>
            </a:r>
            <a:endParaRPr lang="en-US" sz="2187" dirty="0"/>
          </a:p>
        </p:txBody>
      </p:sp>
      <p:sp>
        <p:nvSpPr>
          <p:cNvPr id="8" name="Text 5"/>
          <p:cNvSpPr/>
          <p:nvPr/>
        </p:nvSpPr>
        <p:spPr>
          <a:xfrm>
            <a:off x="5743932" y="4035862"/>
            <a:ext cx="3156347" cy="1777008"/>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Leverage visual aids and multimedia to enhance engagement and make your story impactful in a digital format.</a:t>
            </a:r>
            <a:endParaRPr lang="en-US" sz="1750" dirty="0"/>
          </a:p>
        </p:txBody>
      </p:sp>
      <p:sp>
        <p:nvSpPr>
          <p:cNvPr id="9" name="Text 6"/>
          <p:cNvSpPr/>
          <p:nvPr/>
        </p:nvSpPr>
        <p:spPr>
          <a:xfrm>
            <a:off x="9449872" y="3466505"/>
            <a:ext cx="3156347" cy="694373"/>
          </a:xfrm>
          <a:prstGeom prst="rect">
            <a:avLst/>
          </a:prstGeom>
          <a:noFill/>
          <a:ln/>
        </p:spPr>
        <p:txBody>
          <a:bodyPr wrap="square" rtlCol="0" anchor="t"/>
          <a:lstStyle/>
          <a:p>
            <a:pPr marL="0" indent="0">
              <a:lnSpc>
                <a:spcPts val="2734"/>
              </a:lnSpc>
              <a:buNone/>
            </a:pPr>
            <a:r>
              <a:rPr lang="en-US" sz="2187" b="1" dirty="0">
                <a:solidFill>
                  <a:srgbClr val="FFFFFF"/>
                </a:solidFill>
                <a:latin typeface="Instrument Sans" pitchFamily="34" charset="0"/>
                <a:ea typeface="Instrument Sans" pitchFamily="34" charset="-122"/>
                <a:cs typeface="Instrument Sans" pitchFamily="34" charset="-120"/>
              </a:rPr>
              <a:t>Continuous Improvement</a:t>
            </a:r>
            <a:endParaRPr lang="en-US" sz="2187" dirty="0"/>
          </a:p>
        </p:txBody>
      </p:sp>
      <p:sp>
        <p:nvSpPr>
          <p:cNvPr id="10" name="Text 7"/>
          <p:cNvSpPr/>
          <p:nvPr/>
        </p:nvSpPr>
        <p:spPr>
          <a:xfrm>
            <a:off x="9449872" y="4383048"/>
            <a:ext cx="3156347" cy="1421606"/>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Seek feedback and stay updated with the latest trends to refine your storytelling skills and stay competitive.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Text 1"/>
          <p:cNvSpPr/>
          <p:nvPr/>
        </p:nvSpPr>
        <p:spPr>
          <a:xfrm>
            <a:off x="2037993" y="1019651"/>
            <a:ext cx="10408206" cy="694373"/>
          </a:xfrm>
          <a:prstGeom prst="rect">
            <a:avLst/>
          </a:prstGeom>
          <a:noFill/>
          <a:ln/>
        </p:spPr>
        <p:txBody>
          <a:bodyPr wrap="none" rtlCol="0" anchor="t"/>
          <a:lstStyle/>
          <a:p>
            <a:pPr marL="0" indent="0">
              <a:lnSpc>
                <a:spcPts val="5468"/>
              </a:lnSpc>
              <a:buNone/>
            </a:pPr>
            <a:r>
              <a:rPr lang="en-US" sz="4374" b="1" dirty="0">
                <a:solidFill>
                  <a:srgbClr val="FFFFFF"/>
                </a:solidFill>
                <a:latin typeface="Instrument Sans" pitchFamily="34" charset="0"/>
                <a:ea typeface="Instrument Sans" pitchFamily="34" charset="-122"/>
                <a:cs typeface="Instrument Sans" pitchFamily="34" charset="-120"/>
              </a:rPr>
              <a:t>Course Framework: Storytelling in Sales</a:t>
            </a:r>
            <a:endParaRPr lang="en-US" sz="4374" dirty="0"/>
          </a:p>
        </p:txBody>
      </p:sp>
      <p:sp>
        <p:nvSpPr>
          <p:cNvPr id="5" name="Shape 2"/>
          <p:cNvSpPr/>
          <p:nvPr/>
        </p:nvSpPr>
        <p:spPr>
          <a:xfrm>
            <a:off x="2037993" y="2158365"/>
            <a:ext cx="10554414" cy="5051465"/>
          </a:xfrm>
          <a:prstGeom prst="roundRect">
            <a:avLst>
              <a:gd name="adj" fmla="val 1979"/>
            </a:avLst>
          </a:prstGeom>
          <a:noFill/>
          <a:ln w="7620">
            <a:solidFill>
              <a:srgbClr val="FFFFFF">
                <a:alpha val="24000"/>
              </a:srgbClr>
            </a:solidFill>
            <a:prstDash val="solid"/>
          </a:ln>
        </p:spPr>
        <p:txBody>
          <a:bodyPr/>
          <a:lstStyle/>
          <a:p>
            <a:endParaRPr lang="en-US"/>
          </a:p>
        </p:txBody>
      </p:sp>
      <p:sp>
        <p:nvSpPr>
          <p:cNvPr id="6" name="Shape 3"/>
          <p:cNvSpPr/>
          <p:nvPr/>
        </p:nvSpPr>
        <p:spPr>
          <a:xfrm>
            <a:off x="2045613" y="2165985"/>
            <a:ext cx="10539174" cy="992505"/>
          </a:xfrm>
          <a:prstGeom prst="rect">
            <a:avLst/>
          </a:prstGeom>
          <a:solidFill>
            <a:srgbClr val="FFFFFF">
              <a:alpha val="4000"/>
            </a:srgbClr>
          </a:solidFill>
          <a:ln/>
        </p:spPr>
        <p:txBody>
          <a:bodyPr/>
          <a:lstStyle/>
          <a:p>
            <a:endParaRPr lang="en-US"/>
          </a:p>
        </p:txBody>
      </p:sp>
      <p:sp>
        <p:nvSpPr>
          <p:cNvPr id="7" name="Text 4"/>
          <p:cNvSpPr/>
          <p:nvPr/>
        </p:nvSpPr>
        <p:spPr>
          <a:xfrm>
            <a:off x="2268022" y="2306836"/>
            <a:ext cx="218658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Understanding the Science</a:t>
            </a:r>
            <a:endParaRPr lang="en-US" sz="1750" dirty="0"/>
          </a:p>
        </p:txBody>
      </p:sp>
      <p:sp>
        <p:nvSpPr>
          <p:cNvPr id="8" name="Text 5"/>
          <p:cNvSpPr/>
          <p:nvPr/>
        </p:nvSpPr>
        <p:spPr>
          <a:xfrm>
            <a:off x="4906566" y="2306836"/>
            <a:ext cx="2182773" cy="355402"/>
          </a:xfrm>
          <a:prstGeom prst="rect">
            <a:avLst/>
          </a:prstGeom>
          <a:noFill/>
          <a:ln/>
        </p:spPr>
        <p:txBody>
          <a:bodyPr wrap="non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Crafting Your Story</a:t>
            </a:r>
            <a:endParaRPr lang="en-US" sz="1750" dirty="0"/>
          </a:p>
        </p:txBody>
      </p:sp>
      <p:sp>
        <p:nvSpPr>
          <p:cNvPr id="9" name="Text 6"/>
          <p:cNvSpPr/>
          <p:nvPr/>
        </p:nvSpPr>
        <p:spPr>
          <a:xfrm>
            <a:off x="7541300" y="2306836"/>
            <a:ext cx="218277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Engaging Your Audience</a:t>
            </a:r>
            <a:endParaRPr lang="en-US" sz="1750" dirty="0"/>
          </a:p>
        </p:txBody>
      </p:sp>
      <p:sp>
        <p:nvSpPr>
          <p:cNvPr id="10" name="Text 7"/>
          <p:cNvSpPr/>
          <p:nvPr/>
        </p:nvSpPr>
        <p:spPr>
          <a:xfrm>
            <a:off x="10176034" y="2306836"/>
            <a:ext cx="218658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Evidence-Based Strategies</a:t>
            </a:r>
            <a:endParaRPr lang="en-US" sz="1750" dirty="0"/>
          </a:p>
        </p:txBody>
      </p:sp>
      <p:sp>
        <p:nvSpPr>
          <p:cNvPr id="11" name="Shape 8"/>
          <p:cNvSpPr/>
          <p:nvPr/>
        </p:nvSpPr>
        <p:spPr>
          <a:xfrm>
            <a:off x="2045613" y="3158490"/>
            <a:ext cx="10539174" cy="1347907"/>
          </a:xfrm>
          <a:prstGeom prst="rect">
            <a:avLst/>
          </a:prstGeom>
          <a:solidFill>
            <a:srgbClr val="000000">
              <a:alpha val="4000"/>
            </a:srgbClr>
          </a:solidFill>
          <a:ln/>
        </p:spPr>
        <p:txBody>
          <a:bodyPr/>
          <a:lstStyle/>
          <a:p>
            <a:endParaRPr lang="en-US"/>
          </a:p>
        </p:txBody>
      </p:sp>
      <p:sp>
        <p:nvSpPr>
          <p:cNvPr id="12" name="Text 9"/>
          <p:cNvSpPr/>
          <p:nvPr/>
        </p:nvSpPr>
        <p:spPr>
          <a:xfrm>
            <a:off x="2268022" y="3299341"/>
            <a:ext cx="2186583"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Psychology of decision-making and persuasion.</a:t>
            </a:r>
            <a:endParaRPr lang="en-US" sz="1750" dirty="0"/>
          </a:p>
        </p:txBody>
      </p:sp>
      <p:sp>
        <p:nvSpPr>
          <p:cNvPr id="13" name="Text 10"/>
          <p:cNvSpPr/>
          <p:nvPr/>
        </p:nvSpPr>
        <p:spPr>
          <a:xfrm>
            <a:off x="4906566" y="3299341"/>
            <a:ext cx="218277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Identifying UVP and brand story.</a:t>
            </a:r>
            <a:endParaRPr lang="en-US" sz="1750" dirty="0"/>
          </a:p>
        </p:txBody>
      </p:sp>
      <p:sp>
        <p:nvSpPr>
          <p:cNvPr id="14" name="Text 11"/>
          <p:cNvSpPr/>
          <p:nvPr/>
        </p:nvSpPr>
        <p:spPr>
          <a:xfrm>
            <a:off x="7541300" y="3299341"/>
            <a:ext cx="2182773"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Effective communication techniques.</a:t>
            </a:r>
            <a:endParaRPr lang="en-US" sz="1750" dirty="0"/>
          </a:p>
        </p:txBody>
      </p:sp>
      <p:sp>
        <p:nvSpPr>
          <p:cNvPr id="15" name="Text 12"/>
          <p:cNvSpPr/>
          <p:nvPr/>
        </p:nvSpPr>
        <p:spPr>
          <a:xfrm>
            <a:off x="10176034" y="3299341"/>
            <a:ext cx="2186583"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Best practices in lead generation and conversion.</a:t>
            </a:r>
            <a:endParaRPr lang="en-US" sz="1750" dirty="0"/>
          </a:p>
        </p:txBody>
      </p:sp>
      <p:sp>
        <p:nvSpPr>
          <p:cNvPr id="16" name="Shape 13"/>
          <p:cNvSpPr/>
          <p:nvPr/>
        </p:nvSpPr>
        <p:spPr>
          <a:xfrm>
            <a:off x="2045613" y="4506397"/>
            <a:ext cx="10539174" cy="1347907"/>
          </a:xfrm>
          <a:prstGeom prst="rect">
            <a:avLst/>
          </a:prstGeom>
          <a:solidFill>
            <a:srgbClr val="FFFFFF">
              <a:alpha val="4000"/>
            </a:srgbClr>
          </a:solidFill>
          <a:ln/>
        </p:spPr>
        <p:txBody>
          <a:bodyPr/>
          <a:lstStyle/>
          <a:p>
            <a:endParaRPr lang="en-US"/>
          </a:p>
        </p:txBody>
      </p:sp>
      <p:sp>
        <p:nvSpPr>
          <p:cNvPr id="17" name="Text 14"/>
          <p:cNvSpPr/>
          <p:nvPr/>
        </p:nvSpPr>
        <p:spPr>
          <a:xfrm>
            <a:off x="2268022" y="4647248"/>
            <a:ext cx="2186583"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Role of emotion and logic in buying behavior.</a:t>
            </a:r>
            <a:endParaRPr lang="en-US" sz="1750" dirty="0"/>
          </a:p>
        </p:txBody>
      </p:sp>
      <p:sp>
        <p:nvSpPr>
          <p:cNvPr id="18" name="Text 15"/>
          <p:cNvSpPr/>
          <p:nvPr/>
        </p:nvSpPr>
        <p:spPr>
          <a:xfrm>
            <a:off x="4906566" y="4647248"/>
            <a:ext cx="218277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Structuring stories for impact.</a:t>
            </a:r>
            <a:endParaRPr lang="en-US" sz="1750" dirty="0"/>
          </a:p>
        </p:txBody>
      </p:sp>
      <p:sp>
        <p:nvSpPr>
          <p:cNvPr id="19" name="Text 16"/>
          <p:cNvSpPr/>
          <p:nvPr/>
        </p:nvSpPr>
        <p:spPr>
          <a:xfrm>
            <a:off x="7541300" y="4647248"/>
            <a:ext cx="2182773"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Building rapport through active listening.</a:t>
            </a:r>
            <a:endParaRPr lang="en-US" sz="1750" dirty="0"/>
          </a:p>
        </p:txBody>
      </p:sp>
      <p:sp>
        <p:nvSpPr>
          <p:cNvPr id="20" name="Text 17"/>
          <p:cNvSpPr/>
          <p:nvPr/>
        </p:nvSpPr>
        <p:spPr>
          <a:xfrm>
            <a:off x="10176034" y="4647248"/>
            <a:ext cx="2186583"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Consultative and solution-based selling techniques.</a:t>
            </a:r>
            <a:endParaRPr lang="en-US" sz="1750" dirty="0"/>
          </a:p>
        </p:txBody>
      </p:sp>
      <p:sp>
        <p:nvSpPr>
          <p:cNvPr id="21" name="Shape 18"/>
          <p:cNvSpPr/>
          <p:nvPr/>
        </p:nvSpPr>
        <p:spPr>
          <a:xfrm>
            <a:off x="2045613" y="5854303"/>
            <a:ext cx="10539174" cy="1347907"/>
          </a:xfrm>
          <a:prstGeom prst="rect">
            <a:avLst/>
          </a:prstGeom>
          <a:solidFill>
            <a:srgbClr val="000000">
              <a:alpha val="4000"/>
            </a:srgbClr>
          </a:solidFill>
          <a:ln/>
        </p:spPr>
        <p:txBody>
          <a:bodyPr/>
          <a:lstStyle/>
          <a:p>
            <a:endParaRPr lang="en-US"/>
          </a:p>
        </p:txBody>
      </p:sp>
      <p:sp>
        <p:nvSpPr>
          <p:cNvPr id="22" name="Text 19"/>
          <p:cNvSpPr/>
          <p:nvPr/>
        </p:nvSpPr>
        <p:spPr>
          <a:xfrm>
            <a:off x="2268022" y="5995154"/>
            <a:ext cx="218658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Case studies on storytelling impact.</a:t>
            </a:r>
            <a:endParaRPr lang="en-US" sz="1750" dirty="0"/>
          </a:p>
        </p:txBody>
      </p:sp>
      <p:sp>
        <p:nvSpPr>
          <p:cNvPr id="23" name="Text 20"/>
          <p:cNvSpPr/>
          <p:nvPr/>
        </p:nvSpPr>
        <p:spPr>
          <a:xfrm>
            <a:off x="4906566" y="5995154"/>
            <a:ext cx="218277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Tailoring stories to different audiences.</a:t>
            </a:r>
            <a:endParaRPr lang="en-US" sz="1750" dirty="0"/>
          </a:p>
        </p:txBody>
      </p:sp>
      <p:sp>
        <p:nvSpPr>
          <p:cNvPr id="24" name="Text 21"/>
          <p:cNvSpPr/>
          <p:nvPr/>
        </p:nvSpPr>
        <p:spPr>
          <a:xfrm>
            <a:off x="7541300" y="5995154"/>
            <a:ext cx="2182773" cy="1066205"/>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Overcoming objections and skepticism.</a:t>
            </a:r>
            <a:endParaRPr lang="en-US" sz="1750" dirty="0"/>
          </a:p>
        </p:txBody>
      </p:sp>
      <p:sp>
        <p:nvSpPr>
          <p:cNvPr id="25" name="Text 22"/>
          <p:cNvSpPr/>
          <p:nvPr/>
        </p:nvSpPr>
        <p:spPr>
          <a:xfrm>
            <a:off x="10176034" y="5995154"/>
            <a:ext cx="2186583" cy="710803"/>
          </a:xfrm>
          <a:prstGeom prst="rect">
            <a:avLst/>
          </a:prstGeom>
          <a:noFill/>
          <a:ln/>
        </p:spPr>
        <p:txBody>
          <a:bodyPr wrap="square" rtlCol="0" anchor="t"/>
          <a:lstStyle/>
          <a:p>
            <a:pPr marL="0" indent="0">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Data and analytics to inform sales tactics.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A2A2D">
              <a:alpha val="75000"/>
            </a:srgbClr>
          </a:solidFill>
          <a:ln/>
        </p:spPr>
        <p:txBody>
          <a:bodyPr/>
          <a:lstStyle/>
          <a:p>
            <a:endParaRPr lang="en-US"/>
          </a:p>
        </p:txBody>
      </p:sp>
      <p:sp>
        <p:nvSpPr>
          <p:cNvPr id="4" name="Text 1"/>
          <p:cNvSpPr/>
          <p:nvPr/>
        </p:nvSpPr>
        <p:spPr>
          <a:xfrm>
            <a:off x="2037993" y="965716"/>
            <a:ext cx="7461647" cy="694373"/>
          </a:xfrm>
          <a:prstGeom prst="rect">
            <a:avLst/>
          </a:prstGeom>
          <a:noFill/>
          <a:ln/>
        </p:spPr>
        <p:txBody>
          <a:bodyPr wrap="none" rtlCol="0" anchor="t"/>
          <a:lstStyle/>
          <a:p>
            <a:pPr marL="0" indent="0">
              <a:lnSpc>
                <a:spcPts val="5468"/>
              </a:lnSpc>
              <a:buNone/>
            </a:pPr>
            <a:r>
              <a:rPr lang="en-US" sz="4374" b="1" dirty="0">
                <a:solidFill>
                  <a:srgbClr val="FFFFFF"/>
                </a:solidFill>
                <a:latin typeface="Instrument Sans" pitchFamily="34" charset="0"/>
                <a:ea typeface="Instrument Sans" pitchFamily="34" charset="-122"/>
                <a:cs typeface="Instrument Sans" pitchFamily="34" charset="-120"/>
              </a:rPr>
              <a:t>Enhancing Storytelling Skills</a:t>
            </a:r>
            <a:endParaRPr lang="en-US" sz="4374" dirty="0"/>
          </a:p>
        </p:txBody>
      </p:sp>
      <p:sp>
        <p:nvSpPr>
          <p:cNvPr id="5" name="Text 2"/>
          <p:cNvSpPr/>
          <p:nvPr/>
        </p:nvSpPr>
        <p:spPr>
          <a:xfrm>
            <a:off x="2037993" y="2215515"/>
            <a:ext cx="5110520" cy="666512"/>
          </a:xfrm>
          <a:prstGeom prst="rect">
            <a:avLst/>
          </a:prstGeom>
          <a:noFill/>
          <a:ln/>
        </p:spPr>
        <p:txBody>
          <a:bodyPr wrap="none" rtlCol="0" anchor="t"/>
          <a:lstStyle/>
          <a:p>
            <a:pPr marL="0" indent="0" algn="ctr">
              <a:lnSpc>
                <a:spcPts val="5249"/>
              </a:lnSpc>
              <a:buNone/>
            </a:pPr>
            <a:r>
              <a:rPr lang="en-US" sz="5249" b="1" dirty="0">
                <a:solidFill>
                  <a:srgbClr val="CFD0D8"/>
                </a:solidFill>
                <a:latin typeface="Instrument Sans" pitchFamily="34" charset="0"/>
                <a:ea typeface="Instrument Sans" pitchFamily="34" charset="-122"/>
                <a:cs typeface="Instrument Sans" pitchFamily="34" charset="-120"/>
              </a:rPr>
              <a:t>1</a:t>
            </a:r>
            <a:endParaRPr lang="en-US" sz="5249" dirty="0"/>
          </a:p>
        </p:txBody>
      </p:sp>
      <p:sp>
        <p:nvSpPr>
          <p:cNvPr id="6" name="Text 3"/>
          <p:cNvSpPr/>
          <p:nvPr/>
        </p:nvSpPr>
        <p:spPr>
          <a:xfrm>
            <a:off x="3482221" y="3159681"/>
            <a:ext cx="2221944" cy="347186"/>
          </a:xfrm>
          <a:prstGeom prst="rect">
            <a:avLst/>
          </a:prstGeom>
          <a:noFill/>
          <a:ln/>
        </p:spPr>
        <p:txBody>
          <a:bodyPr wrap="none" rtlCol="0" anchor="t"/>
          <a:lstStyle/>
          <a:p>
            <a:pPr marL="0" indent="0" algn="ctr">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Interactive</a:t>
            </a:r>
            <a:endParaRPr lang="en-US" sz="2187" dirty="0"/>
          </a:p>
        </p:txBody>
      </p:sp>
      <p:sp>
        <p:nvSpPr>
          <p:cNvPr id="7" name="Text 4"/>
          <p:cNvSpPr/>
          <p:nvPr/>
        </p:nvSpPr>
        <p:spPr>
          <a:xfrm>
            <a:off x="2037993" y="3640098"/>
            <a:ext cx="5110520" cy="710803"/>
          </a:xfrm>
          <a:prstGeom prst="rect">
            <a:avLst/>
          </a:prstGeom>
          <a:noFill/>
          <a:ln/>
        </p:spPr>
        <p:txBody>
          <a:bodyPr wrap="square" rtlCol="0" anchor="t"/>
          <a:lstStyle/>
          <a:p>
            <a:pPr marL="0" indent="0" algn="ctr">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Lectures introduce concepts with real-world examples.</a:t>
            </a:r>
            <a:endParaRPr lang="en-US" sz="1750" dirty="0"/>
          </a:p>
        </p:txBody>
      </p:sp>
      <p:sp>
        <p:nvSpPr>
          <p:cNvPr id="8" name="Text 5"/>
          <p:cNvSpPr/>
          <p:nvPr/>
        </p:nvSpPr>
        <p:spPr>
          <a:xfrm>
            <a:off x="7481768" y="2215515"/>
            <a:ext cx="5110639" cy="666512"/>
          </a:xfrm>
          <a:prstGeom prst="rect">
            <a:avLst/>
          </a:prstGeom>
          <a:noFill/>
          <a:ln/>
        </p:spPr>
        <p:txBody>
          <a:bodyPr wrap="none" rtlCol="0" anchor="t"/>
          <a:lstStyle/>
          <a:p>
            <a:pPr marL="0" indent="0" algn="ctr">
              <a:lnSpc>
                <a:spcPts val="5249"/>
              </a:lnSpc>
              <a:buNone/>
            </a:pPr>
            <a:r>
              <a:rPr lang="en-US" sz="5249" b="1" dirty="0">
                <a:solidFill>
                  <a:srgbClr val="CFD0D8"/>
                </a:solidFill>
                <a:latin typeface="Instrument Sans" pitchFamily="34" charset="0"/>
                <a:ea typeface="Instrument Sans" pitchFamily="34" charset="-122"/>
                <a:cs typeface="Instrument Sans" pitchFamily="34" charset="-120"/>
              </a:rPr>
              <a:t>2</a:t>
            </a:r>
            <a:endParaRPr lang="en-US" sz="5249" dirty="0"/>
          </a:p>
        </p:txBody>
      </p:sp>
      <p:sp>
        <p:nvSpPr>
          <p:cNvPr id="9" name="Text 6"/>
          <p:cNvSpPr/>
          <p:nvPr/>
        </p:nvSpPr>
        <p:spPr>
          <a:xfrm>
            <a:off x="8926116" y="3159681"/>
            <a:ext cx="2221944" cy="347186"/>
          </a:xfrm>
          <a:prstGeom prst="rect">
            <a:avLst/>
          </a:prstGeom>
          <a:noFill/>
          <a:ln/>
        </p:spPr>
        <p:txBody>
          <a:bodyPr wrap="none" rtlCol="0" anchor="t"/>
          <a:lstStyle/>
          <a:p>
            <a:pPr marL="0" indent="0" algn="ctr">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Workshops</a:t>
            </a:r>
            <a:endParaRPr lang="en-US" sz="2187" dirty="0"/>
          </a:p>
        </p:txBody>
      </p:sp>
      <p:sp>
        <p:nvSpPr>
          <p:cNvPr id="10" name="Text 7"/>
          <p:cNvSpPr/>
          <p:nvPr/>
        </p:nvSpPr>
        <p:spPr>
          <a:xfrm>
            <a:off x="7481768" y="3640098"/>
            <a:ext cx="5110639" cy="710803"/>
          </a:xfrm>
          <a:prstGeom prst="rect">
            <a:avLst/>
          </a:prstGeom>
          <a:noFill/>
          <a:ln/>
        </p:spPr>
        <p:txBody>
          <a:bodyPr wrap="square" rtlCol="0" anchor="t"/>
          <a:lstStyle/>
          <a:p>
            <a:pPr marL="0" indent="0" algn="ctr">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Collaborative exercises for crafting and refining sales stories.</a:t>
            </a:r>
            <a:endParaRPr lang="en-US" sz="1750" dirty="0"/>
          </a:p>
        </p:txBody>
      </p:sp>
      <p:sp>
        <p:nvSpPr>
          <p:cNvPr id="11" name="Text 8"/>
          <p:cNvSpPr/>
          <p:nvPr/>
        </p:nvSpPr>
        <p:spPr>
          <a:xfrm>
            <a:off x="2037993" y="5128498"/>
            <a:ext cx="5110520" cy="666512"/>
          </a:xfrm>
          <a:prstGeom prst="rect">
            <a:avLst/>
          </a:prstGeom>
          <a:noFill/>
          <a:ln/>
        </p:spPr>
        <p:txBody>
          <a:bodyPr wrap="none" rtlCol="0" anchor="t"/>
          <a:lstStyle/>
          <a:p>
            <a:pPr marL="0" indent="0" algn="ctr">
              <a:lnSpc>
                <a:spcPts val="5249"/>
              </a:lnSpc>
              <a:buNone/>
            </a:pPr>
            <a:r>
              <a:rPr lang="en-US" sz="5249" b="1" dirty="0">
                <a:solidFill>
                  <a:srgbClr val="CFD0D8"/>
                </a:solidFill>
                <a:latin typeface="Instrument Sans" pitchFamily="34" charset="0"/>
                <a:ea typeface="Instrument Sans" pitchFamily="34" charset="-122"/>
                <a:cs typeface="Instrument Sans" pitchFamily="34" charset="-120"/>
              </a:rPr>
              <a:t>3</a:t>
            </a:r>
            <a:endParaRPr lang="en-US" sz="5249" dirty="0"/>
          </a:p>
        </p:txBody>
      </p:sp>
      <p:sp>
        <p:nvSpPr>
          <p:cNvPr id="12" name="Text 9"/>
          <p:cNvSpPr/>
          <p:nvPr/>
        </p:nvSpPr>
        <p:spPr>
          <a:xfrm>
            <a:off x="3482221" y="6072664"/>
            <a:ext cx="2221944" cy="347186"/>
          </a:xfrm>
          <a:prstGeom prst="rect">
            <a:avLst/>
          </a:prstGeom>
          <a:noFill/>
          <a:ln/>
        </p:spPr>
        <p:txBody>
          <a:bodyPr wrap="none" rtlCol="0" anchor="t"/>
          <a:lstStyle/>
          <a:p>
            <a:pPr marL="0" indent="0" algn="ctr">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Role Plays</a:t>
            </a:r>
            <a:endParaRPr lang="en-US" sz="2187" dirty="0"/>
          </a:p>
        </p:txBody>
      </p:sp>
      <p:sp>
        <p:nvSpPr>
          <p:cNvPr id="13" name="Text 10"/>
          <p:cNvSpPr/>
          <p:nvPr/>
        </p:nvSpPr>
        <p:spPr>
          <a:xfrm>
            <a:off x="2037993" y="6553081"/>
            <a:ext cx="5110520" cy="710803"/>
          </a:xfrm>
          <a:prstGeom prst="rect">
            <a:avLst/>
          </a:prstGeom>
          <a:noFill/>
          <a:ln/>
        </p:spPr>
        <p:txBody>
          <a:bodyPr wrap="square" rtlCol="0" anchor="t"/>
          <a:lstStyle/>
          <a:p>
            <a:pPr marL="0" indent="0" algn="ctr">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Simulated scenarios to practice and receive feedback.</a:t>
            </a:r>
            <a:endParaRPr lang="en-US" sz="1750" dirty="0"/>
          </a:p>
        </p:txBody>
      </p:sp>
      <p:sp>
        <p:nvSpPr>
          <p:cNvPr id="14" name="Text 11"/>
          <p:cNvSpPr/>
          <p:nvPr/>
        </p:nvSpPr>
        <p:spPr>
          <a:xfrm>
            <a:off x="7481768" y="5128498"/>
            <a:ext cx="5110639" cy="666512"/>
          </a:xfrm>
          <a:prstGeom prst="rect">
            <a:avLst/>
          </a:prstGeom>
          <a:noFill/>
          <a:ln/>
        </p:spPr>
        <p:txBody>
          <a:bodyPr wrap="none" rtlCol="0" anchor="t"/>
          <a:lstStyle/>
          <a:p>
            <a:pPr marL="0" indent="0" algn="ctr">
              <a:lnSpc>
                <a:spcPts val="5249"/>
              </a:lnSpc>
              <a:buNone/>
            </a:pPr>
            <a:r>
              <a:rPr lang="en-US" sz="5249" b="1" dirty="0">
                <a:solidFill>
                  <a:srgbClr val="CFD0D8"/>
                </a:solidFill>
                <a:latin typeface="Instrument Sans" pitchFamily="34" charset="0"/>
                <a:ea typeface="Instrument Sans" pitchFamily="34" charset="-122"/>
                <a:cs typeface="Instrument Sans" pitchFamily="34" charset="-120"/>
              </a:rPr>
              <a:t>4</a:t>
            </a:r>
            <a:endParaRPr lang="en-US" sz="5249" dirty="0"/>
          </a:p>
        </p:txBody>
      </p:sp>
      <p:sp>
        <p:nvSpPr>
          <p:cNvPr id="15" name="Text 12"/>
          <p:cNvSpPr/>
          <p:nvPr/>
        </p:nvSpPr>
        <p:spPr>
          <a:xfrm>
            <a:off x="8926116" y="6072664"/>
            <a:ext cx="2221944" cy="347186"/>
          </a:xfrm>
          <a:prstGeom prst="rect">
            <a:avLst/>
          </a:prstGeom>
          <a:noFill/>
          <a:ln/>
        </p:spPr>
        <p:txBody>
          <a:bodyPr wrap="none" rtlCol="0" anchor="t"/>
          <a:lstStyle/>
          <a:p>
            <a:pPr marL="0" indent="0" algn="ctr">
              <a:lnSpc>
                <a:spcPts val="2734"/>
              </a:lnSpc>
              <a:buNone/>
            </a:pPr>
            <a:r>
              <a:rPr lang="en-US" sz="2187" b="1" dirty="0">
                <a:solidFill>
                  <a:srgbClr val="CFD0D8"/>
                </a:solidFill>
                <a:latin typeface="Instrument Sans" pitchFamily="34" charset="0"/>
                <a:ea typeface="Instrument Sans" pitchFamily="34" charset="-122"/>
                <a:cs typeface="Instrument Sans" pitchFamily="34" charset="-120"/>
              </a:rPr>
              <a:t>Feedback</a:t>
            </a:r>
            <a:endParaRPr lang="en-US" sz="2187" dirty="0"/>
          </a:p>
        </p:txBody>
      </p:sp>
      <p:sp>
        <p:nvSpPr>
          <p:cNvPr id="16" name="Text 13"/>
          <p:cNvSpPr/>
          <p:nvPr/>
        </p:nvSpPr>
        <p:spPr>
          <a:xfrm>
            <a:off x="7481768" y="6553081"/>
            <a:ext cx="5110639" cy="710803"/>
          </a:xfrm>
          <a:prstGeom prst="rect">
            <a:avLst/>
          </a:prstGeom>
          <a:noFill/>
          <a:ln/>
        </p:spPr>
        <p:txBody>
          <a:bodyPr wrap="square" rtlCol="0" anchor="t"/>
          <a:lstStyle/>
          <a:p>
            <a:pPr marL="0" indent="0" algn="ctr">
              <a:lnSpc>
                <a:spcPts val="2799"/>
              </a:lnSpc>
              <a:buNone/>
            </a:pPr>
            <a:r>
              <a:rPr lang="en-US" sz="1750" dirty="0">
                <a:solidFill>
                  <a:srgbClr val="CFD0D8"/>
                </a:solidFill>
                <a:latin typeface="Instrument Sans" pitchFamily="34" charset="0"/>
                <a:ea typeface="Instrument Sans" pitchFamily="34" charset="-122"/>
                <a:cs typeface="Instrument Sans" pitchFamily="34" charset="-120"/>
              </a:rPr>
              <a:t>Individual and group sessions to refine storytelling techniques.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TotalTime>
  <Words>801</Words>
  <Application>Microsoft Macintosh PowerPoint</Application>
  <PresentationFormat>Custom</PresentationFormat>
  <Paragraphs>101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Instrument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 in Sales</dc:title>
  <dc:subject>Storytelling in Sales</dc:subject>
  <dc:creator>William Morse</dc:creator>
  <cp:keywords/>
  <dc:description/>
  <cp:lastModifiedBy>Morse, William</cp:lastModifiedBy>
  <cp:revision>3</cp:revision>
  <dcterms:created xsi:type="dcterms:W3CDTF">2024-02-20T17:10:48Z</dcterms:created>
  <dcterms:modified xsi:type="dcterms:W3CDTF">2024-02-20T17:28:59Z</dcterms:modified>
  <cp:category/>
</cp:coreProperties>
</file>